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7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2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B829EFF-045B-449A-B100-5F1C968C651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73FC472F-A28E-4ED9-8CA9-B5B2D1A938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9EFF-045B-449A-B100-5F1C968C651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C472F-A28E-4ED9-8CA9-B5B2D1A938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9EFF-045B-449A-B100-5F1C968C651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C472F-A28E-4ED9-8CA9-B5B2D1A938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9EFF-045B-449A-B100-5F1C968C651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C472F-A28E-4ED9-8CA9-B5B2D1A938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9EFF-045B-449A-B100-5F1C968C651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C472F-A28E-4ED9-8CA9-B5B2D1A938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9EFF-045B-449A-B100-5F1C968C651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C472F-A28E-4ED9-8CA9-B5B2D1A9382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9EFF-045B-449A-B100-5F1C968C651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C472F-A28E-4ED9-8CA9-B5B2D1A9382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9EFF-045B-449A-B100-5F1C968C651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C472F-A28E-4ED9-8CA9-B5B2D1A938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9EFF-045B-449A-B100-5F1C968C651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C472F-A28E-4ED9-8CA9-B5B2D1A938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B829EFF-045B-449A-B100-5F1C968C651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73FC472F-A28E-4ED9-8CA9-B5B2D1A938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B829EFF-045B-449A-B100-5F1C968C651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73FC472F-A28E-4ED9-8CA9-B5B2D1A938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B829EFF-045B-449A-B100-5F1C968C651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3FC472F-A28E-4ED9-8CA9-B5B2D1A9382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476672"/>
            <a:ext cx="83529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Особенности работы учителя в коррекционном классе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42754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Программы</a:t>
            </a:r>
            <a:endParaRPr lang="ru-RU" b="1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4" t="18536" r="61453" b="10127"/>
          <a:stretch/>
        </p:blipFill>
        <p:spPr bwMode="auto">
          <a:xfrm>
            <a:off x="1200042" y="1844823"/>
            <a:ext cx="2357126" cy="383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91" t="18536" r="8566" b="10127"/>
          <a:stretch/>
        </p:blipFill>
        <p:spPr bwMode="auto">
          <a:xfrm>
            <a:off x="5436096" y="1844824"/>
            <a:ext cx="252028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929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Характеристика  </a:t>
            </a:r>
            <a:r>
              <a:rPr lang="ru-RU" b="1" dirty="0"/>
              <a:t>детей коррекционных </a:t>
            </a:r>
            <a:r>
              <a:rPr lang="ru-RU" b="1" dirty="0" smtClean="0"/>
              <a:t>классов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3" y="2119257"/>
            <a:ext cx="5904657" cy="3603812"/>
          </a:xfrm>
        </p:spPr>
        <p:txBody>
          <a:bodyPr>
            <a:normAutofit fontScale="25000" lnSpcReduction="20000"/>
          </a:bodyPr>
          <a:lstStyle/>
          <a:p>
            <a:r>
              <a:rPr lang="ru-RU" sz="6200" dirty="0"/>
              <a:t>Высокая эмоциональность</a:t>
            </a:r>
          </a:p>
          <a:p>
            <a:r>
              <a:rPr lang="ru-RU" sz="6200" dirty="0"/>
              <a:t>Задержка психического развития</a:t>
            </a:r>
          </a:p>
          <a:p>
            <a:r>
              <a:rPr lang="ru-RU" sz="6200" dirty="0"/>
              <a:t>Быстрая утомляемость</a:t>
            </a:r>
          </a:p>
          <a:p>
            <a:r>
              <a:rPr lang="ru-RU" sz="6200" dirty="0"/>
              <a:t>Незрелость эмоционально-волевой сферы</a:t>
            </a:r>
          </a:p>
          <a:p>
            <a:r>
              <a:rPr lang="ru-RU" sz="6200" dirty="0"/>
              <a:t>Педагогическая запущенность</a:t>
            </a:r>
          </a:p>
          <a:p>
            <a:r>
              <a:rPr lang="ru-RU" sz="6200" dirty="0"/>
              <a:t>Трудности распределения и переключения внимания</a:t>
            </a:r>
          </a:p>
          <a:p>
            <a:r>
              <a:rPr lang="ru-RU" sz="6200" dirty="0"/>
              <a:t>Конфликтность</a:t>
            </a:r>
          </a:p>
          <a:p>
            <a:r>
              <a:rPr lang="ru-RU" sz="6200" dirty="0"/>
              <a:t>Неуравновешенность психики</a:t>
            </a:r>
          </a:p>
          <a:p>
            <a:r>
              <a:rPr lang="ru-RU" sz="6200" dirty="0"/>
              <a:t>Трудность общения</a:t>
            </a:r>
          </a:p>
          <a:p>
            <a:r>
              <a:rPr lang="ru-RU" sz="6200" dirty="0"/>
              <a:t>Низкая мотивация</a:t>
            </a:r>
          </a:p>
          <a:p>
            <a:r>
              <a:rPr lang="ru-RU" sz="6200" dirty="0"/>
              <a:t>Пониженная познавательная активность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654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требования к построению урока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создание ситуации успеха на </a:t>
            </a:r>
            <a:r>
              <a:rPr lang="ru-RU" dirty="0" smtClean="0"/>
              <a:t>уроке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/>
              <a:t>подбор таких заданий, которые воспринимаются учащимися как </a:t>
            </a:r>
            <a:r>
              <a:rPr lang="ru-RU" dirty="0" smtClean="0"/>
              <a:t>игра;</a:t>
            </a:r>
          </a:p>
          <a:p>
            <a:r>
              <a:rPr lang="ru-RU" dirty="0"/>
              <a:t>материал должен усложняться </a:t>
            </a:r>
            <a:r>
              <a:rPr lang="ru-RU" dirty="0" smtClean="0"/>
              <a:t>постепенно;</a:t>
            </a:r>
          </a:p>
          <a:p>
            <a:r>
              <a:rPr lang="ru-RU" dirty="0"/>
              <a:t>частое переключение с одного вида деятельности на </a:t>
            </a:r>
            <a:r>
              <a:rPr lang="ru-RU" dirty="0" smtClean="0"/>
              <a:t>другой;</a:t>
            </a:r>
            <a:endParaRPr lang="ru-RU" dirty="0"/>
          </a:p>
          <a:p>
            <a:r>
              <a:rPr lang="ru-RU" dirty="0"/>
              <a:t>многократное поэтапное </a:t>
            </a:r>
            <a:r>
              <a:rPr lang="ru-RU" dirty="0" smtClean="0"/>
              <a:t>повторение;</a:t>
            </a:r>
          </a:p>
          <a:p>
            <a:r>
              <a:rPr lang="ru-RU" dirty="0" smtClean="0"/>
              <a:t>ученик </a:t>
            </a:r>
            <a:r>
              <a:rPr lang="ru-RU" dirty="0"/>
              <a:t>должен получать посильные для него </a:t>
            </a:r>
            <a:r>
              <a:rPr lang="ru-RU" dirty="0" smtClean="0"/>
              <a:t>задания;</a:t>
            </a:r>
          </a:p>
          <a:p>
            <a:r>
              <a:rPr lang="ru-RU" dirty="0"/>
              <a:t>создании спокойного и доброжелательного климата </a:t>
            </a:r>
          </a:p>
        </p:txBody>
      </p:sp>
    </p:spTree>
    <p:extLst>
      <p:ext uri="{BB962C8B-B14F-4D97-AF65-F5344CB8AC3E}">
        <p14:creationId xmlns:p14="http://schemas.microsoft.com/office/powerpoint/2010/main" val="298327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Коррекционно-развивающие задания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/>
              <a:t>При изучении темы: «Атмосфера» можно предложить учащимся обсудить следующие проблемные вопросы:</a:t>
            </a:r>
            <a:endParaRPr lang="ru-RU" dirty="0"/>
          </a:p>
          <a:p>
            <a:r>
              <a:rPr lang="ru-RU" sz="2900" dirty="0"/>
              <a:t>Почему в квартире форточки в окнах делают вверху, а батареи отопления устанавливают внизу?</a:t>
            </a:r>
          </a:p>
          <a:p>
            <a:r>
              <a:rPr lang="ru-RU" sz="2900" dirty="0"/>
              <a:t>Почему вода в реках летним вечером как парное молоко?</a:t>
            </a:r>
          </a:p>
          <a:p>
            <a:r>
              <a:rPr lang="ru-RU" sz="2900" dirty="0"/>
              <a:t>Почему зимой в окнах устанавливают двойные рамы?</a:t>
            </a:r>
          </a:p>
          <a:p>
            <a:r>
              <a:rPr lang="ru-RU" sz="2900" dirty="0"/>
              <a:t>Объясните поговорку « Много снега — мало хлеба»</a:t>
            </a:r>
          </a:p>
          <a:p>
            <a:r>
              <a:rPr lang="ru-RU" sz="2900" dirty="0"/>
              <a:t>Объясните слова из песни: « Это в городе тепло и сыро, а за городом зима, зима, зима».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881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20688"/>
            <a:ext cx="7272808" cy="5505475"/>
          </a:xfrm>
        </p:spPr>
        <p:txBody>
          <a:bodyPr>
            <a:normAutofit lnSpcReduction="10000"/>
          </a:bodyPr>
          <a:lstStyle/>
          <a:p>
            <a:pPr marL="0" lvl="0" indent="0" algn="ctr">
              <a:buNone/>
            </a:pPr>
            <a:r>
              <a:rPr lang="ru-RU" sz="3200" b="1" dirty="0" smtClean="0"/>
              <a:t>Географические загадки на развитие внимания</a:t>
            </a:r>
            <a:r>
              <a:rPr lang="ru-RU" b="1" dirty="0" smtClean="0"/>
              <a:t>:</a:t>
            </a:r>
          </a:p>
          <a:p>
            <a:pPr marL="0" lvl="0" indent="0" algn="ctr">
              <a:buNone/>
            </a:pPr>
            <a:endParaRPr lang="ru-RU" dirty="0"/>
          </a:p>
          <a:p>
            <a:r>
              <a:rPr lang="ru-RU" dirty="0"/>
              <a:t>Шесть океанов на </a:t>
            </a:r>
            <a:r>
              <a:rPr lang="ru-RU" dirty="0" smtClean="0"/>
              <a:t>планете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Согласны с этим все ли дети?</a:t>
            </a:r>
          </a:p>
          <a:p>
            <a:r>
              <a:rPr lang="ru-RU" dirty="0"/>
              <a:t>Край снегов, морозов, вьюг</a:t>
            </a:r>
          </a:p>
          <a:p>
            <a:pPr marL="0" indent="0">
              <a:buNone/>
            </a:pPr>
            <a:r>
              <a:rPr lang="ru-RU" dirty="0" smtClean="0"/>
              <a:t>      Называем </a:t>
            </a:r>
            <a:r>
              <a:rPr lang="ru-RU" dirty="0"/>
              <a:t>словом юг.</a:t>
            </a:r>
          </a:p>
          <a:p>
            <a:r>
              <a:rPr lang="ru-RU" dirty="0"/>
              <a:t>Знает каждый капитан:</a:t>
            </a:r>
          </a:p>
          <a:p>
            <a:pPr marL="0" indent="0">
              <a:buNone/>
            </a:pPr>
            <a:r>
              <a:rPr lang="ru-RU" dirty="0" smtClean="0"/>
              <a:t>      Волга </a:t>
            </a:r>
            <a:r>
              <a:rPr lang="ru-RU" dirty="0"/>
              <a:t>– это океан!</a:t>
            </a:r>
          </a:p>
          <a:p>
            <a:r>
              <a:rPr lang="ru-RU" dirty="0"/>
              <a:t>Знать, ребята, вам пора,</a:t>
            </a:r>
          </a:p>
          <a:p>
            <a:pPr marL="0" indent="0">
              <a:buNone/>
            </a:pPr>
            <a:r>
              <a:rPr lang="ru-RU" dirty="0" smtClean="0"/>
              <a:t>    Что </a:t>
            </a:r>
            <a:r>
              <a:rPr lang="ru-RU" dirty="0"/>
              <a:t>Байкал у нас – гора!</a:t>
            </a:r>
          </a:p>
          <a:p>
            <a:r>
              <a:rPr lang="ru-RU" dirty="0"/>
              <a:t>Со времен далеких и поныне</a:t>
            </a:r>
          </a:p>
          <a:p>
            <a:pPr marL="0" indent="0">
              <a:buNone/>
            </a:pPr>
            <a:r>
              <a:rPr lang="ru-RU" dirty="0" smtClean="0"/>
              <a:t>      Льют </a:t>
            </a:r>
            <a:r>
              <a:rPr lang="ru-RU" dirty="0"/>
              <a:t>дожди, как из ведра в пустыне.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691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Задания на развитие мыслительных реакций: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Теплый, холодный, звездный, кислотный, грибной, частый, затяжной, проливной (дождь)</a:t>
            </a:r>
          </a:p>
          <a:p>
            <a:r>
              <a:rPr lang="ru-RU" dirty="0"/>
              <a:t>Наземный, подводный, спящий, потухший, грозный, огнедышащий, извергающийся (вулкан)</a:t>
            </a:r>
          </a:p>
          <a:p>
            <a:r>
              <a:rPr lang="ru-RU" dirty="0"/>
              <a:t>Золотой, сахарный, крупный, мелкий, морской, речной (песок)</a:t>
            </a:r>
          </a:p>
          <a:p>
            <a:r>
              <a:rPr lang="ru-RU" dirty="0"/>
              <a:t>Живая, мертвая, мутная, прозрачная, пресная, соленая (вода).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454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Запись терминов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Последовательное </a:t>
            </a:r>
            <a:r>
              <a:rPr lang="ru-RU" dirty="0"/>
              <a:t>записывание с доски, на слух (под диктовку учителя) и по памяти</a:t>
            </a:r>
          </a:p>
        </p:txBody>
      </p:sp>
    </p:spTree>
    <p:extLst>
      <p:ext uri="{BB962C8B-B14F-4D97-AF65-F5344CB8AC3E}">
        <p14:creationId xmlns:p14="http://schemas.microsoft.com/office/powerpoint/2010/main" val="153535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Карточки 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4450714"/>
              </p:ext>
            </p:extLst>
          </p:nvPr>
        </p:nvGraphicFramePr>
        <p:xfrm>
          <a:off x="1403648" y="1916831"/>
          <a:ext cx="5832648" cy="1226820"/>
        </p:xfrm>
        <a:graphic>
          <a:graphicData uri="http://schemas.openxmlformats.org/drawingml/2006/table">
            <a:tbl>
              <a:tblPr firstRow="1" firstCol="1" bandRow="1"/>
              <a:tblGrid>
                <a:gridCol w="4255987"/>
                <a:gridCol w="789165"/>
                <a:gridCol w="787496"/>
              </a:tblGrid>
              <a:tr h="15641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Отметь знаком «+» правильные ответы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1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Стихийное бедствие - это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1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Цунами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5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Дождь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1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Землетрясение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624175"/>
              </p:ext>
            </p:extLst>
          </p:nvPr>
        </p:nvGraphicFramePr>
        <p:xfrm>
          <a:off x="2051720" y="3356992"/>
          <a:ext cx="4536504" cy="1296144"/>
        </p:xfrm>
        <a:graphic>
          <a:graphicData uri="http://schemas.openxmlformats.org/drawingml/2006/table">
            <a:tbl>
              <a:tblPr firstRow="1" firstCol="1" bandRow="1"/>
              <a:tblGrid>
                <a:gridCol w="4536504"/>
              </a:tblGrid>
              <a:tr h="3240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Исключи лишнее, объясни почему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Мексика, Канада, Вашингтон, Куба.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Аргентина, Венесуэла, Бразилия, Лима.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Париж, Германия, Испания, Россия.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6496786"/>
              </p:ext>
            </p:extLst>
          </p:nvPr>
        </p:nvGraphicFramePr>
        <p:xfrm>
          <a:off x="1403648" y="4797153"/>
          <a:ext cx="6120680" cy="1080120"/>
        </p:xfrm>
        <a:graphic>
          <a:graphicData uri="http://schemas.openxmlformats.org/drawingml/2006/table">
            <a:tbl>
              <a:tblPr firstRow="1" firstCol="1" bandRow="1"/>
              <a:tblGrid>
                <a:gridCol w="6120680"/>
              </a:tblGrid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Подбери подходящий термин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Антарктида – остров, океан, материк, животное.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Африка – часть света, залив, страна, столица.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096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Учебники в коррекционном классе </a:t>
            </a:r>
            <a:r>
              <a:rPr lang="en-US" b="1" dirty="0" smtClean="0"/>
              <a:t>VIII</a:t>
            </a:r>
            <a:r>
              <a:rPr lang="ru-RU" b="1" dirty="0" smtClean="0"/>
              <a:t> вида</a:t>
            </a:r>
            <a:endParaRPr lang="ru-RU" b="1" dirty="0"/>
          </a:p>
        </p:txBody>
      </p:sp>
      <p:pic>
        <p:nvPicPr>
          <p:cNvPr id="3074" name="Picture 2" descr="I:\DCIM\101SSCAM\SL370305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" t="30409" r="4803" b="9817"/>
          <a:stretch/>
        </p:blipFill>
        <p:spPr bwMode="auto">
          <a:xfrm>
            <a:off x="1403648" y="2708920"/>
            <a:ext cx="641411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19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34</TotalTime>
  <Words>334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Кнопка</vt:lpstr>
      <vt:lpstr>Презентация PowerPoint</vt:lpstr>
      <vt:lpstr> Характеристика  детей коррекционных классов </vt:lpstr>
      <vt:lpstr>Основные требования к построению урока</vt:lpstr>
      <vt:lpstr>Коррекционно-развивающие задания</vt:lpstr>
      <vt:lpstr>Презентация PowerPoint</vt:lpstr>
      <vt:lpstr>Задания на развитие мыслительных реакций: </vt:lpstr>
      <vt:lpstr>Запись терминов</vt:lpstr>
      <vt:lpstr>Карточки </vt:lpstr>
      <vt:lpstr>Учебники в коррекционном классе VIII вида</vt:lpstr>
      <vt:lpstr>Программы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DNA7 X86</dc:creator>
  <cp:lastModifiedBy>DNA7 X86</cp:lastModifiedBy>
  <cp:revision>6</cp:revision>
  <dcterms:created xsi:type="dcterms:W3CDTF">2014-11-03T01:52:38Z</dcterms:created>
  <dcterms:modified xsi:type="dcterms:W3CDTF">2014-11-07T07:53:30Z</dcterms:modified>
</cp:coreProperties>
</file>