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>
        <p:scale>
          <a:sx n="100" d="100"/>
          <a:sy n="100" d="100"/>
        </p:scale>
        <p:origin x="-193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F8D3E6-9730-4A79-B3D4-59663814D699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5B7AD1-0CF3-4671-8CAF-1E6AF7AFB556}">
      <dgm:prSet phldrT="[Текст]"/>
      <dgm:spPr>
        <a:noFill/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Цель:</a:t>
          </a:r>
          <a:endParaRPr lang="ru-RU" dirty="0">
            <a:solidFill>
              <a:srgbClr val="FF0000"/>
            </a:solidFill>
          </a:endParaRPr>
        </a:p>
      </dgm:t>
    </dgm:pt>
    <dgm:pt modelId="{A9F7B9C1-816D-4FF6-8EFA-4CE96E67E4A8}" type="parTrans" cxnId="{356D1492-573B-4146-8AB5-770923C7D1DE}">
      <dgm:prSet/>
      <dgm:spPr/>
      <dgm:t>
        <a:bodyPr/>
        <a:lstStyle/>
        <a:p>
          <a:endParaRPr lang="ru-RU"/>
        </a:p>
      </dgm:t>
    </dgm:pt>
    <dgm:pt modelId="{F8271C6A-A16D-4BDF-83E1-F6684768ABF5}" type="sibTrans" cxnId="{356D1492-573B-4146-8AB5-770923C7D1DE}">
      <dgm:prSet/>
      <dgm:spPr/>
      <dgm:t>
        <a:bodyPr/>
        <a:lstStyle/>
        <a:p>
          <a:endParaRPr lang="ru-RU"/>
        </a:p>
      </dgm:t>
    </dgm:pt>
    <dgm:pt modelId="{CD03ACDC-60B6-45D8-9BBA-FE95ACAD0B4F}">
      <dgm:prSet phldrT="[Текст]"/>
      <dgm:spPr>
        <a:noFill/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b="1" dirty="0" smtClean="0">
              <a:solidFill>
                <a:schemeClr val="tx1"/>
              </a:solidFill>
            </a:rPr>
            <a:t>Изучить,</a:t>
          </a:r>
        </a:p>
        <a:p>
          <a:r>
            <a:rPr lang="ru-RU" b="1" dirty="0" smtClean="0">
              <a:solidFill>
                <a:schemeClr val="tx1"/>
              </a:solidFill>
            </a:rPr>
            <a:t>что  </a:t>
          </a:r>
          <a:r>
            <a:rPr lang="ru-RU" b="1" dirty="0" smtClean="0">
              <a:solidFill>
                <a:schemeClr val="tx1"/>
              </a:solidFill>
            </a:rPr>
            <a:t>такое Звезда?</a:t>
          </a:r>
          <a:endParaRPr lang="ru-RU" b="1" dirty="0">
            <a:solidFill>
              <a:schemeClr val="tx1"/>
            </a:solidFill>
          </a:endParaRPr>
        </a:p>
      </dgm:t>
    </dgm:pt>
    <dgm:pt modelId="{C27CDD15-FCFB-4F9D-B5A4-1D52370AF941}" type="parTrans" cxnId="{5864DDA2-69AF-4BEC-BCAD-D4C7C61A586A}">
      <dgm:prSet/>
      <dgm:spPr>
        <a:ln>
          <a:noFill/>
        </a:ln>
      </dgm:spPr>
      <dgm:t>
        <a:bodyPr/>
        <a:lstStyle/>
        <a:p>
          <a:endParaRPr lang="ru-RU"/>
        </a:p>
      </dgm:t>
    </dgm:pt>
    <dgm:pt modelId="{B94508DB-5A2D-489C-BC91-D43798029841}" type="sibTrans" cxnId="{5864DDA2-69AF-4BEC-BCAD-D4C7C61A586A}">
      <dgm:prSet/>
      <dgm:spPr/>
      <dgm:t>
        <a:bodyPr/>
        <a:lstStyle/>
        <a:p>
          <a:endParaRPr lang="ru-RU"/>
        </a:p>
      </dgm:t>
    </dgm:pt>
    <dgm:pt modelId="{A4BA0B76-7561-4032-BFBB-B55D7A1CD43C}">
      <dgm:prSet phldrT="[Текст]" custT="1"/>
      <dgm:spPr>
        <a:noFill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Узнать откуда появляются  </a:t>
          </a:r>
          <a:r>
            <a:rPr lang="ru-RU" sz="1600" b="1" dirty="0" smtClean="0">
              <a:solidFill>
                <a:schemeClr val="tx1"/>
              </a:solidFill>
            </a:rPr>
            <a:t>метеоры?</a:t>
          </a:r>
          <a:endParaRPr lang="ru-RU" sz="1600" b="1" dirty="0">
            <a:solidFill>
              <a:schemeClr val="tx1"/>
            </a:solidFill>
          </a:endParaRPr>
        </a:p>
      </dgm:t>
    </dgm:pt>
    <dgm:pt modelId="{16B69A4A-3809-41C3-8E26-62FC3430C0AB}" type="parTrans" cxnId="{049D6F8A-20C3-4371-A0C1-B322C35E2A9D}">
      <dgm:prSet/>
      <dgm:spPr>
        <a:ln>
          <a:noFill/>
        </a:ln>
      </dgm:spPr>
      <dgm:t>
        <a:bodyPr/>
        <a:lstStyle/>
        <a:p>
          <a:endParaRPr lang="ru-RU"/>
        </a:p>
      </dgm:t>
    </dgm:pt>
    <dgm:pt modelId="{5DB3D88A-39EC-4237-B19B-A605D00E98A2}" type="sibTrans" cxnId="{049D6F8A-20C3-4371-A0C1-B322C35E2A9D}">
      <dgm:prSet/>
      <dgm:spPr/>
      <dgm:t>
        <a:bodyPr/>
        <a:lstStyle/>
        <a:p>
          <a:endParaRPr lang="ru-RU"/>
        </a:p>
      </dgm:t>
    </dgm:pt>
    <dgm:pt modelId="{7F7AD47D-F8CA-4A48-B658-99AAB0DE7B2B}">
      <dgm:prSet phldrT="[Текст]"/>
      <dgm:spPr>
        <a:noFill/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Выяснить, что такое </a:t>
          </a:r>
          <a:r>
            <a:rPr lang="ru-RU" b="1" dirty="0" smtClean="0">
              <a:solidFill>
                <a:schemeClr val="tx1"/>
              </a:solidFill>
            </a:rPr>
            <a:t>«падающая звезда»?</a:t>
          </a:r>
          <a:endParaRPr lang="ru-RU" b="1" dirty="0">
            <a:solidFill>
              <a:schemeClr val="tx1"/>
            </a:solidFill>
          </a:endParaRPr>
        </a:p>
      </dgm:t>
    </dgm:pt>
    <dgm:pt modelId="{1B23CFE0-3192-40E7-8F89-C4739B29C64A}" type="parTrans" cxnId="{822D5213-7BCC-46DD-A653-6B2BE9028282}">
      <dgm:prSet/>
      <dgm:spPr>
        <a:ln>
          <a:noFill/>
        </a:ln>
      </dgm:spPr>
      <dgm:t>
        <a:bodyPr/>
        <a:lstStyle/>
        <a:p>
          <a:endParaRPr lang="ru-RU"/>
        </a:p>
      </dgm:t>
    </dgm:pt>
    <dgm:pt modelId="{19AE97E5-78BA-4D97-B188-9B2ECC1A8F97}" type="sibTrans" cxnId="{822D5213-7BCC-46DD-A653-6B2BE9028282}">
      <dgm:prSet/>
      <dgm:spPr/>
      <dgm:t>
        <a:bodyPr/>
        <a:lstStyle/>
        <a:p>
          <a:endParaRPr lang="ru-RU"/>
        </a:p>
      </dgm:t>
    </dgm:pt>
    <dgm:pt modelId="{BBBCC670-6F15-4C3E-9499-D47C48B2A68F}" type="pres">
      <dgm:prSet presAssocID="{F3F8D3E6-9730-4A79-B3D4-59663814D6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AB186A-8844-4614-B1D1-0E95DDDA7FE8}" type="pres">
      <dgm:prSet presAssocID="{995B7AD1-0CF3-4671-8CAF-1E6AF7AFB556}" presName="centerShape" presStyleLbl="node0" presStyleIdx="0" presStyleCnt="1" custScaleX="124212" custScaleY="115572" custLinFactNeighborX="-44823" custLinFactNeighborY="-42149"/>
      <dgm:spPr/>
      <dgm:t>
        <a:bodyPr/>
        <a:lstStyle/>
        <a:p>
          <a:endParaRPr lang="ru-RU"/>
        </a:p>
      </dgm:t>
    </dgm:pt>
    <dgm:pt modelId="{63DF23B6-C3E7-4F6B-87A0-DC06C2853C06}" type="pres">
      <dgm:prSet presAssocID="{C27CDD15-FCFB-4F9D-B5A4-1D52370AF941}" presName="Name9" presStyleLbl="parChTrans1D2" presStyleIdx="0" presStyleCnt="3"/>
      <dgm:spPr/>
      <dgm:t>
        <a:bodyPr/>
        <a:lstStyle/>
        <a:p>
          <a:endParaRPr lang="ru-RU"/>
        </a:p>
      </dgm:t>
    </dgm:pt>
    <dgm:pt modelId="{00051267-6A16-465F-B447-5809B0CE90D5}" type="pres">
      <dgm:prSet presAssocID="{C27CDD15-FCFB-4F9D-B5A4-1D52370AF94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8C93FD4-6590-4A0A-BFB7-35E9AFEF0E02}" type="pres">
      <dgm:prSet presAssocID="{CD03ACDC-60B6-45D8-9BBA-FE95ACAD0B4F}" presName="node" presStyleLbl="node1" presStyleIdx="0" presStyleCnt="3" custRadScaleRad="117418" custRadScaleInc="126004">
        <dgm:presLayoutVars>
          <dgm:bulletEnabled val="1"/>
        </dgm:presLayoutVars>
      </dgm:prSet>
      <dgm:spPr>
        <a:prstGeom prst="star6">
          <a:avLst/>
        </a:prstGeom>
      </dgm:spPr>
      <dgm:t>
        <a:bodyPr/>
        <a:lstStyle/>
        <a:p>
          <a:endParaRPr lang="ru-RU"/>
        </a:p>
      </dgm:t>
    </dgm:pt>
    <dgm:pt modelId="{AA26BCF4-8F25-4B21-B591-CED524137F23}" type="pres">
      <dgm:prSet presAssocID="{16B69A4A-3809-41C3-8E26-62FC3430C0AB}" presName="Name9" presStyleLbl="parChTrans1D2" presStyleIdx="1" presStyleCnt="3"/>
      <dgm:spPr/>
      <dgm:t>
        <a:bodyPr/>
        <a:lstStyle/>
        <a:p>
          <a:endParaRPr lang="ru-RU"/>
        </a:p>
      </dgm:t>
    </dgm:pt>
    <dgm:pt modelId="{60DD6B69-A175-4C22-98DD-3A054EEE9851}" type="pres">
      <dgm:prSet presAssocID="{16B69A4A-3809-41C3-8E26-62FC3430C0A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88EA6ED-2011-428F-B354-530E317176C8}" type="pres">
      <dgm:prSet presAssocID="{A4BA0B76-7561-4032-BFBB-B55D7A1CD43C}" presName="node" presStyleLbl="node1" presStyleIdx="1" presStyleCnt="3" custScaleX="187353" custScaleY="151044" custRadScaleRad="96204" custRadScaleInc="216143">
        <dgm:presLayoutVars>
          <dgm:bulletEnabled val="1"/>
        </dgm:presLayoutVars>
      </dgm:prSet>
      <dgm:spPr>
        <a:prstGeom prst="star5">
          <a:avLst/>
        </a:prstGeom>
      </dgm:spPr>
      <dgm:t>
        <a:bodyPr/>
        <a:lstStyle/>
        <a:p>
          <a:endParaRPr lang="ru-RU"/>
        </a:p>
      </dgm:t>
    </dgm:pt>
    <dgm:pt modelId="{5658CD23-B562-4D10-B22A-D9CCDAFC912E}" type="pres">
      <dgm:prSet presAssocID="{1B23CFE0-3192-40E7-8F89-C4739B29C64A}" presName="Name9" presStyleLbl="parChTrans1D2" presStyleIdx="2" presStyleCnt="3"/>
      <dgm:spPr/>
      <dgm:t>
        <a:bodyPr/>
        <a:lstStyle/>
        <a:p>
          <a:endParaRPr lang="ru-RU"/>
        </a:p>
      </dgm:t>
    </dgm:pt>
    <dgm:pt modelId="{0A7AEE52-2339-47C1-9266-8E1957AFC9FA}" type="pres">
      <dgm:prSet presAssocID="{1B23CFE0-3192-40E7-8F89-C4739B29C64A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827FED8-CD24-407B-AD91-4131C5F36D6D}" type="pres">
      <dgm:prSet presAssocID="{7F7AD47D-F8CA-4A48-B658-99AAB0DE7B2B}" presName="node" presStyleLbl="node1" presStyleIdx="2" presStyleCnt="3" custFlipHor="1" custScaleX="142252" custScaleY="120189" custRadScaleRad="92279" custRadScaleInc="-195325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</dgm:ptLst>
  <dgm:cxnLst>
    <dgm:cxn modelId="{5864DDA2-69AF-4BEC-BCAD-D4C7C61A586A}" srcId="{995B7AD1-0CF3-4671-8CAF-1E6AF7AFB556}" destId="{CD03ACDC-60B6-45D8-9BBA-FE95ACAD0B4F}" srcOrd="0" destOrd="0" parTransId="{C27CDD15-FCFB-4F9D-B5A4-1D52370AF941}" sibTransId="{B94508DB-5A2D-489C-BC91-D43798029841}"/>
    <dgm:cxn modelId="{4FF9F41A-EB7C-491C-8B19-9689286FE576}" type="presOf" srcId="{1B23CFE0-3192-40E7-8F89-C4739B29C64A}" destId="{0A7AEE52-2339-47C1-9266-8E1957AFC9FA}" srcOrd="1" destOrd="0" presId="urn:microsoft.com/office/officeart/2005/8/layout/radial1"/>
    <dgm:cxn modelId="{566C2E7F-1BDF-4F26-9D0E-E07D32BD5D42}" type="presOf" srcId="{7F7AD47D-F8CA-4A48-B658-99AAB0DE7B2B}" destId="{3827FED8-CD24-407B-AD91-4131C5F36D6D}" srcOrd="0" destOrd="0" presId="urn:microsoft.com/office/officeart/2005/8/layout/radial1"/>
    <dgm:cxn modelId="{2F6CD239-9C9C-4539-8915-5ADE1E433606}" type="presOf" srcId="{F3F8D3E6-9730-4A79-B3D4-59663814D699}" destId="{BBBCC670-6F15-4C3E-9499-D47C48B2A68F}" srcOrd="0" destOrd="0" presId="urn:microsoft.com/office/officeart/2005/8/layout/radial1"/>
    <dgm:cxn modelId="{95A6E166-CA43-4BF7-94D2-67320D0F3C78}" type="presOf" srcId="{A4BA0B76-7561-4032-BFBB-B55D7A1CD43C}" destId="{A88EA6ED-2011-428F-B354-530E317176C8}" srcOrd="0" destOrd="0" presId="urn:microsoft.com/office/officeart/2005/8/layout/radial1"/>
    <dgm:cxn modelId="{5EE056E6-0C9B-4E93-B0C6-B14FE34DC764}" type="presOf" srcId="{CD03ACDC-60B6-45D8-9BBA-FE95ACAD0B4F}" destId="{F8C93FD4-6590-4A0A-BFB7-35E9AFEF0E02}" srcOrd="0" destOrd="0" presId="urn:microsoft.com/office/officeart/2005/8/layout/radial1"/>
    <dgm:cxn modelId="{42786E38-7D79-47FC-BAFA-B5BD0DE280CD}" type="presOf" srcId="{C27CDD15-FCFB-4F9D-B5A4-1D52370AF941}" destId="{63DF23B6-C3E7-4F6B-87A0-DC06C2853C06}" srcOrd="0" destOrd="0" presId="urn:microsoft.com/office/officeart/2005/8/layout/radial1"/>
    <dgm:cxn modelId="{C0FAA804-A621-4EF9-A33B-627AE1A9141E}" type="presOf" srcId="{16B69A4A-3809-41C3-8E26-62FC3430C0AB}" destId="{AA26BCF4-8F25-4B21-B591-CED524137F23}" srcOrd="0" destOrd="0" presId="urn:microsoft.com/office/officeart/2005/8/layout/radial1"/>
    <dgm:cxn modelId="{D4B47CC5-BDCC-437A-80D4-10373EB6DEA0}" type="presOf" srcId="{995B7AD1-0CF3-4671-8CAF-1E6AF7AFB556}" destId="{97AB186A-8844-4614-B1D1-0E95DDDA7FE8}" srcOrd="0" destOrd="0" presId="urn:microsoft.com/office/officeart/2005/8/layout/radial1"/>
    <dgm:cxn modelId="{96D26F54-E44C-451B-ABC3-76CFF0813997}" type="presOf" srcId="{16B69A4A-3809-41C3-8E26-62FC3430C0AB}" destId="{60DD6B69-A175-4C22-98DD-3A054EEE9851}" srcOrd="1" destOrd="0" presId="urn:microsoft.com/office/officeart/2005/8/layout/radial1"/>
    <dgm:cxn modelId="{E708F848-E6B8-4A2A-9D1C-FE5E4FE6ECA0}" type="presOf" srcId="{C27CDD15-FCFB-4F9D-B5A4-1D52370AF941}" destId="{00051267-6A16-465F-B447-5809B0CE90D5}" srcOrd="1" destOrd="0" presId="urn:microsoft.com/office/officeart/2005/8/layout/radial1"/>
    <dgm:cxn modelId="{049D6F8A-20C3-4371-A0C1-B322C35E2A9D}" srcId="{995B7AD1-0CF3-4671-8CAF-1E6AF7AFB556}" destId="{A4BA0B76-7561-4032-BFBB-B55D7A1CD43C}" srcOrd="1" destOrd="0" parTransId="{16B69A4A-3809-41C3-8E26-62FC3430C0AB}" sibTransId="{5DB3D88A-39EC-4237-B19B-A605D00E98A2}"/>
    <dgm:cxn modelId="{C78A1C23-EC63-48B8-A4F6-AC2F952016AB}" type="presOf" srcId="{1B23CFE0-3192-40E7-8F89-C4739B29C64A}" destId="{5658CD23-B562-4D10-B22A-D9CCDAFC912E}" srcOrd="0" destOrd="0" presId="urn:microsoft.com/office/officeart/2005/8/layout/radial1"/>
    <dgm:cxn modelId="{822D5213-7BCC-46DD-A653-6B2BE9028282}" srcId="{995B7AD1-0CF3-4671-8CAF-1E6AF7AFB556}" destId="{7F7AD47D-F8CA-4A48-B658-99AAB0DE7B2B}" srcOrd="2" destOrd="0" parTransId="{1B23CFE0-3192-40E7-8F89-C4739B29C64A}" sibTransId="{19AE97E5-78BA-4D97-B188-9B2ECC1A8F97}"/>
    <dgm:cxn modelId="{356D1492-573B-4146-8AB5-770923C7D1DE}" srcId="{F3F8D3E6-9730-4A79-B3D4-59663814D699}" destId="{995B7AD1-0CF3-4671-8CAF-1E6AF7AFB556}" srcOrd="0" destOrd="0" parTransId="{A9F7B9C1-816D-4FF6-8EFA-4CE96E67E4A8}" sibTransId="{F8271C6A-A16D-4BDF-83E1-F6684768ABF5}"/>
    <dgm:cxn modelId="{D0502AE2-7629-4C93-B796-A82F4CB7A6A7}" type="presParOf" srcId="{BBBCC670-6F15-4C3E-9499-D47C48B2A68F}" destId="{97AB186A-8844-4614-B1D1-0E95DDDA7FE8}" srcOrd="0" destOrd="0" presId="urn:microsoft.com/office/officeart/2005/8/layout/radial1"/>
    <dgm:cxn modelId="{950D515B-321E-417E-8551-B2F51704FB7D}" type="presParOf" srcId="{BBBCC670-6F15-4C3E-9499-D47C48B2A68F}" destId="{63DF23B6-C3E7-4F6B-87A0-DC06C2853C06}" srcOrd="1" destOrd="0" presId="urn:microsoft.com/office/officeart/2005/8/layout/radial1"/>
    <dgm:cxn modelId="{1DD8CC86-5E3F-4B1A-8CD9-C7AF3864AFC5}" type="presParOf" srcId="{63DF23B6-C3E7-4F6B-87A0-DC06C2853C06}" destId="{00051267-6A16-465F-B447-5809B0CE90D5}" srcOrd="0" destOrd="0" presId="urn:microsoft.com/office/officeart/2005/8/layout/radial1"/>
    <dgm:cxn modelId="{2A08553F-39B9-46B5-8BC3-9B247A92CED5}" type="presParOf" srcId="{BBBCC670-6F15-4C3E-9499-D47C48B2A68F}" destId="{F8C93FD4-6590-4A0A-BFB7-35E9AFEF0E02}" srcOrd="2" destOrd="0" presId="urn:microsoft.com/office/officeart/2005/8/layout/radial1"/>
    <dgm:cxn modelId="{4A93BFE2-FBF4-4BF9-B7C8-11FC1B09D56B}" type="presParOf" srcId="{BBBCC670-6F15-4C3E-9499-D47C48B2A68F}" destId="{AA26BCF4-8F25-4B21-B591-CED524137F23}" srcOrd="3" destOrd="0" presId="urn:microsoft.com/office/officeart/2005/8/layout/radial1"/>
    <dgm:cxn modelId="{3153713F-7AE8-4DE8-A7CA-EB8EB1E7DF2B}" type="presParOf" srcId="{AA26BCF4-8F25-4B21-B591-CED524137F23}" destId="{60DD6B69-A175-4C22-98DD-3A054EEE9851}" srcOrd="0" destOrd="0" presId="urn:microsoft.com/office/officeart/2005/8/layout/radial1"/>
    <dgm:cxn modelId="{BFCE867E-7C11-4E56-BC23-DB44C85E4738}" type="presParOf" srcId="{BBBCC670-6F15-4C3E-9499-D47C48B2A68F}" destId="{A88EA6ED-2011-428F-B354-530E317176C8}" srcOrd="4" destOrd="0" presId="urn:microsoft.com/office/officeart/2005/8/layout/radial1"/>
    <dgm:cxn modelId="{9BC708E9-80C8-485B-B6A1-17622A8AEE19}" type="presParOf" srcId="{BBBCC670-6F15-4C3E-9499-D47C48B2A68F}" destId="{5658CD23-B562-4D10-B22A-D9CCDAFC912E}" srcOrd="5" destOrd="0" presId="urn:microsoft.com/office/officeart/2005/8/layout/radial1"/>
    <dgm:cxn modelId="{1B2050FD-D93A-45E0-9F98-24C2D8B84395}" type="presParOf" srcId="{5658CD23-B562-4D10-B22A-D9CCDAFC912E}" destId="{0A7AEE52-2339-47C1-9266-8E1957AFC9FA}" srcOrd="0" destOrd="0" presId="urn:microsoft.com/office/officeart/2005/8/layout/radial1"/>
    <dgm:cxn modelId="{3EB72424-9B08-460A-AD44-F5104E072B56}" type="presParOf" srcId="{BBBCC670-6F15-4C3E-9499-D47C48B2A68F}" destId="{3827FED8-CD24-407B-AD91-4131C5F36D6D}" srcOrd="6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AB186A-8844-4614-B1D1-0E95DDDA7FE8}">
      <dsp:nvSpPr>
        <dsp:cNvPr id="0" name=""/>
        <dsp:cNvSpPr/>
      </dsp:nvSpPr>
      <dsp:spPr>
        <a:xfrm>
          <a:off x="1857356" y="1214423"/>
          <a:ext cx="2883853" cy="2683256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FF0000"/>
              </a:solidFill>
            </a:rPr>
            <a:t>Цели и задачи:</a:t>
          </a:r>
          <a:endParaRPr lang="ru-RU" sz="4000" kern="1200" dirty="0">
            <a:solidFill>
              <a:srgbClr val="FF0000"/>
            </a:solidFill>
          </a:endParaRPr>
        </a:p>
      </dsp:txBody>
      <dsp:txXfrm>
        <a:off x="1857356" y="1214423"/>
        <a:ext cx="2883853" cy="2683256"/>
      </dsp:txXfrm>
    </dsp:sp>
    <dsp:sp modelId="{63DF23B6-C3E7-4F6B-87A0-DC06C2853C06}">
      <dsp:nvSpPr>
        <dsp:cNvPr id="0" name=""/>
        <dsp:cNvSpPr/>
      </dsp:nvSpPr>
      <dsp:spPr>
        <a:xfrm rot="20006279">
          <a:off x="4557875" y="1849073"/>
          <a:ext cx="219688" cy="45703"/>
        </a:xfrm>
        <a:custGeom>
          <a:avLst/>
          <a:gdLst/>
          <a:ahLst/>
          <a:cxnLst/>
          <a:rect l="0" t="0" r="0" b="0"/>
          <a:pathLst>
            <a:path>
              <a:moveTo>
                <a:pt x="0" y="22851"/>
              </a:moveTo>
              <a:lnTo>
                <a:pt x="219688" y="22851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006279">
        <a:off x="4662227" y="1866432"/>
        <a:ext cx="10984" cy="10984"/>
      </dsp:txXfrm>
    </dsp:sp>
    <dsp:sp modelId="{F8C93FD4-6590-4A0A-BFB7-35E9AFEF0E02}">
      <dsp:nvSpPr>
        <dsp:cNvPr id="0" name=""/>
        <dsp:cNvSpPr/>
      </dsp:nvSpPr>
      <dsp:spPr>
        <a:xfrm>
          <a:off x="4643442" y="142850"/>
          <a:ext cx="2321718" cy="2321718"/>
        </a:xfrm>
        <a:prstGeom prst="star6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</a:rPr>
            <a:t> </a:t>
          </a:r>
          <a:r>
            <a:rPr lang="ru-RU" sz="1600" b="1" kern="1200" dirty="0" smtClean="0">
              <a:solidFill>
                <a:schemeClr val="tx1"/>
              </a:solidFill>
            </a:rPr>
            <a:t>Что такое Звезда?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643442" y="142850"/>
        <a:ext cx="2321718" cy="2321718"/>
      </dsp:txXfrm>
    </dsp:sp>
    <dsp:sp modelId="{AA26BCF4-8F25-4B21-B591-CED524137F23}">
      <dsp:nvSpPr>
        <dsp:cNvPr id="0" name=""/>
        <dsp:cNvSpPr/>
      </dsp:nvSpPr>
      <dsp:spPr>
        <a:xfrm rot="18177477">
          <a:off x="2476661" y="3538824"/>
          <a:ext cx="341222" cy="45703"/>
        </a:xfrm>
        <a:custGeom>
          <a:avLst/>
          <a:gdLst/>
          <a:ahLst/>
          <a:cxnLst/>
          <a:rect l="0" t="0" r="0" b="0"/>
          <a:pathLst>
            <a:path>
              <a:moveTo>
                <a:pt x="0" y="22851"/>
              </a:moveTo>
              <a:lnTo>
                <a:pt x="341222" y="22851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177477">
        <a:off x="2638742" y="3553145"/>
        <a:ext cx="17061" cy="17061"/>
      </dsp:txXfrm>
    </dsp:sp>
    <dsp:sp modelId="{A88EA6ED-2011-428F-B354-530E317176C8}">
      <dsp:nvSpPr>
        <dsp:cNvPr id="0" name=""/>
        <dsp:cNvSpPr/>
      </dsp:nvSpPr>
      <dsp:spPr>
        <a:xfrm>
          <a:off x="3" y="3143255"/>
          <a:ext cx="3563420" cy="3506816"/>
        </a:xfrm>
        <a:prstGeom prst="star5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Откуда появляются  метеоры?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" y="3143255"/>
        <a:ext cx="3563420" cy="3506816"/>
      </dsp:txXfrm>
    </dsp:sp>
    <dsp:sp modelId="{5658CD23-B562-4D10-B22A-D9CCDAFC912E}">
      <dsp:nvSpPr>
        <dsp:cNvPr id="0" name=""/>
        <dsp:cNvSpPr/>
      </dsp:nvSpPr>
      <dsp:spPr>
        <a:xfrm rot="2286466">
          <a:off x="4347997" y="3553587"/>
          <a:ext cx="504540" cy="45703"/>
        </a:xfrm>
        <a:custGeom>
          <a:avLst/>
          <a:gdLst/>
          <a:ahLst/>
          <a:cxnLst/>
          <a:rect l="0" t="0" r="0" b="0"/>
          <a:pathLst>
            <a:path>
              <a:moveTo>
                <a:pt x="0" y="22851"/>
              </a:moveTo>
              <a:lnTo>
                <a:pt x="504540" y="22851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286466">
        <a:off x="4587654" y="3563825"/>
        <a:ext cx="25227" cy="25227"/>
      </dsp:txXfrm>
    </dsp:sp>
    <dsp:sp modelId="{3827FED8-CD24-407B-AD91-4131C5F36D6D}">
      <dsp:nvSpPr>
        <dsp:cNvPr id="0" name=""/>
        <dsp:cNvSpPr/>
      </dsp:nvSpPr>
      <dsp:spPr>
        <a:xfrm flipH="1">
          <a:off x="4357682" y="3286131"/>
          <a:ext cx="3302691" cy="2790450"/>
        </a:xfrm>
        <a:prstGeom prst="star7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Выяснить, что такое падающая звезда?</a:t>
          </a:r>
          <a:endParaRPr lang="ru-RU" sz="1600" b="1" kern="1200" dirty="0">
            <a:solidFill>
              <a:schemeClr val="tx1"/>
            </a:solidFill>
          </a:endParaRPr>
        </a:p>
      </dsp:txBody>
      <dsp:txXfrm flipH="1">
        <a:off x="4357682" y="3286131"/>
        <a:ext cx="3302691" cy="2790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5A9E8CA-C97E-4AC2-A06D-4AAB4733039E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6FA5875-5394-4354-B684-22BC66D24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stat11.privet.ru/lr/0830dedffe69c924ad939a44fce686e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МБОУ СО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«школа №46»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214346" y="843677"/>
            <a:ext cx="55721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такое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падающие звезды?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3357562"/>
            <a:ext cx="771530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ru-RU" sz="2400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Ученика 1 В класса</a:t>
            </a:r>
          </a:p>
          <a:p>
            <a:pPr>
              <a:defRPr/>
            </a:pPr>
            <a:endParaRPr lang="ru-RU" sz="2400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Изергина Богдана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Тема </a:t>
            </a:r>
            <a:r>
              <a:rPr lang="ru-RU" sz="2400" i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исследования:  </a:t>
            </a:r>
            <a:r>
              <a:rPr lang="ru-RU" sz="2400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такое падающие звёзды?</a:t>
            </a:r>
          </a:p>
          <a:p>
            <a:pPr>
              <a:defRPr/>
            </a:pPr>
            <a:endParaRPr lang="ru-RU" sz="2400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defRPr/>
            </a:pPr>
            <a:r>
              <a:rPr lang="ru-RU" sz="2400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Руководитель</a:t>
            </a:r>
            <a:r>
              <a:rPr lang="ru-RU" sz="2400" i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3 из 70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из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571744"/>
            <a:ext cx="7901014" cy="452596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b="1" i="1" dirty="0" smtClean="0"/>
              <a:t>Метеоры появляются потому, что в земную атмосферу влетают с огромной скоростью мельчайшие твердые крупинки, весящие доли грамма. Такие крупинки в бесчисленном количестве движутся в межпланетном пространстве и почти непрерывно налетают на Землю. Они движутся с очень большой скоростью, в среднем около 30 - 40 км/сек. Это во много раз быстрее, чем летит пуля или снаряд.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428736"/>
            <a:ext cx="56435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Такая падающая "звезда" называется метеором.</a:t>
            </a:r>
            <a:endParaRPr lang="ru-RU" sz="2800" dirty="0"/>
          </a:p>
        </p:txBody>
      </p:sp>
      <p:pic>
        <p:nvPicPr>
          <p:cNvPr id="7" name="Picture 4" descr="Метеори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1714488"/>
            <a:ext cx="1428750" cy="10668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715272" y="1285860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Метеор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а 110 из 928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7214"/>
            <a:ext cx="8229600" cy="1399032"/>
          </a:xfrm>
        </p:spPr>
        <p:txBody>
          <a:bodyPr/>
          <a:lstStyle/>
          <a:p>
            <a:r>
              <a:rPr lang="ru-RU" dirty="0" smtClean="0"/>
              <a:t>Информация из интернета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071546"/>
            <a:ext cx="4500562" cy="5214950"/>
          </a:xfrm>
        </p:spPr>
        <p:txBody>
          <a:bodyPr>
            <a:normAutofit fontScale="77500" lnSpcReduction="20000"/>
          </a:bodyPr>
          <a:lstStyle/>
          <a:p>
            <a:pPr marL="0">
              <a:buNone/>
            </a:pPr>
            <a:r>
              <a:rPr lang="ru-RU" b="1" dirty="0" smtClean="0"/>
              <a:t>Влетев в земную атмосферу с огромной скоростью, метеорная частица встречает очень сильное сопротивление воздуха. Поэтому она мгновенно нагревается до такой высокой температуры, что вскипает и превращается в раскаленный газ, быстро рассеивающийся в воздухе. Вот этот раскаленный, светящийся газ мы и замечаем в виде быстро пролетающего по небу метеора. После ярких метеоров на небе в течение нескольких секунд бывает виден слабо светящийся след в виде тонкой ниточки.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kaliningrad.kp.ru/f/12/image/38/16/1781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42" y="-89696"/>
            <a:ext cx="8229600" cy="130411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Информация из интернета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1214422"/>
            <a:ext cx="4286280" cy="4525963"/>
          </a:xfrm>
        </p:spPr>
        <p:txBody>
          <a:bodyPr/>
          <a:lstStyle/>
          <a:p>
            <a:pPr marL="0">
              <a:buNone/>
            </a:pPr>
            <a:r>
              <a:rPr lang="ru-RU" b="1" dirty="0" smtClean="0"/>
              <a:t>Иногда, метеорные потоки бывают настолько обильными, что наблюдается настоящий "звездный дождь". Каждую минуту по небу разлетаются сотни и тысячи метеоров.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16 из 9189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 исследования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00240"/>
            <a:ext cx="5829312" cy="4525963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Откуда появляются  метеоры?</a:t>
            </a:r>
          </a:p>
          <a:p>
            <a:pPr lvl="0">
              <a:buNone/>
            </a:pPr>
            <a:endParaRPr lang="ru-RU" b="1" dirty="0" smtClean="0"/>
          </a:p>
          <a:p>
            <a:pPr marL="0" lvl="0">
              <a:buNone/>
            </a:pPr>
            <a:r>
              <a:rPr lang="ru-RU" b="1" dirty="0" smtClean="0"/>
              <a:t>Приближаясь к Солнцу огромные ледяные глыбы, двигающиеся по своей орбите, начинают таять, образовывая за собой огромный светящийся хвост, состоящий из космической пыли и смеси газов.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bacteriachiboreca.files.wordpress.com/2010/09/cometa.jpg?w=538&amp;h=4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8929718" cy="1399032"/>
          </a:xfrm>
        </p:spPr>
        <p:txBody>
          <a:bodyPr/>
          <a:lstStyle/>
          <a:p>
            <a:pPr algn="ctr"/>
            <a:r>
              <a:rPr lang="ru-RU" dirty="0" smtClean="0"/>
              <a:t>Информация из энциклопедии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86380" y="2928934"/>
            <a:ext cx="4038600" cy="4525963"/>
          </a:xfrm>
        </p:spPr>
        <p:txBody>
          <a:bodyPr/>
          <a:lstStyle/>
          <a:p>
            <a:pPr marL="0">
              <a:buNone/>
            </a:pPr>
            <a:r>
              <a:rPr lang="ru-RU" dirty="0" smtClean="0"/>
              <a:t>Метеорные тела представляют собой частицы пыли , путешествующие по орбитным траекториям комет. Они возникают при разрушении ядра кометы.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47 из 918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-357214"/>
            <a:ext cx="8229600" cy="1399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Информация из интернета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2332037"/>
            <a:ext cx="4686304" cy="4525963"/>
          </a:xfrm>
        </p:spPr>
        <p:txBody>
          <a:bodyPr>
            <a:normAutofit fontScale="92500" lnSpcReduction="10000"/>
          </a:bodyPr>
          <a:lstStyle/>
          <a:p>
            <a:pPr marL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После частичного или полного распада ядра кометы перед ней, а еще больше вслед за ней вдоль орбиты вытягивается вереница пылинок и мелких камешков - метеоров. Все они постепенно рассеиваются, и, когда вереница их становится очень широкой, возможность встречи их с Землей возрастает.</a:t>
            </a:r>
          </a:p>
          <a:p>
            <a:pPr mar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51 из 918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00572" y="2143116"/>
            <a:ext cx="4543428" cy="4525963"/>
          </a:xfrm>
        </p:spPr>
        <p:txBody>
          <a:bodyPr>
            <a:normAutofit fontScale="85000" lnSpcReduction="20000"/>
          </a:bodyPr>
          <a:lstStyle/>
          <a:p>
            <a:pPr marL="0">
              <a:buNone/>
            </a:pPr>
            <a:r>
              <a:rPr lang="ru-RU" dirty="0" smtClean="0">
                <a:solidFill>
                  <a:srgbClr val="FFC000"/>
                </a:solidFill>
              </a:rPr>
              <a:t>Падающие звезды –это  очень красивое явление.  К сожалению мы не можем его наблюдать каждый день. В ожидании падающей звезды могут уйти годы.</a:t>
            </a:r>
          </a:p>
          <a:p>
            <a:pPr marL="0">
              <a:buNone/>
            </a:pPr>
            <a:r>
              <a:rPr lang="ru-RU" dirty="0" smtClean="0">
                <a:solidFill>
                  <a:srgbClr val="FFC000"/>
                </a:solidFill>
              </a:rPr>
              <a:t>Но благодаря источникам информации это время можно сократить к минимуму, отправившись к предполагаемому месту возникновения явления. </a:t>
            </a:r>
          </a:p>
          <a:p>
            <a:pPr marL="0">
              <a:buNone/>
            </a:pPr>
            <a:r>
              <a:rPr lang="ru-RU" dirty="0" smtClean="0">
                <a:solidFill>
                  <a:srgbClr val="FFC000"/>
                </a:solidFill>
              </a:rPr>
              <a:t>Когда я вырасту, я обязательно найду свою падающую звезду.</a:t>
            </a:r>
            <a:r>
              <a:rPr lang="ru-RU" dirty="0" smtClean="0"/>
              <a:t> </a:t>
            </a:r>
          </a:p>
          <a:p>
            <a:pPr marL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015.radikal.ru/i330/1108/be/0a5358e8e7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СПАСИБО ЗА ВНИМАНИЕ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ics.livejournal.com/rommio/pic/00008f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32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Голубой метеорит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285860"/>
            <a:ext cx="3138510" cy="5357850"/>
          </a:xfrm>
        </p:spPr>
        <p:txBody>
          <a:bodyPr>
            <a:normAutofit fontScale="92500" lnSpcReduction="10000"/>
          </a:bodyPr>
          <a:lstStyle/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Где-то в космосе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Летит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Голубой метеорит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Ты идешь,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А он летит.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Ты лежишь,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А он летит.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Ты заснул,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Но все летит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 космосе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Метеорит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Ты помалу подрастешь,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Станешь астрономом,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И однажды вечером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Ты пойдешь к знакомым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Вдруг репродуктор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Говорит: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«В тайгу упал метеорит».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Весь мир взволнован,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Мир шумит: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– В тайгу упал метеорит!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/>
              <a:t> 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285860"/>
            <a:ext cx="3257544" cy="5000660"/>
          </a:xfrm>
        </p:spPr>
        <p:txBody>
          <a:bodyPr>
            <a:normAutofit fontScale="92500" lnSpcReduction="10000"/>
          </a:bodyPr>
          <a:lstStyle/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Наутро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Скажешь ты друзьям,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Простившись со столицей: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«Я не приду сегодня к вам,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Я в полдень вылетаю сам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 одной из экспедиций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».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…Тебе 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сейчас</a:t>
            </a: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Всего семь </a:t>
            </a: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Перед тобой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Весь белый свет,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Но где-то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 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Вселенной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Летит,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Летит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Летит,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Летит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Твой голубой метеорит –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Подарок драгоценный</a:t>
            </a: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>
              <a:buNone/>
            </a:pP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Так вот: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Пока он мчится,</a:t>
            </a:r>
            <a:b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Поторопись учиться.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6286520"/>
            <a:ext cx="48495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400" dirty="0"/>
              <a:t>Роман СЕФ</a:t>
            </a:r>
          </a:p>
          <a:p>
            <a:pPr algn="ctr"/>
            <a:endParaRPr lang="ru-RU" sz="1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stat11.privet.ru/lr/0830bff86bdccada5564d9c9c50e64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Почему я выбрал эту тему?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Я очень люблю смотреть на небо.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У меня есть мечта, стать астрономом.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Звездное небо – это очень интересно.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Этим занятием увлекались наши предки.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 в наше время космос остаётся актуальной темой.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zastavki.com/pictures/1600x1200/Cartoons__00340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358214" cy="178595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Существует поверье «Когда 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увидишь над своей головой падающую звезду - загадай желание, и ты будешь счастлив целый 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год».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orion-shop.ru/stat/stat_0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86182" y="2571744"/>
            <a:ext cx="21431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rgbClr val="FF0000"/>
                </a:solidFill>
              </a:rPr>
              <a:t>задачи: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785794"/>
            <a:ext cx="46458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Расширить  знания о </a:t>
            </a:r>
          </a:p>
          <a:p>
            <a:r>
              <a:rPr lang="ru-RU" sz="3200" b="1" dirty="0" smtClean="0"/>
              <a:t>н</a:t>
            </a:r>
            <a:r>
              <a:rPr lang="ru-RU" sz="3200" b="1" dirty="0" smtClean="0"/>
              <a:t>ебесных телах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3200" dirty="0" smtClean="0"/>
              <a:t>Обратиться в детскую библиотеку.</a:t>
            </a:r>
          </a:p>
          <a:p>
            <a:pPr>
              <a:buNone/>
              <a:defRPr/>
            </a:pPr>
            <a:endParaRPr lang="ru-RU" sz="3200" dirty="0" smtClean="0"/>
          </a:p>
          <a:p>
            <a:pPr marL="0">
              <a:buFont typeface="Wingdings" pitchFamily="2" charset="2"/>
              <a:buChar char="Ø"/>
              <a:defRPr/>
            </a:pPr>
            <a:r>
              <a:rPr lang="ru-RU" sz="3200" dirty="0" smtClean="0"/>
              <a:t>Прочитать энциклопедию «Звёзды и планеты».</a:t>
            </a:r>
          </a:p>
          <a:p>
            <a:pPr marL="0">
              <a:buNone/>
              <a:defRPr/>
            </a:pPr>
            <a:endParaRPr lang="ru-RU" sz="3200" dirty="0" smtClean="0"/>
          </a:p>
          <a:p>
            <a:pPr marL="0">
              <a:buFont typeface="Wingdings" pitchFamily="2" charset="2"/>
              <a:buChar char="Ø"/>
              <a:defRPr/>
            </a:pPr>
            <a:r>
              <a:rPr lang="ru-RU" sz="3200" dirty="0" smtClean="0"/>
              <a:t>Посмотреть информацию в Интернете.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стероиды и кометы Солнечной системы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857916" cy="10715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Гипотеза исследования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-32" y="2000240"/>
            <a:ext cx="3714776" cy="4500594"/>
          </a:xfrm>
        </p:spPr>
        <p:txBody>
          <a:bodyPr>
            <a:normAutofit lnSpcReduction="10000"/>
          </a:bodyPr>
          <a:lstStyle/>
          <a:p>
            <a:pPr marL="0">
              <a:buNone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Что такое звезда?</a:t>
            </a:r>
          </a:p>
          <a:p>
            <a:pPr marL="0">
              <a:buNone/>
            </a:pPr>
            <a:endParaRPr lang="ru-RU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>
              <a:buNone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Звезда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– это солнце, которое светит из другой галактики. Её размеры на столько велики, что она может в себе уместить сто тысяч планет, таких как наша Земля.. 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scowaleks.narod.ru/foto1/NGC6946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94" y="142852"/>
            <a:ext cx="8229600" cy="1000132"/>
          </a:xfrm>
        </p:spPr>
        <p:txBody>
          <a:bodyPr/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Анализ прочитанных книг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643182"/>
            <a:ext cx="8358246" cy="2286016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Почему же звезды нам кажутся  маленькими? Все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потому, что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расстояние до ближайшей звезды от нашей Солнечной системы составляет 4,3 световых года или 40 триллионов километров.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70 из 70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исследования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972056" cy="3278199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400" dirty="0" smtClean="0"/>
              <a:t>Что такое падающая звезда?</a:t>
            </a:r>
          </a:p>
          <a:p>
            <a:pPr marL="0">
              <a:buNone/>
            </a:pPr>
            <a:endParaRPr lang="ru-RU" sz="2400" dirty="0" smtClean="0"/>
          </a:p>
          <a:p>
            <a:pPr marL="0">
              <a:buNone/>
            </a:pPr>
            <a:r>
              <a:rPr lang="ru-RU" sz="2400" dirty="0" smtClean="0"/>
              <a:t>В темную безоблачную ночь можно заметить, как вдруг, словно сорвавшись со своего места, пролетит по небу "звезда" и мгновенно исчезнет.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9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394</TotalTime>
  <Words>553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МБОУ СО «школа №46»</vt:lpstr>
      <vt:lpstr>Голубой метеорит</vt:lpstr>
      <vt:lpstr>Почему я выбрал эту тему?</vt:lpstr>
      <vt:lpstr>Существует поверье «Когда увидишь над своей головой падающую звезду - загадай желание, и ты будешь счастлив целый год».</vt:lpstr>
      <vt:lpstr>Слайд 5</vt:lpstr>
      <vt:lpstr>План исследования:</vt:lpstr>
      <vt:lpstr>Гипотеза исследования</vt:lpstr>
      <vt:lpstr>Анализ прочитанных книг</vt:lpstr>
      <vt:lpstr>Гипотеза исследования </vt:lpstr>
      <vt:lpstr>Информация из интернета</vt:lpstr>
      <vt:lpstr>Информация из интернета</vt:lpstr>
      <vt:lpstr>Информация из интернета</vt:lpstr>
      <vt:lpstr>Гипотеза исследования </vt:lpstr>
      <vt:lpstr>Информация из энциклопедии</vt:lpstr>
      <vt:lpstr>Информация из интернета</vt:lpstr>
      <vt:lpstr>Заключение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Ярослав</dc:creator>
  <cp:lastModifiedBy>User</cp:lastModifiedBy>
  <cp:revision>44</cp:revision>
  <dcterms:created xsi:type="dcterms:W3CDTF">2011-11-27T08:53:40Z</dcterms:created>
  <dcterms:modified xsi:type="dcterms:W3CDTF">2011-11-28T13:29:55Z</dcterms:modified>
</cp:coreProperties>
</file>