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6" r:id="rId3"/>
    <p:sldId id="288" r:id="rId4"/>
    <p:sldId id="271" r:id="rId5"/>
    <p:sldId id="287" r:id="rId6"/>
    <p:sldId id="289" r:id="rId7"/>
    <p:sldId id="290" r:id="rId8"/>
    <p:sldId id="291" r:id="rId9"/>
    <p:sldId id="257" r:id="rId10"/>
    <p:sldId id="272" r:id="rId11"/>
    <p:sldId id="259" r:id="rId12"/>
    <p:sldId id="273" r:id="rId13"/>
    <p:sldId id="260" r:id="rId14"/>
    <p:sldId id="262" r:id="rId15"/>
    <p:sldId id="261" r:id="rId16"/>
    <p:sldId id="267" r:id="rId17"/>
    <p:sldId id="279" r:id="rId18"/>
    <p:sldId id="280" r:id="rId19"/>
    <p:sldId id="281" r:id="rId20"/>
    <p:sldId id="28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27" autoAdjust="0"/>
  </p:normalViewPr>
  <p:slideViewPr>
    <p:cSldViewPr>
      <p:cViewPr varScale="1">
        <p:scale>
          <a:sx n="64" d="100"/>
          <a:sy n="64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794F710-6C9E-4C30-B011-EE22179E9CDB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2867E65-11A3-4E6B-84DA-C6BDC9903144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F710-6C9E-4C30-B011-EE22179E9CDB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7E65-11A3-4E6B-84DA-C6BDC9903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F710-6C9E-4C30-B011-EE22179E9CDB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7E65-11A3-4E6B-84DA-C6BDC9903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F710-6C9E-4C30-B011-EE22179E9CDB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7E65-11A3-4E6B-84DA-C6BDC9903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F710-6C9E-4C30-B011-EE22179E9CDB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7E65-11A3-4E6B-84DA-C6BDC9903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F710-6C9E-4C30-B011-EE22179E9CDB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7E65-11A3-4E6B-84DA-C6BDC990314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F710-6C9E-4C30-B011-EE22179E9CDB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7E65-11A3-4E6B-84DA-C6BDC9903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F710-6C9E-4C30-B011-EE22179E9CDB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7E65-11A3-4E6B-84DA-C6BDC9903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F710-6C9E-4C30-B011-EE22179E9CDB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7E65-11A3-4E6B-84DA-C6BDC9903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F710-6C9E-4C30-B011-EE22179E9CDB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7E65-11A3-4E6B-84DA-C6BDC9903144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F710-6C9E-4C30-B011-EE22179E9CDB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67E65-11A3-4E6B-84DA-C6BDC9903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794F710-6C9E-4C30-B011-EE22179E9CDB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2867E65-11A3-4E6B-84DA-C6BDC990314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820004"/>
            <a:ext cx="84249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Промежуточная аттестация 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обучающихся начальной школы</a:t>
            </a:r>
          </a:p>
          <a:p>
            <a:pPr algn="ctr"/>
            <a:r>
              <a:rPr lang="ru-RU" sz="3200" b="1" dirty="0" smtClean="0"/>
              <a:t>в соответствии с требованиями ФГОС</a:t>
            </a:r>
            <a:endParaRPr lang="ru-RU" sz="3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04864"/>
            <a:ext cx="2284225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52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908720"/>
            <a:ext cx="8208912" cy="5607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dirty="0" smtClean="0"/>
              <a:t>В итоговой оценке должны быть выделены две составляющие: </a:t>
            </a:r>
            <a:endParaRPr lang="ru-RU" sz="2800" b="1" dirty="0" smtClean="0"/>
          </a:p>
          <a:p>
            <a:pPr>
              <a:lnSpc>
                <a:spcPct val="80000"/>
              </a:lnSpc>
            </a:pPr>
            <a:r>
              <a:rPr lang="ru-RU" sz="2800" b="1" dirty="0" smtClean="0"/>
              <a:t>результаты промежуточной аттестации обучающихся,</a:t>
            </a:r>
            <a:r>
              <a:rPr lang="ru-RU" sz="2800" dirty="0" smtClean="0"/>
              <a:t> отражающие </a:t>
            </a:r>
            <a:r>
              <a:rPr lang="ru-RU" sz="2800" b="1" dirty="0" smtClean="0"/>
              <a:t>динамику их индивидуальных образовательных достижений, продвижение в достижении планируемых результатов освоения основной образовательной программы начального общего образования</a:t>
            </a:r>
            <a:r>
              <a:rPr lang="ru-RU" sz="2800" dirty="0" smtClean="0"/>
              <a:t>;</a:t>
            </a:r>
            <a:endParaRPr lang="ru-RU" sz="2800" b="1" dirty="0" smtClean="0"/>
          </a:p>
          <a:p>
            <a:pPr>
              <a:lnSpc>
                <a:spcPct val="80000"/>
              </a:lnSpc>
            </a:pPr>
            <a:r>
              <a:rPr lang="ru-RU" sz="2800" b="1" dirty="0" smtClean="0"/>
              <a:t>результаты итоговых работ</a:t>
            </a:r>
            <a:r>
              <a:rPr lang="ru-RU" sz="2800" dirty="0" smtClean="0"/>
              <a:t>,</a:t>
            </a:r>
            <a:r>
              <a:rPr lang="ru-RU" sz="2800" i="1" dirty="0" smtClean="0"/>
              <a:t> </a:t>
            </a:r>
            <a:r>
              <a:rPr lang="ru-RU" sz="2800" dirty="0" smtClean="0"/>
              <a:t>характеризующие </a:t>
            </a:r>
            <a:r>
              <a:rPr lang="ru-RU" sz="2800" b="1" dirty="0" smtClean="0"/>
              <a:t>уровень освоения </a:t>
            </a:r>
            <a:r>
              <a:rPr lang="ru-RU" sz="2800" dirty="0" smtClean="0"/>
              <a:t>обучающимися основных формируемых способов действий в отношении к опорной системе знаний, необходимых для обучения на следующей ступени общего образования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248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394447" y="0"/>
            <a:ext cx="8282009" cy="666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400" b="1" dirty="0" smtClean="0">
                <a:cs typeface="Arial" charset="0"/>
              </a:rPr>
              <a:t>I</a:t>
            </a:r>
          </a:p>
          <a:p>
            <a:pPr algn="ctr" eaLnBrk="1" hangingPunct="1">
              <a:spcBef>
                <a:spcPct val="20000"/>
              </a:spcBef>
            </a:pPr>
            <a:endParaRPr lang="en-US" sz="2400" b="1" dirty="0">
              <a:cs typeface="Arial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en-US" sz="2400" b="1" dirty="0" smtClean="0">
                <a:cs typeface="Arial" charset="0"/>
              </a:rPr>
              <a:t>II</a:t>
            </a:r>
            <a:r>
              <a:rPr lang="ru-RU" sz="2400" b="1" dirty="0">
                <a:cs typeface="Arial" charset="0"/>
              </a:rPr>
              <a:t>. Требования к структуре основной образовательной программы начального общего образования</a:t>
            </a:r>
            <a:endParaRPr lang="en-US" sz="2400" b="1" dirty="0">
              <a:cs typeface="Arial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ru-RU" sz="2400" dirty="0">
                <a:cs typeface="Arial" charset="0"/>
              </a:rPr>
              <a:t>19.9.</a:t>
            </a:r>
            <a:r>
              <a:rPr lang="ru-RU" sz="2400" b="1" dirty="0">
                <a:cs typeface="Arial" charset="0"/>
              </a:rPr>
              <a:t> Система оценки достижения планируемых результатов освоения основной общеобразовательной программы начального общего образования</a:t>
            </a:r>
            <a:r>
              <a:rPr lang="ru-RU" sz="2400" dirty="0">
                <a:cs typeface="Arial" charset="0"/>
              </a:rPr>
              <a:t> должна</a:t>
            </a:r>
            <a:r>
              <a:rPr lang="ru-RU" sz="2400" dirty="0" smtClean="0">
                <a:cs typeface="Arial" charset="0"/>
              </a:rPr>
              <a:t>:</a:t>
            </a:r>
            <a:endParaRPr lang="en-US" sz="2400" dirty="0" smtClean="0">
              <a:cs typeface="Arial" charset="0"/>
            </a:endParaRPr>
          </a:p>
          <a:p>
            <a:pPr eaLnBrk="1" hangingPunct="1">
              <a:spcBef>
                <a:spcPct val="20000"/>
              </a:spcBef>
            </a:pPr>
            <a:endParaRPr lang="ru-RU" sz="2400" dirty="0">
              <a:cs typeface="Arial" charset="0"/>
            </a:endParaRPr>
          </a:p>
          <a:p>
            <a:pPr algn="just" eaLnBrk="1" hangingPunct="1">
              <a:spcBef>
                <a:spcPct val="20000"/>
              </a:spcBef>
            </a:pPr>
            <a:r>
              <a:rPr lang="ru-RU" sz="2400" dirty="0">
                <a:cs typeface="Arial" charset="0"/>
              </a:rPr>
              <a:t>     1) закреплять основные направления и цели оценочной деятельности, описание объекта и содержание оценки, критерии, процедуры и состав инструментария оценивания, формы представления результатов, условия и границы применения системы оценки;</a:t>
            </a:r>
          </a:p>
          <a:p>
            <a:pPr algn="just" eaLnBrk="1" hangingPunct="1">
              <a:spcBef>
                <a:spcPct val="20000"/>
              </a:spcBef>
            </a:pPr>
            <a:r>
              <a:rPr lang="ru-RU" sz="2400" dirty="0">
                <a:cs typeface="Arial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25347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3040" y="764704"/>
            <a:ext cx="7992888" cy="542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cs typeface="Arial" charset="0"/>
              </a:rPr>
              <a:t>2</a:t>
            </a:r>
            <a:r>
              <a:rPr lang="ru-RU" sz="2400" dirty="0" smtClean="0">
                <a:cs typeface="Arial" charset="0"/>
              </a:rPr>
              <a:t>) ориентировать образовательный процесс на духовно-нравственное развитие и воспитание обучающихся, достижение планируемых результатов освоения содержания учебных предметов начального общего образования и формирование универсальных учебных действий;</a:t>
            </a:r>
            <a:endParaRPr lang="en-US" sz="2400" dirty="0" smtClean="0"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ru-RU" sz="2400" dirty="0" smtClean="0">
                <a:cs typeface="Arial" pitchFamily="34" charset="0"/>
              </a:rPr>
              <a:t>3) обеспечивать комплексный подход к оценке результатов</a:t>
            </a:r>
            <a:r>
              <a:rPr lang="ru-RU" sz="2400" b="1" dirty="0" smtClean="0">
                <a:cs typeface="Arial" pitchFamily="34" charset="0"/>
              </a:rPr>
              <a:t> </a:t>
            </a:r>
            <a:r>
              <a:rPr lang="ru-RU" sz="2400" dirty="0" smtClean="0">
                <a:cs typeface="Arial" pitchFamily="34" charset="0"/>
              </a:rPr>
              <a:t>освоения основной образовательной программы начального общего образования, позволяющий вести оценку предметных, </a:t>
            </a:r>
            <a:r>
              <a:rPr lang="ru-RU" sz="2400" dirty="0" err="1" smtClean="0">
                <a:cs typeface="Arial" pitchFamily="34" charset="0"/>
              </a:rPr>
              <a:t>метапредметных</a:t>
            </a:r>
            <a:r>
              <a:rPr lang="ru-RU" sz="2400" dirty="0" smtClean="0">
                <a:cs typeface="Arial" pitchFamily="34" charset="0"/>
              </a:rPr>
              <a:t> и личностных результатов начального </a:t>
            </a:r>
            <a:r>
              <a:rPr lang="ru-RU" sz="2800" dirty="0" smtClean="0">
                <a:cs typeface="Arial" pitchFamily="34" charset="0"/>
              </a:rPr>
              <a:t>общего образования; </a:t>
            </a:r>
          </a:p>
          <a:p>
            <a:pPr algn="just">
              <a:spcBef>
                <a:spcPct val="20000"/>
              </a:spcBef>
            </a:pPr>
            <a:r>
              <a:rPr lang="ru-RU" dirty="0" smtClean="0">
                <a:cs typeface="Arial" charset="0"/>
              </a:rPr>
              <a:t>	</a:t>
            </a:r>
            <a:endParaRPr lang="ru-RU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57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0"/>
            <a:ext cx="8229600" cy="66690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  <a:buFontTx/>
              <a:buNone/>
              <a:defRPr/>
            </a:pPr>
            <a:r>
              <a:rPr lang="ru-RU" sz="2400" dirty="0" smtClean="0"/>
              <a:t>	</a:t>
            </a:r>
            <a:r>
              <a:rPr lang="ru-RU" sz="2400" dirty="0" smtClean="0">
                <a:cs typeface="Arial" pitchFamily="34" charset="0"/>
              </a:rPr>
              <a:t>     </a:t>
            </a:r>
            <a:endParaRPr lang="en-US" sz="2400" dirty="0" smtClean="0">
              <a:cs typeface="Arial" pitchFamily="34" charset="0"/>
            </a:endParaRPr>
          </a:p>
          <a:p>
            <a:pPr algn="just" fontAlgn="auto">
              <a:spcAft>
                <a:spcPts val="0"/>
              </a:spcAft>
              <a:buFontTx/>
              <a:buNone/>
              <a:defRPr/>
            </a:pPr>
            <a:endParaRPr lang="en-US" sz="2400" dirty="0" smtClean="0">
              <a:cs typeface="Arial" pitchFamily="34" charset="0"/>
            </a:endParaRPr>
          </a:p>
          <a:p>
            <a:pPr algn="just" fontAlgn="auto">
              <a:spcAft>
                <a:spcPts val="0"/>
              </a:spcAft>
              <a:buFontTx/>
              <a:buNone/>
              <a:defRPr/>
            </a:pPr>
            <a:endParaRPr lang="en-US" sz="2400" dirty="0">
              <a:cs typeface="Arial" pitchFamily="34" charset="0"/>
            </a:endParaRP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cs typeface="Arial" pitchFamily="34" charset="0"/>
              </a:rPr>
              <a:t> 4)</a:t>
            </a:r>
            <a:r>
              <a:rPr lang="en-US" sz="2400" dirty="0" smtClean="0">
                <a:cs typeface="Arial" pitchFamily="34" charset="0"/>
              </a:rPr>
              <a:t> </a:t>
            </a:r>
            <a:r>
              <a:rPr lang="ru-RU" sz="2400" dirty="0" smtClean="0">
                <a:cs typeface="Arial" pitchFamily="34" charset="0"/>
              </a:rPr>
              <a:t>предусматривать </a:t>
            </a:r>
            <a:r>
              <a:rPr lang="ru-RU" sz="2400" dirty="0">
                <a:cs typeface="Arial" pitchFamily="34" charset="0"/>
              </a:rPr>
              <a:t>оценку достижений обучающихся (итоговая оценка обучающихся, освоивших основную образовательную программу начального общего образования) и оценку эффективности деятельности образовательного учреждения</a:t>
            </a:r>
            <a:r>
              <a:rPr lang="ru-RU" sz="2400" dirty="0" smtClean="0">
                <a:cs typeface="Arial" pitchFamily="34" charset="0"/>
              </a:rPr>
              <a:t>;</a:t>
            </a:r>
            <a:endParaRPr lang="en-US" sz="2400" dirty="0" smtClean="0">
              <a:cs typeface="Arial" pitchFamily="34" charset="0"/>
            </a:endParaRP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ru-RU" sz="2400" dirty="0">
              <a:cs typeface="Arial" pitchFamily="34" charset="0"/>
            </a:endParaRP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2400" dirty="0">
                <a:cs typeface="Arial" pitchFamily="34" charset="0"/>
              </a:rPr>
              <a:t>	5) позволять осуществлять оценку динамики учебных достижений обучающихся. 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2400" dirty="0">
                <a:cs typeface="Arial" pitchFamily="34" charset="0"/>
              </a:rPr>
              <a:t>		</a:t>
            </a:r>
            <a:endParaRPr lang="ru-RU" sz="1800" dirty="0" smtClean="0">
              <a:cs typeface="Arial" pitchFamily="34" charset="0"/>
            </a:endParaRPr>
          </a:p>
          <a:p>
            <a:pPr algn="just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316841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582340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Aft>
                <a:spcPts val="0"/>
              </a:spcAft>
              <a:buFontTx/>
              <a:buNone/>
              <a:defRPr/>
            </a:pPr>
            <a:r>
              <a:rPr lang="ru-RU" sz="2400" dirty="0">
                <a:cs typeface="Arial" pitchFamily="34" charset="0"/>
              </a:rPr>
              <a:t>В процессе оценки достижения планируемых результатов духовно-нравственного развития, освоения основной образовательной программы начального общего образования должны использоваться разнообразные методы и формы, взаимно дополняющие друг друга (</a:t>
            </a:r>
            <a:r>
              <a:rPr lang="ru-RU" sz="2400" u="sng" dirty="0">
                <a:cs typeface="Arial" pitchFamily="34" charset="0"/>
              </a:rPr>
              <a:t>стандартизированные письменные и устные работы</a:t>
            </a:r>
            <a:r>
              <a:rPr lang="ru-RU" sz="2400" dirty="0">
                <a:cs typeface="Arial" pitchFamily="34" charset="0"/>
              </a:rPr>
              <a:t>, проекты, практические работы, творческие работы, самоанализ и самооценка, наблюдения и др.).</a:t>
            </a:r>
          </a:p>
        </p:txBody>
      </p:sp>
    </p:spTree>
    <p:extLst>
      <p:ext uri="{BB962C8B-B14F-4D97-AF65-F5344CB8AC3E}">
        <p14:creationId xmlns:p14="http://schemas.microsoft.com/office/powerpoint/2010/main" val="366914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&amp;Mcy;&amp;ocy;&amp;scy;&amp;kcy;&amp;ocy;&amp;vcy;&amp;scy;&amp;kcy;&amp;icy;&amp;jcy; &amp;Dcy;&amp;ocy;&amp;mcy; &amp;kcy;&amp;ncy;&amp;icy;&amp;gcy;&amp;i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54" y="2132856"/>
            <a:ext cx="2098633" cy="298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&amp;Kcy;&amp;ucy;&amp;pcy;&amp;icy;&amp;tcy;&amp;softcy; &amp;kcy;&amp;ncy;&amp;icy;&amp;gcy;&amp;ucy; &quot;&amp;Kcy;&amp;ocy;&amp;ncy;&amp;tcy;&amp;rcy;&amp;ocy;&amp;lcy;&amp;softcy;&amp;ncy;&amp;ocy;-&amp;icy;&amp;zcy;&amp;mcy;&amp;iecy;&amp;rcy;&amp;icy;&amp;tcy;&amp;iecy;&amp;lcy;&amp;softcy;&amp;ncy;&amp;ycy;&amp;iecy; &amp;mcy;&amp;acy;&amp;tcy;&amp;iecy;&amp;rcy;&amp;icy;&amp;acy;&amp;lcy;&amp;ycy;. &amp;Lcy;&amp;icy;&amp;tcy;&amp;iecy;&amp;rcy;&amp;acy;&amp;tcy;&amp;ucy;&amp;rcy;&amp;ncy;&amp;ocy;&amp;iecy; &amp;chcy;&amp;tcy;&amp;iecy;&amp;ncy;&amp;icy;&amp;iecy;. 2 &amp;kcy;&amp;lcy;&amp;acy;&amp;scy;&amp;scy;&quot; &amp;Kcy;&amp;ucy;&amp;tcy;&amp;yacy;&amp;vcy;&amp;icy;&amp;ncy;&amp;acy; &amp;Scy;.&amp;Vcy;. &amp;icy;&amp;lcy;&amp;icy; &amp;zcy;&amp;acy;&amp;kcy;&amp;acy;&amp;zcy;&amp;acy;&amp;tcy;&amp;softcy; &amp;scy; &amp;dcy;&amp;ocy;&amp;scy;&amp;tcy;&amp;acy;&amp;vcy;&amp;kcy;&amp;ocy;&amp;jcy; &amp;ncy;&amp;acy; &amp;dcy;&amp;ocy;&amp;mcy; &amp;vcy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9" r="12203"/>
          <a:stretch/>
        </p:blipFill>
        <p:spPr bwMode="auto">
          <a:xfrm>
            <a:off x="4190736" y="2132856"/>
            <a:ext cx="2202688" cy="2956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&amp;Mcy;&amp;acy;&amp;tcy;&amp;iecy;&amp;mcy;&amp;acy;&amp;tcy;&amp;icy;&amp;kcy;&amp;acy;, &amp;pcy;&amp;rcy;&amp;ocy;&amp;dcy;&amp;acy;&amp;zhcy;&amp;acy; &amp;Ucy;&amp;chcy;&amp;iecy;&amp;bcy;&amp;ncy;&amp;acy;&amp;yacy; &amp;lcy;&amp;icy;&amp;tcy;&amp;iecy;&amp;rcy;&amp;acy;&amp;tcy;&amp;ucy;&amp;rcy;&amp;acy; / 4 &amp;kcy;&amp;lcy;&amp;acy;&amp;scy;&amp;scy; / &amp;Mcy;&amp;acy;&amp;tcy;&amp;iecy;&amp;mcy;&amp;acy;&amp;tcy;&amp;icy;&amp;kcy;…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055" y="3356992"/>
            <a:ext cx="2008379" cy="2956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&amp;Kcy;&amp;ncy;&amp;icy;&amp;gcy;&amp;acy;: &amp;Kcy;&amp;ocy;&amp;ncy;&amp;tcy;&amp;rcy;&amp;ocy;&amp;lcy;&amp;softcy;&amp;ncy;&amp;ocy;-&amp;icy;&amp;zcy;&amp;mcy;&amp;iecy;&amp;rcy;&amp;icy;&amp;tcy;&amp;iecy;&amp;lcy;&amp;softcy;&amp;ncy;&amp;ycy;&amp;iecy; &amp;mcy;&amp;acy;&amp;tcy;&amp;iecy;&amp;rcy;&amp;icy;&amp;acy;&amp;lcy;&amp;ycy;. &amp;Lcy;&amp;icy;&amp;tcy;&amp;iecy;&amp;rcy;&amp;acy;&amp;tcy;&amp;ucy;&amp;rcy;&amp;ncy;&amp;ocy;&amp;iecy; &amp;chcy;&amp;tcy;&amp;iecy;&amp;ncy;&amp;icy;&amp;iecy;. 4 &amp;kcy;&amp;lcy;&amp;acy;&amp;scy;&amp;scy; &amp;Kcy;&amp;ucy;&amp;tcy;&amp;yacy;&amp;vcy;&amp;icy;&amp;ncy;&amp;acy; &amp;Scy;.&amp;Vcy;. &amp;Vcy;&amp;acy;&amp;kcy;&amp;ocy; ISBN: 978-5-408-00427-0, 978-5-408-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356992"/>
            <a:ext cx="1989810" cy="2835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836712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Контрольно-измерительные материалы издательство «ВАКО»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58215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&amp;Rcy;&amp;ucy;&amp;scy;&amp;scy;&amp;kcy;&amp;icy;&amp;jcy; &amp;yacy;&amp;zcy;&amp;ycy;&amp;kcy;. &amp;Icy;&amp;tcy;&amp;ocy;&amp;gcy;&amp;ocy;&amp;vcy;&amp;acy;&amp;yacy; &amp;acy;&amp;tcy;&amp;tcy;&amp;iecy;&amp;scy;&amp;tcy;&amp;acy;&amp;tscy;&amp;icy;&amp;yacy; &amp;zcy;&amp;acy; &amp;kcy;&amp;ucy;&amp;rcy;&amp;scy; &amp;ncy;&amp;acy;&amp;chcy;&amp;acy;&amp;lcy;&amp;softcy;&amp;ncy;&amp;ocy;&amp;jcy; &amp;shcy;&amp;kcy;&amp;ocy;&amp;lcy;&amp;ycy;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624870"/>
            <a:ext cx="2492287" cy="345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&amp;Ocy;&amp;kcy;&amp;rcy;&amp;ucy;&amp;zhcy;&amp;acy;&amp;yucy;&amp;shchcy;&amp;icy;&amp;jcy; &amp;mcy;&amp;icy;&amp;rcy;: &amp;icy;&amp;tcy;&amp;ocy;&amp;gcy;&amp;ocy;&amp;vcy;&amp;acy;&amp;yacy; &amp;acy;&amp;tcy;&amp;tcy;&amp;iecy;&amp;scy;&amp;tcy;&amp;acy;&amp;tscy;&amp;icy;&amp;yacy; &amp;zcy;&amp;acy; &amp;kcy;&amp;ucy;&amp;rcy;&amp;scy; &amp;ncy;&amp;acy;&amp;chcy;&amp;acy;&amp;lcy;&amp;softcy;&amp;ncy;&amp;ocy;&amp;jcy; &amp;shcy;&amp;kcy;&amp;ocy;&amp;lcy;&amp;ycy;: &amp;tcy;&amp;icy;&amp;pcy;&amp;ocy;&amp;vcy;&amp;ycy;&amp;iecy; &amp;tcy;&amp;iecy;&amp;scy;&amp;tcy;&amp;ocy;&amp;vcy;&amp;ycy;&amp;iecy; &amp;zcy;&amp;acy;&amp;dcy;&amp;acy;&amp;ncy;&amp;icy;&amp;yacy;. &amp;Fcy;&amp;Gcy;&amp;Ocy;&amp;Scy; &amp;Ecy;&amp;kcy;&amp;zcy;&amp;acy;&amp;mcy;&amp;iecy;&amp;ncy; &amp;kcy;&amp;ucy;&amp;pcy;&amp;icy;&amp;tcy;&amp;softcy; &amp;vcy; &amp;icy;&amp;ncy;&amp;tcy;&amp;iecy;&amp;rcy;&amp;ncy;&amp;iecy;&amp;tcy;-&amp;mcy;&amp;acy;&amp;gcy;&amp;acy;&amp;zcy;&amp;icy;&amp;ncy;&amp;iecy;,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6" b="5532"/>
          <a:stretch/>
        </p:blipFill>
        <p:spPr bwMode="auto">
          <a:xfrm>
            <a:off x="669867" y="1628800"/>
            <a:ext cx="2513059" cy="345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&amp;Kcy;&amp;ncy;&amp;icy;&amp;gcy;&amp;acy; &quot;&amp;Ocy;&amp;kcy;&amp;rcy;&amp;ucy;&amp;zhcy;&amp;acy;&amp;yucy;&amp;shchcy;&amp;icy;&amp;jcy; &amp;mcy;&amp;icy;&amp;rcy;: &amp;icy;&amp;tcy;&amp;ocy;&amp;gcy;&amp;ocy;&amp;vcy;&amp;acy;&amp;yacy; &amp;acy;&amp;tcy;&amp;tcy;&amp;iecy;&amp;scy;&amp;tcy;&amp;acy;&amp;tscy;&amp;icy;&amp;yacy; &amp;zcy;&amp;acy; &amp;kcy;&amp;ucy;&amp;rcy;&amp;scy; &amp;ncy;&amp;acy;&amp;chcy;&amp;acy;&amp;lcy;&amp;softcy;&amp;ncy;&amp;ocy;&amp;jcy; &amp;shcy;&amp;kcy;&amp;ocy;&amp;lcy;&amp;ycy;: &amp;tcy;&amp;icy;&amp;pcy;&amp;ocy;&amp;vcy;&amp;ycy;&amp;iecy; &amp;tcy;&amp;iecy;&amp;scy;&amp;tcy;&amp;ocy;&amp;vcy;&amp;ycy;&amp;iecy; &amp;zcy;&amp;acy;&amp;dcy;&amp;acy;&amp;ncy;&amp;icy;&amp;yacy;. &amp;Fcy;&amp;Gcy;&amp;Ocy;&amp;Scy;&quot; - &amp;IEcy;&amp;lcy;&amp;iecy;&amp;ncy;&amp;acy; &amp;Kcy;&amp;acy;&amp;tcy;&amp;kcy;&amp;ocy;&amp;vcy;&amp;acy;. &amp;Kcy;&amp;ucy;&amp;pcy;&amp;icy;&amp;tcy;&amp;softcy; &amp;kcy;&amp;ncy;&amp;icy;&amp;gcy;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23" b="4119"/>
          <a:stretch/>
        </p:blipFill>
        <p:spPr bwMode="auto">
          <a:xfrm>
            <a:off x="2195736" y="3068960"/>
            <a:ext cx="2494181" cy="3467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&amp;Icy;&amp;tcy;&amp;ocy;&amp;gcy;&amp;ocy;&amp;vcy;&amp;acy;&amp;yacy; &amp;acy;&amp;tcy;&amp;tcy;&amp;iecy;&amp;scy;&amp;tcy;&amp;acy;&amp;tscy;&amp;icy;&amp;yacy; &amp;zcy;&amp;acy; &amp;kcy;&amp;ucy;&amp;rcy;&amp;scy; &amp;ncy;&amp;acy;&amp;chcy;&amp;acy;&amp;lcy;&amp;softcy;&amp;ncy;&amp;ocy;&amp;jcy; &amp;shcy;&amp;kcy;&amp;ocy;&amp;lcy;&amp;ycy;. &amp;Lcy;&amp;icy;&amp;tcy;&amp;iecy;&amp;rcy;&amp;acy;&amp;tcy;&amp;ucy;&amp;rcy;&amp;ncy;&amp;ocy;&amp;iecy; &amp;chcy;&amp;tcy;&amp;iecy;&amp;ncy;&amp;icy;&amp;iecy;. &amp;Tcy;&amp;Tcy;&amp;Zcy;, 20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004037"/>
            <a:ext cx="2453100" cy="353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9866" y="692696"/>
            <a:ext cx="78625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«Итоговая аттестация за курс начальной школы» издательство «Экзамен»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50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889340"/>
              </p:ext>
            </p:extLst>
          </p:nvPr>
        </p:nvGraphicFramePr>
        <p:xfrm>
          <a:off x="471736" y="2276872"/>
          <a:ext cx="8136904" cy="405017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25294"/>
                <a:gridCol w="2704725"/>
                <a:gridCol w="930870"/>
                <a:gridCol w="930870"/>
                <a:gridCol w="804094"/>
                <a:gridCol w="1153612"/>
                <a:gridCol w="987439"/>
              </a:tblGrid>
              <a:tr h="4919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/>
                      </a:r>
                      <a:br>
                        <a:rPr lang="ru-RU" sz="700" dirty="0">
                          <a:effectLst/>
                        </a:rPr>
                      </a:br>
                      <a:r>
                        <a:rPr lang="ru-RU" sz="700" dirty="0">
                          <a:effectLst/>
                        </a:rPr>
                        <a:t>Номер задания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/>
                      </a:r>
                      <a:br>
                        <a:rPr lang="ru-RU" sz="700">
                          <a:effectLst/>
                        </a:rPr>
                      </a:br>
                      <a:r>
                        <a:rPr lang="ru-RU" sz="700">
                          <a:effectLst/>
                        </a:rPr>
                        <a:t>Проверяемые умения и учебный материал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/>
                      </a:r>
                      <a:br>
                        <a:rPr lang="ru-RU" sz="700">
                          <a:effectLst/>
                        </a:rPr>
                      </a:br>
                      <a:r>
                        <a:rPr lang="ru-RU" sz="700">
                          <a:effectLst/>
                        </a:rPr>
                        <a:t>Максимальный балл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Достигли базового уровня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кол-во человек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Достигли базового уровня  %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Не достигли базового уровня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кол-во человек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Не достигли базового уровня %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</a:tr>
              <a:tr h="1467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Умение дифференцировать звуки и буквы.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</a:tr>
              <a:tr h="1635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Умение определять ударный слог в слове.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</a:tr>
              <a:tr h="270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Умение восстанавливать деформированный текст.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</a:tr>
              <a:tr h="1495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Умение дифференцировать части речи.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</a:tr>
              <a:tr h="270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Умение  видеть и выделять орфограмму в слове.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</a:tr>
              <a:tr h="1229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Правописание слов с удвоенной согласной.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</a:tr>
              <a:tr h="270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Умение выделять грамматическую основу в распространенном предложении.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</a:tr>
              <a:tr h="2459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Умение дифференцировать предложения по интонации, по цели высказывания.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</a:tr>
              <a:tr h="405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9.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Умение  видеть и выделять орфограмму в слове: непроизносимая согласная, подбирать проверочное слова.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</a:tr>
              <a:tr h="2362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10.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Умение находить однокоренные, родственные слова.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</a:tr>
              <a:tr h="2459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11.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Умение находить в предложении глагол, изменять время глагола.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</a:tr>
              <a:tr h="540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12.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Умение восстанавливать деформированный текст. Орфографическая запись, умение грамотно оформлять предложение при письме.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3" marR="45433" marT="0" marB="0"/>
                </a:tc>
              </a:tr>
              <a:tr h="49195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/>
                      </a:r>
                      <a:br>
                        <a:rPr lang="ru-RU" sz="700">
                          <a:effectLst/>
                        </a:rPr>
                      </a:br>
                      <a:r>
                        <a:rPr lang="ru-RU" sz="700">
                          <a:effectLst/>
                        </a:rPr>
                        <a:t>Вся работа в целом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Всего: 12 заданий – максимальный балл 13.</a:t>
                      </a:r>
                      <a:br>
                        <a:rPr lang="ru-RU" sz="700" dirty="0">
                          <a:effectLst/>
                        </a:rPr>
                      </a:br>
                      <a:r>
                        <a:rPr lang="ru-RU" sz="700" dirty="0">
                          <a:effectLst/>
                        </a:rPr>
                        <a:t>6-8 баллов учащийся достиг  базового уровня.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9-10  баллов  учащийся имеет достаточно прочный уровень.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11-13  баллов  учащийся имеет высокий  уровень. 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3" marR="4543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55576" y="709340"/>
            <a:ext cx="7848872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Анализ  контрольной работы по русскому языку 3 класс  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Учитель: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___________________________________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Цель и содержание контрольной работы.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Цель проведения контрольной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работы – оценка уровня достижения планируемых предметных    результатов по русскому языку, в процессе самостоятельного   выполнения тестовой работы.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Класс:_______ Учитель: ____________________     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классе ____ человек;                                                                                                                                      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Выполняли _____ человек;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07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402369"/>
              </p:ext>
            </p:extLst>
          </p:nvPr>
        </p:nvGraphicFramePr>
        <p:xfrm>
          <a:off x="611560" y="1124744"/>
          <a:ext cx="7992887" cy="5336639"/>
        </p:xfrm>
        <a:graphic>
          <a:graphicData uri="http://schemas.openxmlformats.org/drawingml/2006/table">
            <a:tbl>
              <a:tblPr firstRow="1" firstCol="1" lastCol="1" bandRow="1" bandCol="1">
                <a:tableStyleId>{5940675A-B579-460E-94D1-54222C63F5DA}</a:tableStyleId>
              </a:tblPr>
              <a:tblGrid>
                <a:gridCol w="982610"/>
                <a:gridCol w="982610"/>
                <a:gridCol w="293021"/>
                <a:gridCol w="299629"/>
                <a:gridCol w="299629"/>
                <a:gridCol w="294342"/>
                <a:gridCol w="294342"/>
                <a:gridCol w="295224"/>
                <a:gridCol w="295224"/>
                <a:gridCol w="294342"/>
                <a:gridCol w="89709"/>
                <a:gridCol w="308442"/>
                <a:gridCol w="308442"/>
                <a:gridCol w="294342"/>
                <a:gridCol w="490865"/>
                <a:gridCol w="490865"/>
                <a:gridCol w="431379"/>
                <a:gridCol w="685623"/>
                <a:gridCol w="562247"/>
              </a:tblGrid>
              <a:tr h="30337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№ п/п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Фамилия, имя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1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Номер задания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уровень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оценка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</a:tr>
              <a:tr h="1792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основная часть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дополнительная часть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3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6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7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8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9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10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11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12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всего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%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3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Барабанщикова Анастасия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</a:tr>
              <a:tr h="3033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Головачев 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Владислав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</a:tr>
              <a:tr h="3033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Грицаенко 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Илья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</a:tr>
              <a:tr h="3033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4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Доагэ 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Вероника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</a:tr>
              <a:tr h="3033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Кочкина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Анна 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</a:tr>
              <a:tr h="3033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Кудрявцев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Антон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</a:tr>
              <a:tr h="3033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7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Носиков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Алексей 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</a:tr>
              <a:tr h="3033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8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Пенюшкин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 Егор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</a:tr>
              <a:tr h="3033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Пенюшкин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 Иван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</a:tr>
              <a:tr h="3033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10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Полынцева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Алиса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</a:tr>
              <a:tr h="3033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11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Полынцев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Антон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</a:tr>
              <a:tr h="3033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12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Ягодаров 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Роман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</a:tr>
              <a:tr h="30337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Итого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rowSpan="3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3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Достигли базового уровня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3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Не достигли базового уровня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006" marR="39006" marT="0" marB="0"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7544" y="577116"/>
            <a:ext cx="792088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Фиксация результатов выполнения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контрольной работы по русскому языку   учащихся _____ класса  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82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500461"/>
              </p:ext>
            </p:extLst>
          </p:nvPr>
        </p:nvGraphicFramePr>
        <p:xfrm>
          <a:off x="659241" y="3068960"/>
          <a:ext cx="7848871" cy="324689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17701"/>
                <a:gridCol w="2926527"/>
                <a:gridCol w="782477"/>
                <a:gridCol w="3722166"/>
              </a:tblGrid>
              <a:tr h="3053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Номер задания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/>
                      </a:r>
                      <a:br>
                        <a:rPr lang="ru-RU" sz="700">
                          <a:effectLst/>
                        </a:rPr>
                      </a:br>
                      <a:r>
                        <a:rPr lang="ru-RU" sz="800">
                          <a:effectLst/>
                        </a:rPr>
                        <a:t>Проверяемые умения и учебный материал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Количество детей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Фамилии детей, с которыми необходимо достичь этого результата в ходе системы работы по коррекции образовательного процесса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783" marR="46783" marT="0" marB="0"/>
                </a:tc>
              </a:tr>
              <a:tr h="183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Умение дифференцировать звуки и буквы.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</a:tr>
              <a:tr h="2447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Умение определять ударный слог в слове.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</a:tr>
              <a:tr h="1641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Умение восстанавливать деформированный текст.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</a:tr>
              <a:tr h="2547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Умение дифференцировать части речи.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</a:tr>
              <a:tr h="2391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Умение  видеть и выделять орфограмму в слове.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</a:tr>
              <a:tr h="210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Правописание слов с удвоенной согласной.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</a:tr>
              <a:tr h="2495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Умение выделять грамматическую основу в распространенном предложении.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</a:tr>
              <a:tr h="2287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Умение дифференцировать предложения по интонации, по цели высказывания.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</a:tr>
              <a:tr h="3742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9.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Умение  видеть и выделять орфограмму в слове: непроизносимая согласная, подбирать проверочное слова.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</a:tr>
              <a:tr h="1394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10.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Умение находить однокоренные, родственные слова.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</a:tr>
              <a:tr h="2287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11.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Умение находить в предложении глагол, изменять время глагола.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</a:tr>
              <a:tr h="3742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12.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Умение восстанавливать деформированный текст. Орфографическая запись, умение грамотно оформлять предложение при письме.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783" marR="46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83" marR="46783" marT="0" marB="0"/>
                </a:tc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11560" y="-35661"/>
            <a:ext cx="7848872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Сводная таблица мониторинг контрольной работы по русскому  учащихся _____ класс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Необходима коррекция образовательного процесса по следующим результатам базового уровня: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574700"/>
              </p:ext>
            </p:extLst>
          </p:nvPr>
        </p:nvGraphicFramePr>
        <p:xfrm>
          <a:off x="1619672" y="1268760"/>
          <a:ext cx="6203444" cy="1145282"/>
        </p:xfrm>
        <a:graphic>
          <a:graphicData uri="http://schemas.openxmlformats.org/drawingml/2006/table">
            <a:tbl>
              <a:tblPr firstRow="1" firstCol="1" bandRow="1" bandCol="1">
                <a:tableStyleId>{5940675A-B579-460E-94D1-54222C63F5DA}</a:tableStyleId>
              </a:tblPr>
              <a:tblGrid>
                <a:gridCol w="2391539"/>
                <a:gridCol w="1696085"/>
                <a:gridCol w="2115820"/>
              </a:tblGrid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Уровень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человек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Процент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Не достиг базового уровня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Достиг базового уровня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Достиг повышенного уровня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266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13458" y="620688"/>
            <a:ext cx="8028756" cy="1275928"/>
          </a:xfrm>
        </p:spPr>
        <p:txBody>
          <a:bodyPr>
            <a:normAutofit fontScale="77500" lnSpcReduction="20000"/>
          </a:bodyPr>
          <a:lstStyle/>
          <a:p>
            <a:pPr marL="68580" indent="0">
              <a:buNone/>
            </a:pPr>
            <a:r>
              <a:rPr lang="ru-RU" sz="4800" b="1" dirty="0" smtClean="0">
                <a:solidFill>
                  <a:schemeClr val="tx1"/>
                </a:solidFill>
              </a:rPr>
              <a:t>Новая система оценки ставит ряд конкретных вопросов: </a:t>
            </a:r>
          </a:p>
          <a:p>
            <a:endParaRPr lang="ru-RU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564904"/>
            <a:ext cx="2334547" cy="335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00373" y="2132856"/>
            <a:ext cx="65051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200" b="1" dirty="0" smtClean="0"/>
              <a:t>Что оценивать? </a:t>
            </a:r>
            <a:endParaRPr lang="en-US" sz="3200" b="1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ru-RU" sz="3200" b="1" dirty="0" smtClean="0"/>
              <a:t>По какой шкале? </a:t>
            </a:r>
            <a:endParaRPr lang="en-US" sz="3200" b="1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ru-RU" sz="3200" b="1" dirty="0" smtClean="0"/>
              <a:t>Где накапливать и фиксировать результаты? </a:t>
            </a:r>
            <a:endParaRPr lang="en-US" sz="3200" b="1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ru-RU" sz="3200" b="1" dirty="0" smtClean="0"/>
              <a:t>Кто должен осуществлять оценивание?</a:t>
            </a:r>
            <a:br>
              <a:rPr lang="ru-RU" sz="3200" b="1" dirty="0" smtClean="0"/>
            </a:b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1177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11560" y="1196752"/>
            <a:ext cx="7848872" cy="453650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Система оценки достижения результатов освоения основной образовательной программы начального общего образования  предполагает </a:t>
            </a:r>
            <a:r>
              <a:rPr lang="ru-RU" sz="2800" b="1" dirty="0" smtClean="0">
                <a:solidFill>
                  <a:srgbClr val="00B050"/>
                </a:solidFill>
              </a:rPr>
              <a:t>комплексный подход </a:t>
            </a:r>
            <a:r>
              <a:rPr lang="ru-RU" sz="2800" b="1" dirty="0" smtClean="0">
                <a:solidFill>
                  <a:schemeClr val="tx1"/>
                </a:solidFill>
              </a:rPr>
              <a:t>к результатам образования, позволяющий вести оценку достижений обучающимися всех трёх групп планируемых результатов: </a:t>
            </a:r>
            <a:r>
              <a:rPr lang="ru-RU" sz="2800" b="1" dirty="0" smtClean="0">
                <a:solidFill>
                  <a:srgbClr val="00B050"/>
                </a:solidFill>
              </a:rPr>
              <a:t>личностных, </a:t>
            </a:r>
            <a:r>
              <a:rPr lang="ru-RU" sz="2800" b="1" dirty="0" err="1" smtClean="0">
                <a:solidFill>
                  <a:srgbClr val="00B050"/>
                </a:solidFill>
              </a:rPr>
              <a:t>метапредметных</a:t>
            </a:r>
            <a:r>
              <a:rPr lang="ru-RU" sz="2800" b="1" dirty="0" smtClean="0">
                <a:solidFill>
                  <a:srgbClr val="00B050"/>
                </a:solidFill>
              </a:rPr>
              <a:t> и предметных.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93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76634" y="733728"/>
            <a:ext cx="792088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Л</a:t>
            </a:r>
            <a:r>
              <a:rPr lang="ru-RU" sz="2800" b="1" dirty="0" smtClean="0"/>
              <a:t>ичностные</a:t>
            </a:r>
            <a:r>
              <a:rPr lang="ru-RU" sz="2800" dirty="0" smtClean="0"/>
              <a:t>, включающие готовность и способность обучающихся к саморазвитию, </a:t>
            </a:r>
            <a:r>
              <a:rPr lang="ru-RU" sz="2800" dirty="0" err="1" smtClean="0"/>
              <a:t>сформированность</a:t>
            </a:r>
            <a:r>
              <a:rPr lang="ru-RU" sz="2800" dirty="0" smtClean="0"/>
              <a:t> мотивации к обучению и познанию</a:t>
            </a:r>
          </a:p>
          <a:p>
            <a:endParaRPr lang="ru-RU" sz="2800" dirty="0" smtClean="0"/>
          </a:p>
          <a:p>
            <a:r>
              <a:rPr lang="ru-RU" sz="2800" b="1" dirty="0"/>
              <a:t>М</a:t>
            </a:r>
            <a:r>
              <a:rPr lang="ru-RU" sz="2800" b="1" dirty="0" smtClean="0"/>
              <a:t>етапредметные</a:t>
            </a:r>
            <a:r>
              <a:rPr lang="ru-RU" sz="2800" dirty="0" smtClean="0"/>
              <a:t>, включающие освоенные обучающимися универсальные учебные действия (познавательные, регулятивные и коммуникативные), обеспечивающие овладение ключевыми компетенциями, составляющими основу умения учиться, и </a:t>
            </a:r>
            <a:r>
              <a:rPr lang="ru-RU" sz="2800" dirty="0" err="1" smtClean="0"/>
              <a:t>межпредметными</a:t>
            </a:r>
            <a:r>
              <a:rPr lang="ru-RU" sz="2800" dirty="0" smtClean="0"/>
              <a:t> понятиями.</a:t>
            </a:r>
            <a:endParaRPr lang="ru-RU" sz="2800" b="1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0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056043"/>
            <a:ext cx="8208912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/>
              <a:t>Предметные,</a:t>
            </a:r>
            <a:r>
              <a:rPr lang="ru-RU" sz="2800" b="1" i="1" dirty="0" smtClean="0"/>
              <a:t> </a:t>
            </a:r>
            <a:r>
              <a:rPr lang="ru-RU" sz="2800" dirty="0" smtClean="0"/>
              <a:t>включающим освоенный обучающимися в ходе изучения учебного предмета </a:t>
            </a:r>
            <a:r>
              <a:rPr lang="ru-RU" sz="2800" b="1" dirty="0" smtClean="0">
                <a:solidFill>
                  <a:srgbClr val="00B050"/>
                </a:solidFill>
              </a:rPr>
              <a:t>опыт </a:t>
            </a:r>
            <a:r>
              <a:rPr lang="ru-RU" sz="2800" dirty="0" smtClean="0"/>
              <a:t>специфической для данной предметной области  деятельности по получению нового знания, его преобразованию и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B050"/>
                </a:solidFill>
              </a:rPr>
              <a:t>применению</a:t>
            </a:r>
            <a:r>
              <a:rPr lang="ru-RU" sz="2800" dirty="0" smtClean="0">
                <a:solidFill>
                  <a:srgbClr val="00B050"/>
                </a:solidFill>
              </a:rPr>
              <a:t>,</a:t>
            </a:r>
            <a:r>
              <a:rPr lang="ru-RU" sz="2800" dirty="0" smtClean="0"/>
              <a:t> а также систему основополагающих элементов </a:t>
            </a:r>
            <a:r>
              <a:rPr lang="ru-RU" sz="2800" b="1" dirty="0" smtClean="0">
                <a:solidFill>
                  <a:srgbClr val="00B050"/>
                </a:solidFill>
              </a:rPr>
              <a:t>научного знания</a:t>
            </a:r>
            <a:r>
              <a:rPr lang="ru-RU" sz="2800" dirty="0" smtClean="0">
                <a:solidFill>
                  <a:srgbClr val="00B050"/>
                </a:solidFill>
              </a:rPr>
              <a:t>, </a:t>
            </a:r>
            <a:r>
              <a:rPr lang="ru-RU" sz="2800" dirty="0" smtClean="0"/>
              <a:t>лежащих в основе современной научной картины мира.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1939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305342"/>
            <a:ext cx="77768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Личностные результаты выпускников на уровне  начального общего образования не подлежат итоговой оценке</a:t>
            </a:r>
            <a:r>
              <a:rPr lang="ru-RU" sz="2400" dirty="0"/>
              <a:t>.</a:t>
            </a:r>
          </a:p>
          <a:p>
            <a:r>
              <a:rPr lang="ru-RU" sz="2400" dirty="0"/>
              <a:t>     Оценка личностных результатов образовательной деятельности осуществляется в ходе внешних </a:t>
            </a:r>
            <a:r>
              <a:rPr lang="ru-RU" sz="2400" dirty="0" err="1"/>
              <a:t>неперсонифицированных</a:t>
            </a:r>
            <a:r>
              <a:rPr lang="ru-RU" sz="2400" dirty="0"/>
              <a:t> мониторинговых исследований. К их осуществлению привлекаются специалисты, обладающие необходимой компетентностью в сфере психологической диагностики развития личности и классные руководители .</a:t>
            </a:r>
          </a:p>
        </p:txBody>
      </p:sp>
    </p:spTree>
    <p:extLst>
      <p:ext uri="{BB962C8B-B14F-4D97-AF65-F5344CB8AC3E}">
        <p14:creationId xmlns:p14="http://schemas.microsoft.com/office/powerpoint/2010/main" val="387635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889844"/>
            <a:ext cx="78488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Оценка </a:t>
            </a:r>
            <a:r>
              <a:rPr lang="ru-RU" sz="2400" b="1" dirty="0" err="1"/>
              <a:t>метапредметных</a:t>
            </a:r>
            <a:r>
              <a:rPr lang="ru-RU" sz="2400" b="1" dirty="0"/>
              <a:t> результатов</a:t>
            </a:r>
            <a:r>
              <a:rPr lang="ru-RU" sz="2400" dirty="0"/>
              <a:t> представляет собой оценку достижения планируемых результатов освоения основной образовательной программы, представленных в разделах «Регулятивные учебные действия», «Коммуникативные учебные действия», «Познавательные учебные действия» программы формирования универсальных учебных действий у обучающихся на уровне начального общего образования. Достижение </a:t>
            </a:r>
            <a:r>
              <a:rPr lang="ru-RU" sz="2400" dirty="0" err="1"/>
              <a:t>метапредметных</a:t>
            </a:r>
            <a:r>
              <a:rPr lang="ru-RU" sz="2400" dirty="0"/>
              <a:t> результатов обеспечивается за счёт основных компонентов образовательного процесса — учебных предметов.</a:t>
            </a:r>
          </a:p>
        </p:txBody>
      </p:sp>
    </p:spTree>
    <p:extLst>
      <p:ext uri="{BB962C8B-B14F-4D97-AF65-F5344CB8AC3E}">
        <p14:creationId xmlns:p14="http://schemas.microsoft.com/office/powerpoint/2010/main" val="270064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99592" y="488464"/>
            <a:ext cx="7350970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1F497D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1F497D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ониторинга уровня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1F497D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сформированности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универсальных учебных действий в начальной школе.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301240"/>
            <a:ext cx="2917825" cy="3982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21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99592" y="1042461"/>
            <a:ext cx="735097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1F497D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612844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Портфель достижений</a:t>
            </a:r>
            <a:r>
              <a:rPr lang="ru-RU" sz="2400" dirty="0"/>
              <a:t> – это специально организованная подборка работ, которые демонстрируют усилия, прогресс и достижения обучающегося в различных областях. </a:t>
            </a:r>
          </a:p>
          <a:p>
            <a:r>
              <a:rPr lang="ru-RU" sz="2400" dirty="0"/>
              <a:t>В портфель достижений учеников начальной школы  включаются следующие материалы.</a:t>
            </a:r>
          </a:p>
          <a:p>
            <a:pPr lvl="0"/>
            <a:r>
              <a:rPr lang="ru-RU" sz="2400" dirty="0"/>
              <a:t>Выборки детских работ — формальных и творческих;</a:t>
            </a:r>
          </a:p>
          <a:p>
            <a:pPr lvl="0"/>
            <a:r>
              <a:rPr lang="ru-RU" sz="2400" dirty="0"/>
              <a:t>Систематизированные материалы наблюдений (оценочные листы, материалы и листы наблюдений и т.п.); </a:t>
            </a:r>
          </a:p>
          <a:p>
            <a:pPr lvl="0"/>
            <a:r>
              <a:rPr lang="ru-RU" sz="2400" dirty="0"/>
              <a:t>Материалы, характеризующие достижения обучающихся в рамках </a:t>
            </a:r>
            <a:r>
              <a:rPr lang="ru-RU" sz="2400" dirty="0" err="1"/>
              <a:t>внеучебной</a:t>
            </a:r>
            <a:r>
              <a:rPr lang="ru-RU" sz="2400" dirty="0"/>
              <a:t> (школьной и внешкольной) и досуговой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429051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764704"/>
            <a:ext cx="8208912" cy="388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 dirty="0" smtClean="0"/>
              <a:t>II</a:t>
            </a:r>
            <a:r>
              <a:rPr lang="ru-RU" sz="2800" b="1" dirty="0" smtClean="0"/>
              <a:t>. Требования к результатам освоения </a:t>
            </a:r>
            <a:br>
              <a:rPr lang="ru-RU" sz="2800" b="1" dirty="0" smtClean="0"/>
            </a:br>
            <a:r>
              <a:rPr lang="ru-RU" sz="2800" b="1" dirty="0" smtClean="0"/>
              <a:t>основной образовательной программы начального общего образования</a:t>
            </a:r>
            <a:endParaRPr lang="en-US" sz="2800" b="1" dirty="0" smtClean="0"/>
          </a:p>
          <a:p>
            <a:pPr algn="ctr">
              <a:lnSpc>
                <a:spcPct val="80000"/>
              </a:lnSpc>
            </a:pPr>
            <a:endParaRPr lang="en-US" sz="2800" b="1" dirty="0"/>
          </a:p>
          <a:p>
            <a:pPr algn="ctr">
              <a:lnSpc>
                <a:spcPct val="80000"/>
              </a:lnSpc>
            </a:pPr>
            <a:r>
              <a:rPr lang="ru-RU" sz="2800" dirty="0" smtClean="0"/>
              <a:t>	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Пункт 9. Стандарт устанавливает </a:t>
            </a:r>
            <a:r>
              <a:rPr lang="ru-RU" sz="2800" u="sng" dirty="0" smtClean="0"/>
              <a:t>требования к результатам</a:t>
            </a:r>
            <a:r>
              <a:rPr lang="ru-RU" sz="2800" dirty="0" smtClean="0"/>
              <a:t> обучающихся, освоивших основную образовательную программу начального общего образования: </a:t>
            </a:r>
            <a:endParaRPr lang="ru-RU" sz="2800" b="1" dirty="0" smtClean="0"/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178752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E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258</TotalTime>
  <Words>1054</Words>
  <Application>Microsoft Office PowerPoint</Application>
  <PresentationFormat>Экран (4:3)</PresentationFormat>
  <Paragraphs>530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Система оценки достижения результатов освоения основной образовательной программы начального общего образования  предполагает комплексный подход к результатам образования, позволяющий вести оценку достижений обучающимися всех трёх групп планируемых результатов: личностных, метапредметных и предметных.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оценивать?  По какой шкале?  Где накапливать и фиксировать результаты?  Кто должен осуществлять оценивание?  Как определять итоговую оценку? </dc:title>
  <dc:creator>Admin</dc:creator>
  <cp:lastModifiedBy>Admin</cp:lastModifiedBy>
  <cp:revision>21</cp:revision>
  <dcterms:created xsi:type="dcterms:W3CDTF">2014-11-06T18:47:47Z</dcterms:created>
  <dcterms:modified xsi:type="dcterms:W3CDTF">2014-11-07T13:49:50Z</dcterms:modified>
</cp:coreProperties>
</file>