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56" r:id="rId2"/>
    <p:sldId id="270" r:id="rId3"/>
    <p:sldId id="269" r:id="rId4"/>
    <p:sldId id="287" r:id="rId5"/>
    <p:sldId id="283" r:id="rId6"/>
    <p:sldId id="285" r:id="rId7"/>
    <p:sldId id="288" r:id="rId8"/>
    <p:sldId id="267" r:id="rId9"/>
    <p:sldId id="286" r:id="rId10"/>
    <p:sldId id="290" r:id="rId11"/>
    <p:sldId id="292" r:id="rId12"/>
    <p:sldId id="296" r:id="rId13"/>
    <p:sldId id="266" r:id="rId14"/>
    <p:sldId id="277" r:id="rId15"/>
    <p:sldId id="291" r:id="rId16"/>
    <p:sldId id="276" r:id="rId17"/>
    <p:sldId id="278" r:id="rId18"/>
    <p:sldId id="279" r:id="rId19"/>
    <p:sldId id="280" r:id="rId20"/>
    <p:sldId id="263" r:id="rId21"/>
    <p:sldId id="268" r:id="rId22"/>
    <p:sldId id="284" r:id="rId23"/>
    <p:sldId id="294" r:id="rId24"/>
    <p:sldId id="265" r:id="rId25"/>
    <p:sldId id="281" r:id="rId26"/>
    <p:sldId id="274" r:id="rId27"/>
    <p:sldId id="273" r:id="rId28"/>
    <p:sldId id="272" r:id="rId29"/>
    <p:sldId id="295" r:id="rId30"/>
    <p:sldId id="271" r:id="rId31"/>
    <p:sldId id="282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38" autoAdjust="0"/>
  </p:normalViewPr>
  <p:slideViewPr>
    <p:cSldViewPr>
      <p:cViewPr>
        <p:scale>
          <a:sx n="75" d="100"/>
          <a:sy n="75" d="100"/>
        </p:scale>
        <p:origin x="-1824" y="-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CA3EDD-6B76-43D2-AACF-38884C0E532C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B2B51D-B292-4D7A-B5B6-2CB3B0979DE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B2B51D-B292-4D7A-B5B6-2CB3B0979DE5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B3193-38BF-4DEF-93F8-6F00F1565A48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1F430-7E07-453B-B1EB-3E5460C73D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B3193-38BF-4DEF-93F8-6F00F1565A48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1F430-7E07-453B-B1EB-3E5460C73D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B3193-38BF-4DEF-93F8-6F00F1565A48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1F430-7E07-453B-B1EB-3E5460C73D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B3193-38BF-4DEF-93F8-6F00F1565A48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1F430-7E07-453B-B1EB-3E5460C73D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B3193-38BF-4DEF-93F8-6F00F1565A48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1F430-7E07-453B-B1EB-3E5460C73D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B3193-38BF-4DEF-93F8-6F00F1565A48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1F430-7E07-453B-B1EB-3E5460C73D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B3193-38BF-4DEF-93F8-6F00F1565A48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1F430-7E07-453B-B1EB-3E5460C73D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B3193-38BF-4DEF-93F8-6F00F1565A48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1F430-7E07-453B-B1EB-3E5460C73D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B3193-38BF-4DEF-93F8-6F00F1565A48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1F430-7E07-453B-B1EB-3E5460C73D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B3193-38BF-4DEF-93F8-6F00F1565A48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1F430-7E07-453B-B1EB-3E5460C73D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B3193-38BF-4DEF-93F8-6F00F1565A48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1F430-7E07-453B-B1EB-3E5460C73D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BB3193-38BF-4DEF-93F8-6F00F1565A48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C1F430-7E07-453B-B1EB-3E5460C73D9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7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9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7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9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1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0" y="-675456"/>
            <a:ext cx="9144000" cy="61206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7200" b="1" u="sng" dirty="0" smtClean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7200" b="1" u="sng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Взаимодействие с семьёй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7200" b="1" i="0" u="sng" strike="noStrike" kern="1200" cap="none" normalizeH="0" baseline="0" noProof="0" dirty="0" smtClean="0">
                <a:ln>
                  <a:noFill/>
                </a:ln>
                <a:solidFill>
                  <a:srgbClr val="7030A0"/>
                </a:solidFill>
                <a:uLnTx/>
                <a:uFillTx/>
                <a:latin typeface="+mj-lt"/>
                <a:ea typeface="+mj-ea"/>
                <a:cs typeface="+mj-cs"/>
              </a:rPr>
              <a:t>Гр. «Карамельки»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5400" b="1" i="1" u="sng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-180528" y="-171399"/>
            <a:ext cx="96490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b="1" dirty="0" smtClean="0">
              <a:solidFill>
                <a:schemeClr val="tx1">
                  <a:lumMod val="50000"/>
                </a:schemeClr>
              </a:solidFill>
              <a:cs typeface="Times New Roman" pitchFamily="18" charset="0"/>
            </a:endParaRPr>
          </a:p>
          <a:p>
            <a:pPr algn="ctr"/>
            <a:r>
              <a:rPr lang="ru-RU" sz="2200" b="1" dirty="0" smtClean="0">
                <a:solidFill>
                  <a:srgbClr val="7030A0"/>
                </a:solidFill>
                <a:cs typeface="Times New Roman" pitchFamily="18" charset="0"/>
              </a:rPr>
              <a:t>Муниципальное бюджетное дошкольное образовательное учреждение  </a:t>
            </a:r>
          </a:p>
          <a:p>
            <a:pPr algn="ctr"/>
            <a:r>
              <a:rPr lang="ru-RU" sz="2200" b="1" dirty="0" smtClean="0">
                <a:solidFill>
                  <a:srgbClr val="7030A0"/>
                </a:solidFill>
                <a:cs typeface="Times New Roman" pitchFamily="18" charset="0"/>
              </a:rPr>
              <a:t>«Детский сад </a:t>
            </a:r>
            <a:r>
              <a:rPr lang="ru-RU" sz="2200" b="1" dirty="0" err="1" smtClean="0">
                <a:solidFill>
                  <a:srgbClr val="7030A0"/>
                </a:solidFill>
                <a:cs typeface="Times New Roman" pitchFamily="18" charset="0"/>
              </a:rPr>
              <a:t>общеразвивающего</a:t>
            </a:r>
            <a:r>
              <a:rPr lang="ru-RU" sz="2200" b="1" dirty="0" smtClean="0">
                <a:solidFill>
                  <a:srgbClr val="7030A0"/>
                </a:solidFill>
                <a:cs typeface="Times New Roman" pitchFamily="18" charset="0"/>
              </a:rPr>
              <a:t> вида № 73 второй категории»</a:t>
            </a:r>
            <a:endParaRPr lang="ru-RU" sz="2200" b="1" dirty="0">
              <a:solidFill>
                <a:srgbClr val="7030A0"/>
              </a:solidFill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516216" y="4725144"/>
            <a:ext cx="262778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Выполнила: воспитатель</a:t>
            </a:r>
            <a:r>
              <a:rPr lang="en-US" sz="2800" b="1" dirty="0" smtClean="0"/>
              <a:t> </a:t>
            </a:r>
            <a:r>
              <a:rPr lang="ru-RU" sz="2800" b="1" dirty="0" smtClean="0"/>
              <a:t> </a:t>
            </a:r>
          </a:p>
          <a:p>
            <a:r>
              <a:rPr lang="en-US" sz="2800" b="1" dirty="0" smtClean="0"/>
              <a:t>2-</a:t>
            </a:r>
            <a:r>
              <a:rPr lang="ru-RU" sz="2800" b="1" dirty="0" smtClean="0"/>
              <a:t>ой </a:t>
            </a:r>
            <a:r>
              <a:rPr lang="ru-RU" sz="2800" b="1" dirty="0" err="1" smtClean="0"/>
              <a:t>мл.группы</a:t>
            </a:r>
            <a:r>
              <a:rPr lang="ru-RU" sz="2800" b="1" dirty="0" smtClean="0"/>
              <a:t>  </a:t>
            </a:r>
            <a:r>
              <a:rPr lang="ru-RU" sz="2800" b="1" dirty="0" err="1" smtClean="0"/>
              <a:t>Радостева</a:t>
            </a:r>
            <a:r>
              <a:rPr lang="ru-RU" sz="2800" b="1" dirty="0" smtClean="0"/>
              <a:t> И.С.</a:t>
            </a:r>
            <a:endParaRPr lang="ru-RU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347864" y="6309320"/>
            <a:ext cx="21756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Миасс, 2014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i="1" dirty="0">
              <a:solidFill>
                <a:srgbClr val="FF0000"/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188640"/>
            <a:ext cx="4534295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88024" y="1556792"/>
            <a:ext cx="3996952" cy="4428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539552" y="5013176"/>
            <a:ext cx="4276171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000" b="1" dirty="0" smtClean="0">
                <a:solidFill>
                  <a:srgbClr val="FF0000"/>
                </a:solidFill>
              </a:rPr>
              <a:t>«День сказки»</a:t>
            </a:r>
            <a:endParaRPr lang="ru-RU" sz="5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i="1" dirty="0">
              <a:solidFill>
                <a:srgbClr val="FF0000"/>
              </a:solidFill>
            </a:endParaRPr>
          </a:p>
        </p:txBody>
      </p:sp>
      <p:pic>
        <p:nvPicPr>
          <p:cNvPr id="6" name="Picture 2" descr="C:\Users\ирина\Desktop\sbvSFlqpWyY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15616" y="188640"/>
            <a:ext cx="6984776" cy="547260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131840" y="5805264"/>
            <a:ext cx="2603726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000" b="1" dirty="0" smtClean="0">
                <a:solidFill>
                  <a:srgbClr val="FF0000"/>
                </a:solidFill>
              </a:rPr>
              <a:t>8 МАРТА</a:t>
            </a:r>
            <a:endParaRPr lang="ru-RU" sz="5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i="1" dirty="0">
              <a:solidFill>
                <a:srgbClr val="FF0000"/>
              </a:solidFill>
            </a:endParaRPr>
          </a:p>
        </p:txBody>
      </p:sp>
      <p:pic>
        <p:nvPicPr>
          <p:cNvPr id="9" name="Picture 3" descr="D:\детский сад работа\масленица\IMG_107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159258" y="188640"/>
            <a:ext cx="5624702" cy="3528392"/>
          </a:xfrm>
          <a:prstGeom prst="rect">
            <a:avLst/>
          </a:prstGeom>
          <a:noFill/>
        </p:spPr>
      </p:pic>
      <p:pic>
        <p:nvPicPr>
          <p:cNvPr id="10" name="Picture 2" descr="C:\Users\ирина\Desktop\фотки для ЕВ\DSC0067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9512" y="2996952"/>
            <a:ext cx="5048022" cy="3690410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-180528" y="908720"/>
            <a:ext cx="568863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</a:rPr>
              <a:t> </a:t>
            </a:r>
            <a:r>
              <a:rPr lang="ru-RU" sz="4400" b="1" i="1" dirty="0" smtClean="0">
                <a:solidFill>
                  <a:srgbClr val="FF0000"/>
                </a:solidFill>
              </a:rPr>
              <a:t>«МАСЛЕНИЦА"</a:t>
            </a:r>
            <a:endParaRPr lang="ru-RU" sz="44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355976" y="-171401"/>
            <a:ext cx="424847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spc="-15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Участие в выставках группы по тематическим неделям</a:t>
            </a:r>
            <a:endParaRPr lang="ru-RU" sz="4400" b="1" spc="-15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7" name="Picture 5" descr="D:\детский сад работа\фото\IMG_088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260648"/>
            <a:ext cx="4355976" cy="2808313"/>
          </a:xfrm>
          <a:prstGeom prst="rect">
            <a:avLst/>
          </a:prstGeom>
          <a:noFill/>
        </p:spPr>
      </p:pic>
      <p:pic>
        <p:nvPicPr>
          <p:cNvPr id="3078" name="Picture 6" descr="D:\детский сад работа\фото\IMG_088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3573016"/>
            <a:ext cx="4427984" cy="2814607"/>
          </a:xfrm>
          <a:prstGeom prst="rect">
            <a:avLst/>
          </a:prstGeom>
          <a:noFill/>
        </p:spPr>
      </p:pic>
      <p:pic>
        <p:nvPicPr>
          <p:cNvPr id="12" name="Picture 2" descr="C:\Users\ирина\Desktop\детский сад работа\фото\DSC09869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860032" y="2492896"/>
            <a:ext cx="3461026" cy="42210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C:\Users\ирина\Desktop\работа с родителями\DSC0067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3568" y="3288357"/>
            <a:ext cx="7503790" cy="3569643"/>
          </a:xfrm>
          <a:prstGeom prst="rect">
            <a:avLst/>
          </a:prstGeom>
          <a:noFill/>
        </p:spPr>
      </p:pic>
      <p:pic>
        <p:nvPicPr>
          <p:cNvPr id="7" name="Picture 3" descr="C:\Users\ирина\Desktop\работа с родителями\Выставка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" y="188640"/>
            <a:ext cx="4499992" cy="2852936"/>
          </a:xfrm>
          <a:prstGeom prst="rect">
            <a:avLst/>
          </a:prstGeom>
          <a:noFill/>
        </p:spPr>
      </p:pic>
      <p:pic>
        <p:nvPicPr>
          <p:cNvPr id="10" name="Picture 4" descr="D:\детский сад работа\фото\IMG_088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644008" y="188640"/>
            <a:ext cx="4499992" cy="28529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"/>
            <a:ext cx="9144000" cy="6879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i="1" dirty="0">
              <a:solidFill>
                <a:srgbClr val="FF0000"/>
              </a:solidFill>
            </a:endParaRPr>
          </a:p>
        </p:txBody>
      </p:sp>
      <p:pic>
        <p:nvPicPr>
          <p:cNvPr id="7" name="Picture 2" descr="C:\Users\ирина\Desktop\DSC0108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907704" y="0"/>
            <a:ext cx="5052053" cy="3429000"/>
          </a:xfrm>
          <a:prstGeom prst="rect">
            <a:avLst/>
          </a:prstGeom>
          <a:noFill/>
        </p:spPr>
      </p:pic>
      <p:pic>
        <p:nvPicPr>
          <p:cNvPr id="8" name="Picture 2" descr="C:\Users\ирина\Desktop\ветка\DSC01264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475656" y="3645024"/>
            <a:ext cx="5580112" cy="30243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0" y="0"/>
            <a:ext cx="424847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spc="-15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Участие в оформлении развивающей среды группы</a:t>
            </a:r>
            <a:endParaRPr lang="ru-RU" sz="4400" b="1" spc="-15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101" name="Picture 5" descr="C:\Users\ирина\Desktop\работа с родителями\DSC0019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55976" y="0"/>
            <a:ext cx="4499992" cy="3374994"/>
          </a:xfrm>
          <a:prstGeom prst="rect">
            <a:avLst/>
          </a:prstGeom>
          <a:noFill/>
        </p:spPr>
      </p:pic>
      <p:pic>
        <p:nvPicPr>
          <p:cNvPr id="4102" name="Picture 6" descr="C:\Users\ирина\Desktop\работа с родителями\DSC0020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355976" y="3501008"/>
            <a:ext cx="4495257" cy="3212976"/>
          </a:xfrm>
          <a:prstGeom prst="rect">
            <a:avLst/>
          </a:prstGeom>
          <a:noFill/>
        </p:spPr>
      </p:pic>
      <p:pic>
        <p:nvPicPr>
          <p:cNvPr id="14" name="Picture 2" descr="F:\DCIM\102MSDCF\DSC00189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92358" y="3429000"/>
            <a:ext cx="4156114" cy="324036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6516216" y="2852936"/>
            <a:ext cx="2403415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600" b="1" dirty="0" smtClean="0"/>
              <a:t>Панно «Улица»</a:t>
            </a:r>
            <a:endParaRPr lang="ru-RU" sz="2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283968" y="6365557"/>
            <a:ext cx="48006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Книжки-малышки своими руками</a:t>
            </a:r>
            <a:endParaRPr lang="ru-RU" sz="2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827584" y="3429000"/>
            <a:ext cx="28315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Кукольный театр</a:t>
            </a:r>
            <a:endParaRPr lang="ru-RU" sz="2800" b="1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:\Users\ирина\Desktop\детский сад работа\фото\IMG_101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404664"/>
            <a:ext cx="4009900" cy="5688632"/>
          </a:xfrm>
          <a:prstGeom prst="rect">
            <a:avLst/>
          </a:prstGeom>
          <a:noFill/>
        </p:spPr>
      </p:pic>
      <p:pic>
        <p:nvPicPr>
          <p:cNvPr id="8" name="Picture 7" descr="C:\Users\ирина\Desktop\работа с родителями\DSC0022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39740" y="404664"/>
            <a:ext cx="4052740" cy="5642969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83568" y="6093296"/>
            <a:ext cx="352667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000" b="1" dirty="0" smtClean="0"/>
              <a:t>«Волшебная книга»</a:t>
            </a:r>
            <a:endParaRPr lang="ru-RU" sz="3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355976" y="6093296"/>
            <a:ext cx="497924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000" b="1" dirty="0" smtClean="0"/>
              <a:t>Сшиты фартуки для девочек</a:t>
            </a:r>
            <a:endParaRPr lang="ru-RU" sz="3000" b="1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1052736"/>
            <a:ext cx="4464496" cy="5154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 descr="F:\DCIM\102MSDCF\DSC0036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16016" y="188640"/>
            <a:ext cx="4225615" cy="518457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0" y="476672"/>
            <a:ext cx="4891660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600" b="1" dirty="0" smtClean="0"/>
              <a:t>Костюмы для «Уголка ряженья»</a:t>
            </a:r>
            <a:endParaRPr lang="ru-RU" sz="2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037346" y="6093296"/>
            <a:ext cx="510665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000" b="1" dirty="0" smtClean="0"/>
              <a:t>Дерево «Наши именинники»</a:t>
            </a:r>
            <a:endParaRPr lang="ru-RU" sz="3000" b="1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0" y="0"/>
            <a:ext cx="896448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spc="-15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Участие в изготовлении нестандартного оборудования для физ.развития</a:t>
            </a:r>
            <a:endParaRPr lang="ru-RU" sz="4400" b="1" spc="-15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2" descr="C:\Users\ирина\Desktop\физкульт Привет!!!\DSC0957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6016" y="1988840"/>
            <a:ext cx="4219297" cy="4595666"/>
          </a:xfrm>
          <a:prstGeom prst="rect">
            <a:avLst/>
          </a:prstGeom>
          <a:noFill/>
        </p:spPr>
      </p:pic>
      <p:pic>
        <p:nvPicPr>
          <p:cNvPr id="7" name="Picture 2" descr="C:\Users\ирина\Desktop\детский сад работа\ирина серг\DSC0958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9512" y="1988840"/>
            <a:ext cx="4421948" cy="4536504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699792" y="6304002"/>
            <a:ext cx="400763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000" b="1" dirty="0" smtClean="0"/>
              <a:t>Поролоновые палочки</a:t>
            </a:r>
            <a:endParaRPr lang="ru-RU" sz="30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683568" y="1196752"/>
            <a:ext cx="871296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Цель: </a:t>
            </a:r>
          </a:p>
          <a:p>
            <a:r>
              <a:rPr lang="ru-RU" sz="4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установление партнерских отношений участников педагогического процесса, приобщение родителей к жизни детского сада.</a:t>
            </a:r>
            <a:endParaRPr lang="ru-RU" sz="44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:\Users\ирина\Desktop\физкульт Привет!!!\DSC0955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3743678"/>
            <a:ext cx="3672408" cy="3114322"/>
          </a:xfrm>
          <a:prstGeom prst="rect">
            <a:avLst/>
          </a:prstGeom>
          <a:noFill/>
        </p:spPr>
      </p:pic>
      <p:pic>
        <p:nvPicPr>
          <p:cNvPr id="6" name="Picture 2" descr="C:\Users\ирина\Desktop\детский сад работа\ирина серг\DSC0958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267744" y="0"/>
            <a:ext cx="3312368" cy="3536399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076056" y="5517232"/>
            <a:ext cx="285526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000" b="1" dirty="0" smtClean="0"/>
              <a:t>Напольный бум</a:t>
            </a:r>
            <a:endParaRPr lang="ru-RU" sz="3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23528" y="2924944"/>
            <a:ext cx="181812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000" b="1" dirty="0" smtClean="0"/>
              <a:t>Лабиринт</a:t>
            </a:r>
            <a:endParaRPr lang="ru-RU" sz="3000" b="1" dirty="0"/>
          </a:p>
        </p:txBody>
      </p:sp>
      <p:pic>
        <p:nvPicPr>
          <p:cNvPr id="9" name="Picture 2" descr="C:\Users\ирина\Desktop\физкульт Привет!!!\DSC09589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831632" y="0"/>
            <a:ext cx="3312368" cy="55446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370790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Активно участвуют в создании фотоальбомов для группы</a:t>
            </a:r>
            <a:endParaRPr lang="ru-RU" sz="3600" b="1" i="1" dirty="0">
              <a:solidFill>
                <a:srgbClr val="7030A0"/>
              </a:solidFill>
            </a:endParaRPr>
          </a:p>
        </p:txBody>
      </p:sp>
      <p:pic>
        <p:nvPicPr>
          <p:cNvPr id="2050" name="Picture 2" descr="D:\детский сад работа\фото\IMG_118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23928" y="980728"/>
            <a:ext cx="4975051" cy="4392488"/>
          </a:xfrm>
          <a:prstGeom prst="rect">
            <a:avLst/>
          </a:prstGeom>
          <a:noFill/>
        </p:spPr>
      </p:pic>
      <p:pic>
        <p:nvPicPr>
          <p:cNvPr id="2051" name="Picture 3" descr="D:\детский сад работа\фото\IMG_118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1520" y="2780928"/>
            <a:ext cx="3528392" cy="382001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D:\детский сад работа\фото\IMG_118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692696"/>
            <a:ext cx="3857625" cy="5760640"/>
          </a:xfrm>
          <a:prstGeom prst="rect">
            <a:avLst/>
          </a:prstGeom>
          <a:noFill/>
        </p:spPr>
      </p:pic>
      <p:pic>
        <p:nvPicPr>
          <p:cNvPr id="3075" name="Picture 3" descr="D:\детский сад работа\фото\IMG_119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139952" y="1772816"/>
            <a:ext cx="5004048" cy="348107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4679504" y="404664"/>
            <a:ext cx="446449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Трудовой </a:t>
            </a:r>
          </a:p>
          <a:p>
            <a:pPr algn="ctr"/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десант</a:t>
            </a:r>
          </a:p>
          <a:p>
            <a:pPr algn="ctr"/>
            <a:endParaRPr lang="ru-RU" sz="4800" b="1" i="1" dirty="0">
              <a:solidFill>
                <a:srgbClr val="7030A0"/>
              </a:solidFill>
            </a:endParaRPr>
          </a:p>
        </p:txBody>
      </p:sp>
      <p:pic>
        <p:nvPicPr>
          <p:cNvPr id="2050" name="Picture 2" descr="C:\Users\ирина\Desktop\фотки\DSC0136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99992" y="2780928"/>
            <a:ext cx="4355976" cy="3672216"/>
          </a:xfrm>
          <a:prstGeom prst="rect">
            <a:avLst/>
          </a:prstGeom>
          <a:noFill/>
        </p:spPr>
      </p:pic>
      <p:pic>
        <p:nvPicPr>
          <p:cNvPr id="2051" name="Picture 3" descr="C:\Users\ирина\Desktop\фотки\DSC0136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9552" y="692696"/>
            <a:ext cx="3867894" cy="51845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C:\Users\ирина\Desktop\детский сад работа\ирина серг\DSC0011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6016" y="3501008"/>
            <a:ext cx="4211959" cy="3158969"/>
          </a:xfrm>
          <a:prstGeom prst="rect">
            <a:avLst/>
          </a:prstGeom>
          <a:noFill/>
        </p:spPr>
      </p:pic>
      <p:pic>
        <p:nvPicPr>
          <p:cNvPr id="6" name="Picture 4" descr="C:\Users\ирина\Desktop\детский сад работа\ирина серг\DSC0011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5536" y="3501008"/>
            <a:ext cx="4187957" cy="3140968"/>
          </a:xfrm>
          <a:prstGeom prst="rect">
            <a:avLst/>
          </a:prstGeom>
          <a:noFill/>
        </p:spPr>
      </p:pic>
      <p:pic>
        <p:nvPicPr>
          <p:cNvPr id="8" name="Picture 2" descr="C:\Users\ирина\Desktop\детский сад работа\ирина серг\DSC0011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95536" y="116632"/>
            <a:ext cx="4012348" cy="3195736"/>
          </a:xfrm>
          <a:prstGeom prst="rect">
            <a:avLst/>
          </a:prstGeom>
          <a:noFill/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4283967" y="101600"/>
            <a:ext cx="4680521" cy="31113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Силами родителей была создана горка и постройки из снега для зимних игр на участке.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D:\детский сад работа\ирина серг\DSC0026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691680" y="188640"/>
            <a:ext cx="5688632" cy="3360761"/>
          </a:xfrm>
          <a:prstGeom prst="rect">
            <a:avLst/>
          </a:prstGeom>
          <a:noFill/>
        </p:spPr>
      </p:pic>
      <p:pic>
        <p:nvPicPr>
          <p:cNvPr id="6" name="Picture 2" descr="F:\DCIM\102MSDCF\DSC0029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1520" y="3717032"/>
            <a:ext cx="3899925" cy="2924944"/>
          </a:xfrm>
          <a:prstGeom prst="rect">
            <a:avLst/>
          </a:prstGeom>
          <a:noFill/>
        </p:spPr>
      </p:pic>
      <p:pic>
        <p:nvPicPr>
          <p:cNvPr id="7" name="Picture 4" descr="F:\DCIM\102MSDCF\DSC0026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572000" y="3717032"/>
            <a:ext cx="4104456" cy="29883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 descr="D:\детский сад работа\ирина серг\DSC0027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2564904"/>
            <a:ext cx="4320480" cy="4104456"/>
          </a:xfrm>
          <a:prstGeom prst="rect">
            <a:avLst/>
          </a:prstGeom>
          <a:noFill/>
        </p:spPr>
      </p:pic>
      <p:pic>
        <p:nvPicPr>
          <p:cNvPr id="7172" name="Picture 4" descr="D:\детский сад работа\ирина серг\DSC0031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44008" y="188640"/>
            <a:ext cx="4499992" cy="44328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79512" y="260648"/>
            <a:ext cx="446449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Участие в создании фотовыставок</a:t>
            </a:r>
          </a:p>
          <a:p>
            <a:pPr algn="ctr"/>
            <a:endParaRPr lang="ru-RU" sz="4800" b="1" i="1" dirty="0">
              <a:solidFill>
                <a:srgbClr val="7030A0"/>
              </a:solidFill>
            </a:endParaRPr>
          </a:p>
        </p:txBody>
      </p:sp>
      <p:pic>
        <p:nvPicPr>
          <p:cNvPr id="5122" name="Picture 2" descr="C:\Users\ирина\Desktop\фотки для ЕВ\DSC0063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3284984"/>
            <a:ext cx="4608512" cy="3456384"/>
          </a:xfrm>
          <a:prstGeom prst="rect">
            <a:avLst/>
          </a:prstGeom>
          <a:noFill/>
        </p:spPr>
      </p:pic>
      <p:pic>
        <p:nvPicPr>
          <p:cNvPr id="5123" name="Picture 3" descr="C:\Users\ирина\Desktop\фотки для ЕВ\DSC0063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60032" y="332656"/>
            <a:ext cx="4137924" cy="5904656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4788024" y="6165304"/>
            <a:ext cx="45365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</a:rPr>
              <a:t>23 февраля</a:t>
            </a:r>
            <a:endParaRPr lang="ru-RU" sz="36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 descr="C:\Users\ирина\Desktop\фотки для ЕВ\DSC00791.JPG"/>
          <p:cNvPicPr>
            <a:picLocks noChangeAspect="1" noChangeArrowheads="1"/>
          </p:cNvPicPr>
          <p:nvPr/>
        </p:nvPicPr>
        <p:blipFill>
          <a:blip r:embed="rId3" cstate="email"/>
          <a:srcRect l="-399"/>
          <a:stretch>
            <a:fillRect/>
          </a:stretch>
        </p:blipFill>
        <p:spPr bwMode="auto">
          <a:xfrm>
            <a:off x="107504" y="764704"/>
            <a:ext cx="4683257" cy="5983127"/>
          </a:xfrm>
          <a:prstGeom prst="rect">
            <a:avLst/>
          </a:prstGeom>
          <a:noFill/>
        </p:spPr>
      </p:pic>
      <p:pic>
        <p:nvPicPr>
          <p:cNvPr id="4" name="Picture 2" descr="D:\детский сад работа\фото\IMG_118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148064" y="188640"/>
            <a:ext cx="3785617" cy="626221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403648" y="116632"/>
            <a:ext cx="18101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</a:rPr>
              <a:t>8 Марта</a:t>
            </a:r>
            <a:endParaRPr lang="ru-RU" sz="3600" b="1" dirty="0">
              <a:solidFill>
                <a:srgbClr val="7030A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868144" y="6211669"/>
            <a:ext cx="24992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</a:rPr>
              <a:t>День смеха</a:t>
            </a:r>
            <a:endParaRPr lang="ru-RU" sz="36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187624" y="188640"/>
            <a:ext cx="655272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Участие в групповых мастер-классах</a:t>
            </a:r>
            <a:endParaRPr lang="ru-RU" sz="4000" dirty="0">
              <a:solidFill>
                <a:srgbClr val="FF0000"/>
              </a:solidFill>
            </a:endParaRPr>
          </a:p>
        </p:txBody>
      </p:sp>
      <p:pic>
        <p:nvPicPr>
          <p:cNvPr id="6" name="Picture 2" descr="C:\Users\ирина\Desktop\ветка\DSC0109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340768"/>
            <a:ext cx="4248472" cy="3240360"/>
          </a:xfrm>
          <a:prstGeom prst="rect">
            <a:avLst/>
          </a:prstGeom>
          <a:noFill/>
        </p:spPr>
      </p:pic>
      <p:pic>
        <p:nvPicPr>
          <p:cNvPr id="4" name="Picture 2" descr="C:\Users\ирина\Desktop\фотки\DSC0110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379979" y="3068960"/>
            <a:ext cx="4764021" cy="35730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44000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 smtClean="0">
                <a:solidFill>
                  <a:srgbClr val="002060"/>
                </a:solidFill>
              </a:rPr>
              <a:t>Задачи:</a:t>
            </a:r>
          </a:p>
          <a:p>
            <a:r>
              <a:rPr lang="ru-RU" sz="2400" b="1" i="1" dirty="0" smtClean="0">
                <a:solidFill>
                  <a:srgbClr val="FF0000"/>
                </a:solidFill>
              </a:rPr>
              <a:t> - Повышение уровня компетентности родителей и привлечение их к сотрудничеству в вопросах развития детей. </a:t>
            </a:r>
          </a:p>
          <a:p>
            <a:r>
              <a:rPr lang="ru-RU" sz="2400" b="1" i="1" dirty="0" smtClean="0">
                <a:solidFill>
                  <a:srgbClr val="FF0000"/>
                </a:solidFill>
              </a:rPr>
              <a:t>-Обеспечение информационно – просветительской поддержки выбора родителями направлений в развитии и воспитании по средством выработки компетентной педагогической позиции по отношению к собственному ребенку. </a:t>
            </a:r>
          </a:p>
          <a:p>
            <a:r>
              <a:rPr lang="ru-RU" sz="2400" b="1" i="1" dirty="0">
                <a:solidFill>
                  <a:srgbClr val="FF0000"/>
                </a:solidFill>
              </a:rPr>
              <a:t>-</a:t>
            </a:r>
            <a:r>
              <a:rPr lang="ru-RU" sz="2400" b="1" i="1" dirty="0" smtClean="0">
                <a:solidFill>
                  <a:srgbClr val="FF0000"/>
                </a:solidFill>
              </a:rPr>
              <a:t>Создание условий для развития способностей ребенка в различных видах образовательной деятельности, обеспечение непрерывности подготовки к следующему образовательному этапу (школьное обучение) </a:t>
            </a:r>
          </a:p>
          <a:p>
            <a:r>
              <a:rPr lang="ru-RU" sz="2400" b="1" i="1" dirty="0">
                <a:solidFill>
                  <a:srgbClr val="FF0000"/>
                </a:solidFill>
              </a:rPr>
              <a:t>-</a:t>
            </a:r>
            <a:r>
              <a:rPr lang="ru-RU" sz="2400" b="1" i="1" dirty="0" smtClean="0">
                <a:solidFill>
                  <a:srgbClr val="FF0000"/>
                </a:solidFill>
              </a:rPr>
              <a:t>Индивидуальная работа с семьями воспитанников, дифференцированный подход к семьям разного типа. : установление партнерских отношений участников педагогического процесса, приобщение родителей к жизни детского сада.</a:t>
            </a:r>
            <a:endParaRPr lang="ru-RU" sz="24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C:\Users\ирина\Desktop\cG0Kb0xz-_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7544" y="548680"/>
            <a:ext cx="4407954" cy="5877272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5148064" y="1124744"/>
            <a:ext cx="331236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Награждение самых активных родителей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79512" y="1124744"/>
            <a:ext cx="896448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</a:t>
            </a:r>
          </a:p>
          <a:p>
            <a:pPr algn="ctr"/>
            <a:r>
              <a:rPr lang="ru-RU" sz="9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</a:t>
            </a:r>
            <a:r>
              <a:rPr lang="ru-RU" sz="9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</a:p>
          <a:p>
            <a:pPr algn="ctr"/>
            <a:r>
              <a:rPr lang="ru-RU" sz="9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внимание</a:t>
            </a:r>
          </a:p>
          <a:p>
            <a:pPr algn="ctr"/>
            <a:endParaRPr lang="ru-RU" sz="4800" b="1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i="1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260648"/>
            <a:ext cx="849694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Для решения поставленных задач на начало каждого учебного года составляется перспективный план работы с родителями, в котором прописывается работа в нескольких направлениях:</a:t>
            </a:r>
          </a:p>
          <a:p>
            <a:r>
              <a:rPr lang="ru-RU" sz="3200" b="1" dirty="0" smtClean="0">
                <a:solidFill>
                  <a:srgbClr val="FF0000"/>
                </a:solidFill>
              </a:rPr>
              <a:t>·        в рамках реализации программы воспитания и обучения ребёнка в детском саду;</a:t>
            </a:r>
          </a:p>
          <a:p>
            <a:r>
              <a:rPr lang="ru-RU" sz="3200" b="1" dirty="0" smtClean="0">
                <a:solidFill>
                  <a:srgbClr val="FF0000"/>
                </a:solidFill>
              </a:rPr>
              <a:t>·        в рамках реализации программы сохранения и укрепления здоровья детей;</a:t>
            </a:r>
          </a:p>
          <a:p>
            <a:r>
              <a:rPr lang="ru-RU" sz="3200" b="1" dirty="0" smtClean="0">
                <a:solidFill>
                  <a:srgbClr val="FF0000"/>
                </a:solidFill>
              </a:rPr>
              <a:t>·        в рамках реализации целевой программы работы с семьей.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51520" y="0"/>
            <a:ext cx="8352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группе оформлены “Уголки для родителей”, где помещаются консультации по всем разделам программы, по вопросам оздоровления и воспитания детей. </a:t>
            </a:r>
            <a:endParaRPr lang="ru-RU" sz="2400" b="1" spc="3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8" name="Picture 2" descr="D:\детский сад работа\фото\IMG_119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412776"/>
            <a:ext cx="5040560" cy="3463609"/>
          </a:xfrm>
          <a:prstGeom prst="rect">
            <a:avLst/>
          </a:prstGeom>
          <a:noFill/>
        </p:spPr>
      </p:pic>
      <p:pic>
        <p:nvPicPr>
          <p:cNvPr id="4099" name="Picture 3" descr="D:\детский сад работа\фото\IMG_119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139952" y="3212976"/>
            <a:ext cx="4860032" cy="34864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 descr="D:\детский сад работа\фото\IMG_119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355976" y="2564904"/>
            <a:ext cx="4608512" cy="4166886"/>
          </a:xfrm>
          <a:prstGeom prst="rect">
            <a:avLst/>
          </a:prstGeom>
          <a:noFill/>
        </p:spPr>
      </p:pic>
      <p:pic>
        <p:nvPicPr>
          <p:cNvPr id="5123" name="Picture 3" descr="D:\детский сад работа\фото\IMG_119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79512" y="116632"/>
            <a:ext cx="4752528" cy="4041322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4932040" y="0"/>
            <a:ext cx="42119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Стенды: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1.Режим дня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Сетка занятий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3.Тематические недели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4.Объявления.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 Уголок ГАИ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4005064"/>
            <a:ext cx="889248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Стенды:</a:t>
            </a:r>
          </a:p>
          <a:p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1.Одежда детей по сезонам</a:t>
            </a:r>
          </a:p>
          <a:p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2.Игры детей по сезонам</a:t>
            </a:r>
          </a:p>
          <a:p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3.Рекомендации родителям </a:t>
            </a:r>
          </a:p>
          <a:p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времени года</a:t>
            </a:r>
          </a:p>
          <a:p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«</a:t>
            </a:r>
            <a:r>
              <a:rPr lang="ru-RU" sz="24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Здоровейка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</a:p>
          <a:p>
            <a:r>
              <a:rPr lang="ru-RU" sz="24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 стенды меняются по сезонам и темам недели.</a:t>
            </a:r>
            <a:endParaRPr lang="ru-RU" sz="2400" b="1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i="1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188640"/>
            <a:ext cx="8136904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В группе с помощью родителей проводятся: праздники  «8 Марта», «Новый год», «</a:t>
            </a:r>
            <a:r>
              <a:rPr lang="ru-RU" sz="2800" b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Масленница</a:t>
            </a:r>
            <a:r>
              <a:rPr lang="ru-RU" sz="2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», «День рождения».</a:t>
            </a:r>
            <a:br>
              <a:rPr lang="ru-RU" sz="2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Родители принимают участие в различных выставках по темам недели такие как: «Осенняя фантазия» «Новогодняя копилка», «</a:t>
            </a:r>
            <a:r>
              <a:rPr lang="ru-RU" sz="2800" b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Светофорчик</a:t>
            </a:r>
            <a:r>
              <a:rPr lang="ru-RU" sz="2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», «Делаем сами, своими руками», «Военная техника», «Умелые ручки», «Готовимся к пасхе». Также  родители участвуют в оформлении развивающей среды, особенно в изготовлении нестандартного оборудования для физ. развития.</a:t>
            </a:r>
            <a:br>
              <a:rPr lang="ru-RU" sz="2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Активно участвуют в мастер-классах, в создании фотоальбомов и фотогазет группы.</a:t>
            </a:r>
            <a:endParaRPr lang="ru-RU" sz="28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:\Users\ирина\Desktop\детский сад работа\фото НГ\DSC0981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260648"/>
            <a:ext cx="4752528" cy="6336704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4860032" y="1340768"/>
            <a:ext cx="460851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spc="3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Участие в праздниках группы</a:t>
            </a:r>
            <a:endParaRPr lang="ru-RU" sz="6000" b="1" spc="3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C:\Users\ирина\Desktop\детский сад работа\новый год 2014 группа\Foto\DSC_011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536" y="620688"/>
            <a:ext cx="8339101" cy="554461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059832" y="0"/>
            <a:ext cx="28848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НОВЫЙ ГОД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1101</TotalTime>
  <Words>380</Words>
  <Application>Microsoft Office PowerPoint</Application>
  <PresentationFormat>Экран (4:3)</PresentationFormat>
  <Paragraphs>67</Paragraphs>
  <Slides>31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</dc:creator>
  <cp:lastModifiedBy>ирина</cp:lastModifiedBy>
  <cp:revision>15</cp:revision>
  <dcterms:created xsi:type="dcterms:W3CDTF">2014-04-06T03:53:12Z</dcterms:created>
  <dcterms:modified xsi:type="dcterms:W3CDTF">2014-11-07T18:44:21Z</dcterms:modified>
</cp:coreProperties>
</file>