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Override8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3" r:id="rId4"/>
    <p:sldId id="259" r:id="rId5"/>
    <p:sldId id="268" r:id="rId6"/>
    <p:sldId id="261" r:id="rId7"/>
    <p:sldId id="269" r:id="rId8"/>
    <p:sldId id="266" r:id="rId9"/>
    <p:sldId id="264" r:id="rId10"/>
    <p:sldId id="265" r:id="rId11"/>
    <p:sldId id="267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8000"/>
    <a:srgbClr val="000099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2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4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5.xlsx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6.xlsx"/><Relationship Id="rId1" Type="http://schemas.openxmlformats.org/officeDocument/2006/relationships/themeOverride" Target="../theme/themeOverride5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7.xlsx"/><Relationship Id="rId1" Type="http://schemas.openxmlformats.org/officeDocument/2006/relationships/themeOverride" Target="../theme/themeOverride6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8.xlsx"/><Relationship Id="rId1" Type="http://schemas.openxmlformats.org/officeDocument/2006/relationships/themeOverride" Target="../theme/themeOverride7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9.xlsx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Y val="15"/>
      <c:perspective val="30"/>
    </c:view3D>
    <c:plotArea>
      <c:layout>
        <c:manualLayout>
          <c:layoutTarget val="inner"/>
          <c:xMode val="edge"/>
          <c:yMode val="edge"/>
          <c:x val="4.9113808690580373E-2"/>
          <c:y val="2.4725521041349126E-2"/>
          <c:w val="0.82532580699347735"/>
          <c:h val="0.70983868104093806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отвержение</c:v>
                </c:pt>
              </c:strCache>
            </c:strRef>
          </c:tx>
          <c:spPr>
            <a:solidFill>
              <a:srgbClr val="000099"/>
            </a:solidFill>
          </c:spPr>
          <c:cat>
            <c:strRef>
              <c:f>Лист1!$A$2:$A$6</c:f>
              <c:strCache>
                <c:ptCount val="5"/>
                <c:pt idx="0">
                  <c:v>себе</c:v>
                </c:pt>
                <c:pt idx="1">
                  <c:v>сиблингу</c:v>
                </c:pt>
                <c:pt idx="2">
                  <c:v>родным</c:v>
                </c:pt>
                <c:pt idx="3">
                  <c:v>группе как семье</c:v>
                </c:pt>
                <c:pt idx="4">
                  <c:v>окружающим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безразличие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cat>
            <c:strRef>
              <c:f>Лист1!$A$2:$A$6</c:f>
              <c:strCache>
                <c:ptCount val="5"/>
                <c:pt idx="0">
                  <c:v>себе</c:v>
                </c:pt>
                <c:pt idx="1">
                  <c:v>сиблингу</c:v>
                </c:pt>
                <c:pt idx="2">
                  <c:v>родным</c:v>
                </c:pt>
                <c:pt idx="3">
                  <c:v>группе как семье</c:v>
                </c:pt>
                <c:pt idx="4">
                  <c:v>окружающим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8</c:v>
                </c:pt>
                <c:pt idx="4">
                  <c:v>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полупринятие</c:v>
                </c:pt>
              </c:strCache>
            </c:strRef>
          </c:tx>
          <c:spPr>
            <a:solidFill>
              <a:srgbClr val="FFFF00"/>
            </a:solidFill>
          </c:spPr>
          <c:cat>
            <c:strRef>
              <c:f>Лист1!$A$2:$A$6</c:f>
              <c:strCache>
                <c:ptCount val="5"/>
                <c:pt idx="0">
                  <c:v>себе</c:v>
                </c:pt>
                <c:pt idx="1">
                  <c:v>сиблингу</c:v>
                </c:pt>
                <c:pt idx="2">
                  <c:v>родным</c:v>
                </c:pt>
                <c:pt idx="3">
                  <c:v>группе как семье</c:v>
                </c:pt>
                <c:pt idx="4">
                  <c:v>окружающим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6</c:v>
                </c:pt>
                <c:pt idx="3">
                  <c:v>1</c:v>
                </c:pt>
                <c:pt idx="4">
                  <c:v>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принятие</c:v>
                </c:pt>
              </c:strCache>
            </c:strRef>
          </c:tx>
          <c:spPr>
            <a:solidFill>
              <a:srgbClr val="008000"/>
            </a:solidFill>
          </c:spPr>
          <c:cat>
            <c:strRef>
              <c:f>Лист1!$A$2:$A$6</c:f>
              <c:strCache>
                <c:ptCount val="5"/>
                <c:pt idx="0">
                  <c:v>себе</c:v>
                </c:pt>
                <c:pt idx="1">
                  <c:v>сиблингу</c:v>
                </c:pt>
                <c:pt idx="2">
                  <c:v>родным</c:v>
                </c:pt>
                <c:pt idx="3">
                  <c:v>группе как семье</c:v>
                </c:pt>
                <c:pt idx="4">
                  <c:v>окружающим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1</c:v>
                </c:pt>
                <c:pt idx="1">
                  <c:v>3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значимость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Лист1!$A$2:$A$6</c:f>
              <c:strCache>
                <c:ptCount val="5"/>
                <c:pt idx="0">
                  <c:v>себе</c:v>
                </c:pt>
                <c:pt idx="1">
                  <c:v>сиблингу</c:v>
                </c:pt>
                <c:pt idx="2">
                  <c:v>родным</c:v>
                </c:pt>
                <c:pt idx="3">
                  <c:v>группе как семье</c:v>
                </c:pt>
                <c:pt idx="4">
                  <c:v>окружающим</c:v>
                </c:pt>
              </c:strCache>
            </c:str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5</c:v>
                </c:pt>
                <c:pt idx="1">
                  <c:v>1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hape val="cylinder"/>
        <c:axId val="69016576"/>
        <c:axId val="69038848"/>
        <c:axId val="66940928"/>
      </c:bar3DChart>
      <c:catAx>
        <c:axId val="6901657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 b="1" i="0" baseline="0">
                <a:latin typeface="Comic Sans MS" pitchFamily="66" charset="0"/>
                <a:cs typeface="Times New Roman" pitchFamily="18" charset="0"/>
              </a:defRPr>
            </a:pPr>
            <a:endParaRPr lang="ru-RU"/>
          </a:p>
        </c:txPr>
        <c:crossAx val="69038848"/>
        <c:crosses val="autoZero"/>
        <c:auto val="1"/>
        <c:lblAlgn val="ctr"/>
        <c:lblOffset val="100"/>
      </c:catAx>
      <c:valAx>
        <c:axId val="69038848"/>
        <c:scaling>
          <c:orientation val="minMax"/>
        </c:scaling>
        <c:axPos val="l"/>
        <c:majorGridlines/>
        <c:numFmt formatCode="General" sourceLinked="1"/>
        <c:tickLblPos val="nextTo"/>
        <c:crossAx val="69016576"/>
        <c:crosses val="autoZero"/>
        <c:crossBetween val="between"/>
      </c:valAx>
      <c:serAx>
        <c:axId val="66940928"/>
        <c:scaling>
          <c:orientation val="minMax"/>
        </c:scaling>
        <c:delete val="1"/>
        <c:axPos val="b"/>
        <c:tickLblPos val="none"/>
        <c:crossAx val="69038848"/>
        <c:crosses val="autoZero"/>
      </c:ser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view3D>
      <c:rotY val="15"/>
      <c:perspective val="30"/>
    </c:view3D>
    <c:plotArea>
      <c:layout>
        <c:manualLayout>
          <c:layoutTarget val="inner"/>
          <c:xMode val="edge"/>
          <c:yMode val="edge"/>
          <c:x val="4.9113808690580373E-2"/>
          <c:y val="2.4725521041349119E-2"/>
          <c:w val="0.82532580699347757"/>
          <c:h val="0.70983868104093806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отвержение</c:v>
                </c:pt>
              </c:strCache>
            </c:strRef>
          </c:tx>
          <c:spPr>
            <a:solidFill>
              <a:srgbClr val="000099"/>
            </a:solidFill>
          </c:spPr>
          <c:cat>
            <c:strRef>
              <c:f>Лист1!$A$2:$A$6</c:f>
              <c:strCache>
                <c:ptCount val="5"/>
                <c:pt idx="0">
                  <c:v>себе</c:v>
                </c:pt>
                <c:pt idx="1">
                  <c:v>сиблингу</c:v>
                </c:pt>
                <c:pt idx="2">
                  <c:v>родным</c:v>
                </c:pt>
                <c:pt idx="3">
                  <c:v>группе как семье</c:v>
                </c:pt>
                <c:pt idx="4">
                  <c:v>окружающим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безразличие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cat>
            <c:strRef>
              <c:f>Лист1!$A$2:$A$6</c:f>
              <c:strCache>
                <c:ptCount val="5"/>
                <c:pt idx="0">
                  <c:v>себе</c:v>
                </c:pt>
                <c:pt idx="1">
                  <c:v>сиблингу</c:v>
                </c:pt>
                <c:pt idx="2">
                  <c:v>родным</c:v>
                </c:pt>
                <c:pt idx="3">
                  <c:v>группе как семье</c:v>
                </c:pt>
                <c:pt idx="4">
                  <c:v>окружающим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5</c:v>
                </c:pt>
                <c:pt idx="4">
                  <c:v>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полупринятие</c:v>
                </c:pt>
              </c:strCache>
            </c:strRef>
          </c:tx>
          <c:spPr>
            <a:solidFill>
              <a:srgbClr val="FFFF00"/>
            </a:solidFill>
          </c:spPr>
          <c:cat>
            <c:strRef>
              <c:f>Лист1!$A$2:$A$6</c:f>
              <c:strCache>
                <c:ptCount val="5"/>
                <c:pt idx="0">
                  <c:v>себе</c:v>
                </c:pt>
                <c:pt idx="1">
                  <c:v>сиблингу</c:v>
                </c:pt>
                <c:pt idx="2">
                  <c:v>родным</c:v>
                </c:pt>
                <c:pt idx="3">
                  <c:v>группе как семье</c:v>
                </c:pt>
                <c:pt idx="4">
                  <c:v>окружающим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8</c:v>
                </c:pt>
                <c:pt idx="3">
                  <c:v>2</c:v>
                </c:pt>
                <c:pt idx="4">
                  <c:v>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принятие</c:v>
                </c:pt>
              </c:strCache>
            </c:strRef>
          </c:tx>
          <c:spPr>
            <a:solidFill>
              <a:srgbClr val="008000"/>
            </a:solidFill>
          </c:spPr>
          <c:cat>
            <c:strRef>
              <c:f>Лист1!$A$2:$A$6</c:f>
              <c:strCache>
                <c:ptCount val="5"/>
                <c:pt idx="0">
                  <c:v>себе</c:v>
                </c:pt>
                <c:pt idx="1">
                  <c:v>сиблингу</c:v>
                </c:pt>
                <c:pt idx="2">
                  <c:v>родным</c:v>
                </c:pt>
                <c:pt idx="3">
                  <c:v>группе как семье</c:v>
                </c:pt>
                <c:pt idx="4">
                  <c:v>окружающим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1</c:v>
                </c:pt>
                <c:pt idx="1">
                  <c:v>6</c:v>
                </c:pt>
                <c:pt idx="2">
                  <c:v>0</c:v>
                </c:pt>
                <c:pt idx="3">
                  <c:v>2</c:v>
                </c:pt>
                <c:pt idx="4">
                  <c:v>0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значимость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Лист1!$A$2:$A$6</c:f>
              <c:strCache>
                <c:ptCount val="5"/>
                <c:pt idx="0">
                  <c:v>себе</c:v>
                </c:pt>
                <c:pt idx="1">
                  <c:v>сиблингу</c:v>
                </c:pt>
                <c:pt idx="2">
                  <c:v>родным</c:v>
                </c:pt>
                <c:pt idx="3">
                  <c:v>группе как семье</c:v>
                </c:pt>
                <c:pt idx="4">
                  <c:v>окружающим</c:v>
                </c:pt>
              </c:strCache>
            </c:str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8</c:v>
                </c:pt>
                <c:pt idx="1">
                  <c:v>3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hape val="cylinder"/>
        <c:axId val="77913472"/>
        <c:axId val="77919360"/>
        <c:axId val="66944064"/>
      </c:bar3DChart>
      <c:catAx>
        <c:axId val="7791347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 b="1" i="0" baseline="0">
                <a:latin typeface="Comic Sans MS" pitchFamily="66" charset="0"/>
                <a:cs typeface="Times New Roman" pitchFamily="18" charset="0"/>
              </a:defRPr>
            </a:pPr>
            <a:endParaRPr lang="ru-RU"/>
          </a:p>
        </c:txPr>
        <c:crossAx val="77919360"/>
        <c:crosses val="autoZero"/>
        <c:auto val="1"/>
        <c:lblAlgn val="ctr"/>
        <c:lblOffset val="100"/>
      </c:catAx>
      <c:valAx>
        <c:axId val="77919360"/>
        <c:scaling>
          <c:orientation val="minMax"/>
        </c:scaling>
        <c:axPos val="l"/>
        <c:majorGridlines/>
        <c:numFmt formatCode="General" sourceLinked="1"/>
        <c:tickLblPos val="nextTo"/>
        <c:crossAx val="77913472"/>
        <c:crosses val="autoZero"/>
        <c:crossBetween val="between"/>
      </c:valAx>
      <c:serAx>
        <c:axId val="66944064"/>
        <c:scaling>
          <c:orientation val="minMax"/>
        </c:scaling>
        <c:delete val="1"/>
        <c:axPos val="b"/>
        <c:tickLblPos val="none"/>
        <c:crossAx val="77919360"/>
        <c:crosses val="autoZero"/>
      </c:ser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view3D>
      <c:perspective val="30"/>
    </c:view3D>
    <c:plotArea>
      <c:layout>
        <c:manualLayout>
          <c:layoutTarget val="inner"/>
          <c:xMode val="edge"/>
          <c:yMode val="edge"/>
          <c:x val="4.7632329199212391E-2"/>
          <c:y val="2.5042514900853602E-2"/>
          <c:w val="0.82532580699347791"/>
          <c:h val="0.82081988254473504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отвержение</c:v>
                </c:pt>
              </c:strCache>
            </c:strRef>
          </c:tx>
          <c:spPr>
            <a:solidFill>
              <a:srgbClr val="000099"/>
            </a:solidFill>
          </c:spPr>
          <c:cat>
            <c:strRef>
              <c:f>Лист1!$A$2:$A$5</c:f>
              <c:strCache>
                <c:ptCount val="4"/>
                <c:pt idx="0">
                  <c:v>семья М.</c:v>
                </c:pt>
                <c:pt idx="1">
                  <c:v>семья М.С.</c:v>
                </c:pt>
                <c:pt idx="2">
                  <c:v>семья С.</c:v>
                </c:pt>
                <c:pt idx="3">
                  <c:v>семья Х.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безразличие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cat>
            <c:strRef>
              <c:f>Лист1!$A$2:$A$5</c:f>
              <c:strCache>
                <c:ptCount val="4"/>
                <c:pt idx="0">
                  <c:v>семья М.</c:v>
                </c:pt>
                <c:pt idx="1">
                  <c:v>семья М.С.</c:v>
                </c:pt>
                <c:pt idx="2">
                  <c:v>семья С.</c:v>
                </c:pt>
                <c:pt idx="3">
                  <c:v>семья Х.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полупринятие</c:v>
                </c:pt>
              </c:strCache>
            </c:strRef>
          </c:tx>
          <c:spPr>
            <a:solidFill>
              <a:srgbClr val="FFFF00"/>
            </a:solidFill>
          </c:spPr>
          <c:cat>
            <c:strRef>
              <c:f>Лист1!$A$2:$A$5</c:f>
              <c:strCache>
                <c:ptCount val="4"/>
                <c:pt idx="0">
                  <c:v>семья М.</c:v>
                </c:pt>
                <c:pt idx="1">
                  <c:v>семья М.С.</c:v>
                </c:pt>
                <c:pt idx="2">
                  <c:v>семья С.</c:v>
                </c:pt>
                <c:pt idx="3">
                  <c:v>семья Х.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принятие</c:v>
                </c:pt>
              </c:strCache>
            </c:strRef>
          </c:tx>
          <c:spPr>
            <a:solidFill>
              <a:srgbClr val="008000"/>
            </a:solidFill>
          </c:spPr>
          <c:cat>
            <c:strRef>
              <c:f>Лист1!$A$2:$A$5</c:f>
              <c:strCache>
                <c:ptCount val="4"/>
                <c:pt idx="0">
                  <c:v>семья М.</c:v>
                </c:pt>
                <c:pt idx="1">
                  <c:v>семья М.С.</c:v>
                </c:pt>
                <c:pt idx="2">
                  <c:v>семья С.</c:v>
                </c:pt>
                <c:pt idx="3">
                  <c:v>семья Х.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2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значимость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Лист1!$A$2:$A$5</c:f>
              <c:strCache>
                <c:ptCount val="4"/>
                <c:pt idx="0">
                  <c:v>семья М.</c:v>
                </c:pt>
                <c:pt idx="1">
                  <c:v>семья М.С.</c:v>
                </c:pt>
                <c:pt idx="2">
                  <c:v>семья С.</c:v>
                </c:pt>
                <c:pt idx="3">
                  <c:v>семья Х.</c:v>
                </c:pt>
              </c:strCache>
            </c:strRef>
          </c:cat>
          <c:val>
            <c:numRef>
              <c:f>Лист1!$F$2:$F$5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shape val="cylinder"/>
        <c:axId val="78070912"/>
        <c:axId val="78072448"/>
        <c:axId val="77876288"/>
      </c:bar3DChart>
      <c:catAx>
        <c:axId val="7807091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 b="1" i="0" baseline="0">
                <a:latin typeface="Comic Sans MS" pitchFamily="66" charset="0"/>
                <a:cs typeface="Times New Roman" pitchFamily="18" charset="0"/>
              </a:defRPr>
            </a:pPr>
            <a:endParaRPr lang="ru-RU"/>
          </a:p>
        </c:txPr>
        <c:crossAx val="78072448"/>
        <c:crosses val="autoZero"/>
        <c:auto val="1"/>
        <c:lblAlgn val="ctr"/>
        <c:lblOffset val="100"/>
      </c:catAx>
      <c:valAx>
        <c:axId val="78072448"/>
        <c:scaling>
          <c:orientation val="minMax"/>
        </c:scaling>
        <c:axPos val="l"/>
        <c:majorGridlines/>
        <c:numFmt formatCode="General" sourceLinked="1"/>
        <c:tickLblPos val="nextTo"/>
        <c:crossAx val="78070912"/>
        <c:crosses val="autoZero"/>
        <c:crossBetween val="between"/>
      </c:valAx>
      <c:serAx>
        <c:axId val="77876288"/>
        <c:scaling>
          <c:orientation val="minMax"/>
        </c:scaling>
        <c:delete val="1"/>
        <c:axPos val="b"/>
        <c:tickLblPos val="none"/>
        <c:crossAx val="78072448"/>
        <c:crosses val="autoZero"/>
      </c:ser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view3D>
      <c:perspective val="30"/>
    </c:view3D>
    <c:plotArea>
      <c:layout>
        <c:manualLayout>
          <c:layoutTarget val="inner"/>
          <c:xMode val="edge"/>
          <c:yMode val="edge"/>
          <c:x val="4.7632329199212398E-2"/>
          <c:y val="2.5042514900853602E-2"/>
          <c:w val="0.82532580699347813"/>
          <c:h val="0.82081988254473515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отвержение</c:v>
                </c:pt>
              </c:strCache>
            </c:strRef>
          </c:tx>
          <c:spPr>
            <a:solidFill>
              <a:srgbClr val="000099"/>
            </a:solidFill>
          </c:spPr>
          <c:cat>
            <c:strRef>
              <c:f>Лист1!$A$2:$A$5</c:f>
              <c:strCache>
                <c:ptCount val="4"/>
                <c:pt idx="0">
                  <c:v>семья М.</c:v>
                </c:pt>
                <c:pt idx="1">
                  <c:v>семья М.С.</c:v>
                </c:pt>
                <c:pt idx="2">
                  <c:v>семья С.</c:v>
                </c:pt>
                <c:pt idx="3">
                  <c:v>семья Х.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безразличие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cat>
            <c:strRef>
              <c:f>Лист1!$A$2:$A$5</c:f>
              <c:strCache>
                <c:ptCount val="4"/>
                <c:pt idx="0">
                  <c:v>семья М.</c:v>
                </c:pt>
                <c:pt idx="1">
                  <c:v>семья М.С.</c:v>
                </c:pt>
                <c:pt idx="2">
                  <c:v>семья С.</c:v>
                </c:pt>
                <c:pt idx="3">
                  <c:v>семья Х.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полупринятие</c:v>
                </c:pt>
              </c:strCache>
            </c:strRef>
          </c:tx>
          <c:spPr>
            <a:solidFill>
              <a:srgbClr val="FFFF00"/>
            </a:solidFill>
          </c:spPr>
          <c:cat>
            <c:strRef>
              <c:f>Лист1!$A$2:$A$5</c:f>
              <c:strCache>
                <c:ptCount val="4"/>
                <c:pt idx="0">
                  <c:v>семья М.</c:v>
                </c:pt>
                <c:pt idx="1">
                  <c:v>семья М.С.</c:v>
                </c:pt>
                <c:pt idx="2">
                  <c:v>семья С.</c:v>
                </c:pt>
                <c:pt idx="3">
                  <c:v>семья Х.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принятие</c:v>
                </c:pt>
              </c:strCache>
            </c:strRef>
          </c:tx>
          <c:spPr>
            <a:solidFill>
              <a:srgbClr val="008000"/>
            </a:solidFill>
          </c:spPr>
          <c:cat>
            <c:strRef>
              <c:f>Лист1!$A$2:$A$5</c:f>
              <c:strCache>
                <c:ptCount val="4"/>
                <c:pt idx="0">
                  <c:v>семья М.</c:v>
                </c:pt>
                <c:pt idx="1">
                  <c:v>семья М.С.</c:v>
                </c:pt>
                <c:pt idx="2">
                  <c:v>семья С.</c:v>
                </c:pt>
                <c:pt idx="3">
                  <c:v>семья Х.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значимость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Лист1!$A$2:$A$5</c:f>
              <c:strCache>
                <c:ptCount val="4"/>
                <c:pt idx="0">
                  <c:v>семья М.</c:v>
                </c:pt>
                <c:pt idx="1">
                  <c:v>семья М.С.</c:v>
                </c:pt>
                <c:pt idx="2">
                  <c:v>семья С.</c:v>
                </c:pt>
                <c:pt idx="3">
                  <c:v>семья Х.</c:v>
                </c:pt>
              </c:strCache>
            </c:strRef>
          </c:cat>
          <c:val>
            <c:numRef>
              <c:f>Лист1!$F$2:$F$5</c:f>
              <c:numCache>
                <c:formatCode>General</c:formatCode>
                <c:ptCount val="4"/>
                <c:pt idx="0">
                  <c:v>1</c:v>
                </c:pt>
                <c:pt idx="1">
                  <c:v>0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shape val="cylinder"/>
        <c:axId val="85251200"/>
        <c:axId val="85253120"/>
        <c:axId val="91954240"/>
      </c:bar3DChart>
      <c:catAx>
        <c:axId val="8525120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 b="1" i="0" baseline="0">
                <a:latin typeface="Comic Sans MS" pitchFamily="66" charset="0"/>
                <a:cs typeface="Times New Roman" pitchFamily="18" charset="0"/>
              </a:defRPr>
            </a:pPr>
            <a:endParaRPr lang="ru-RU"/>
          </a:p>
        </c:txPr>
        <c:crossAx val="85253120"/>
        <c:crosses val="autoZero"/>
        <c:auto val="1"/>
        <c:lblAlgn val="ctr"/>
        <c:lblOffset val="100"/>
      </c:catAx>
      <c:valAx>
        <c:axId val="85253120"/>
        <c:scaling>
          <c:orientation val="minMax"/>
        </c:scaling>
        <c:axPos val="l"/>
        <c:majorGridlines/>
        <c:numFmt formatCode="General" sourceLinked="1"/>
        <c:tickLblPos val="nextTo"/>
        <c:crossAx val="85251200"/>
        <c:crosses val="autoZero"/>
        <c:crossBetween val="between"/>
      </c:valAx>
      <c:serAx>
        <c:axId val="91954240"/>
        <c:scaling>
          <c:orientation val="minMax"/>
        </c:scaling>
        <c:delete val="1"/>
        <c:axPos val="b"/>
        <c:tickLblPos val="none"/>
        <c:crossAx val="85253120"/>
        <c:crosses val="autoZero"/>
      </c:ser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730766843124537E-2"/>
          <c:y val="1.3329650742512253E-2"/>
          <c:w val="0.81538227651624406"/>
          <c:h val="0.8501354231497857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000099"/>
            </a:solidFill>
          </c:spPr>
          <c:dPt>
            <c:idx val="1"/>
            <c:spPr>
              <a:solidFill>
                <a:srgbClr val="FFFF00"/>
              </a:solidFill>
            </c:spPr>
          </c:dPt>
          <c:dPt>
            <c:idx val="2"/>
            <c:spPr>
              <a:solidFill>
                <a:srgbClr val="008000"/>
              </a:solidFill>
            </c:spPr>
          </c:dPt>
          <c:dPt>
            <c:idx val="3"/>
            <c:spPr>
              <a:solidFill>
                <a:srgbClr val="FF6600"/>
              </a:solidFill>
            </c:spPr>
          </c:dPt>
          <c:dPt>
            <c:idx val="4"/>
            <c:spPr>
              <a:solidFill>
                <a:srgbClr val="FF0000"/>
              </a:solidFill>
            </c:spPr>
          </c:dPt>
          <c:dLbls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Лист1!$A$2:$A$6</c:f>
              <c:strCache>
                <c:ptCount val="5"/>
                <c:pt idx="0">
                  <c:v>низкий</c:v>
                </c:pt>
                <c:pt idx="1">
                  <c:v>ниже среднего</c:v>
                </c:pt>
                <c:pt idx="2">
                  <c:v>средний</c:v>
                </c:pt>
                <c:pt idx="3">
                  <c:v>выше среднего</c:v>
                </c:pt>
                <c:pt idx="4">
                  <c:v>высокий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</c:v>
                </c:pt>
                <c:pt idx="1">
                  <c:v>4</c:v>
                </c:pt>
                <c:pt idx="2">
                  <c:v>4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5731776738803815"/>
          <c:y val="0.64498352884085952"/>
          <c:w val="0.25775582471598585"/>
          <c:h val="0.35501654080168882"/>
        </c:manualLayout>
      </c:layout>
      <c:txPr>
        <a:bodyPr/>
        <a:lstStyle/>
        <a:p>
          <a:pPr>
            <a:defRPr b="1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7307668431245405E-2"/>
          <c:y val="1.3329650742512262E-2"/>
          <c:w val="0.93581147288557953"/>
          <c:h val="0.9209573225223159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000099"/>
            </a:solidFill>
          </c:spPr>
          <c:dPt>
            <c:idx val="1"/>
            <c:spPr>
              <a:solidFill>
                <a:srgbClr val="FFFF00"/>
              </a:solidFill>
            </c:spPr>
          </c:dPt>
          <c:dPt>
            <c:idx val="2"/>
            <c:spPr>
              <a:solidFill>
                <a:srgbClr val="008000"/>
              </a:solidFill>
            </c:spPr>
          </c:dPt>
          <c:dPt>
            <c:idx val="3"/>
            <c:spPr>
              <a:solidFill>
                <a:srgbClr val="FF6600"/>
              </a:solidFill>
            </c:spPr>
          </c:dPt>
          <c:dPt>
            <c:idx val="4"/>
            <c:spPr>
              <a:solidFill>
                <a:srgbClr val="FF0000"/>
              </a:solidFill>
            </c:spPr>
          </c:dPt>
          <c:dLbls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Лист1!$A$2:$A$6</c:f>
              <c:strCache>
                <c:ptCount val="5"/>
                <c:pt idx="0">
                  <c:v>низкий</c:v>
                </c:pt>
                <c:pt idx="1">
                  <c:v>ниже среднего</c:v>
                </c:pt>
                <c:pt idx="2">
                  <c:v>средний</c:v>
                </c:pt>
                <c:pt idx="3">
                  <c:v>выше среднего</c:v>
                </c:pt>
                <c:pt idx="4">
                  <c:v>высокий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2</c:v>
                </c:pt>
                <c:pt idx="4">
                  <c:v>1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view3D>
      <c:rotY val="15"/>
      <c:perspective val="30"/>
    </c:view3D>
    <c:plotArea>
      <c:layout>
        <c:manualLayout>
          <c:layoutTarget val="inner"/>
          <c:xMode val="edge"/>
          <c:yMode val="edge"/>
          <c:x val="4.9113808690580373E-2"/>
          <c:y val="2.4725521041349115E-2"/>
          <c:w val="0.86995518258256599"/>
          <c:h val="0.70983868104093806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отвержение</c:v>
                </c:pt>
              </c:strCache>
            </c:strRef>
          </c:tx>
          <c:spPr>
            <a:solidFill>
              <a:srgbClr val="000099"/>
            </a:solidFill>
          </c:spPr>
          <c:cat>
            <c:strRef>
              <c:f>Лист1!$A$2:$A$6</c:f>
              <c:strCache>
                <c:ptCount val="5"/>
                <c:pt idx="0">
                  <c:v>своих</c:v>
                </c:pt>
                <c:pt idx="1">
                  <c:v>сиблинга</c:v>
                </c:pt>
                <c:pt idx="2">
                  <c:v>родных</c:v>
                </c:pt>
                <c:pt idx="3">
                  <c:v>группы как семьи</c:v>
                </c:pt>
                <c:pt idx="4">
                  <c:v>окружающих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безразличие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cat>
            <c:strRef>
              <c:f>Лист1!$A$2:$A$6</c:f>
              <c:strCache>
                <c:ptCount val="5"/>
                <c:pt idx="0">
                  <c:v>своих</c:v>
                </c:pt>
                <c:pt idx="1">
                  <c:v>сиблинга</c:v>
                </c:pt>
                <c:pt idx="2">
                  <c:v>родных</c:v>
                </c:pt>
                <c:pt idx="3">
                  <c:v>группы как семьи</c:v>
                </c:pt>
                <c:pt idx="4">
                  <c:v>окружающих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7</c:v>
                </c:pt>
                <c:pt idx="4">
                  <c:v>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полупринятие</c:v>
                </c:pt>
              </c:strCache>
            </c:strRef>
          </c:tx>
          <c:spPr>
            <a:solidFill>
              <a:srgbClr val="FFFF00"/>
            </a:solidFill>
          </c:spPr>
          <c:cat>
            <c:strRef>
              <c:f>Лист1!$A$2:$A$6</c:f>
              <c:strCache>
                <c:ptCount val="5"/>
                <c:pt idx="0">
                  <c:v>своих</c:v>
                </c:pt>
                <c:pt idx="1">
                  <c:v>сиблинга</c:v>
                </c:pt>
                <c:pt idx="2">
                  <c:v>родных</c:v>
                </c:pt>
                <c:pt idx="3">
                  <c:v>группы как семьи</c:v>
                </c:pt>
                <c:pt idx="4">
                  <c:v>окружающих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0</c:v>
                </c:pt>
                <c:pt idx="1">
                  <c:v>6</c:v>
                </c:pt>
                <c:pt idx="2">
                  <c:v>4</c:v>
                </c:pt>
                <c:pt idx="3">
                  <c:v>2</c:v>
                </c:pt>
                <c:pt idx="4">
                  <c:v>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принятие</c:v>
                </c:pt>
              </c:strCache>
            </c:strRef>
          </c:tx>
          <c:spPr>
            <a:solidFill>
              <a:srgbClr val="008000"/>
            </a:solidFill>
          </c:spPr>
          <c:cat>
            <c:strRef>
              <c:f>Лист1!$A$2:$A$6</c:f>
              <c:strCache>
                <c:ptCount val="5"/>
                <c:pt idx="0">
                  <c:v>своих</c:v>
                </c:pt>
                <c:pt idx="1">
                  <c:v>сиблинга</c:v>
                </c:pt>
                <c:pt idx="2">
                  <c:v>родных</c:v>
                </c:pt>
                <c:pt idx="3">
                  <c:v>группы как семьи</c:v>
                </c:pt>
                <c:pt idx="4">
                  <c:v>окружающих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1</c:v>
                </c:pt>
                <c:pt idx="1">
                  <c:v>3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значимость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Лист1!$A$2:$A$6</c:f>
              <c:strCache>
                <c:ptCount val="5"/>
                <c:pt idx="0">
                  <c:v>своих</c:v>
                </c:pt>
                <c:pt idx="1">
                  <c:v>сиблинга</c:v>
                </c:pt>
                <c:pt idx="2">
                  <c:v>родных</c:v>
                </c:pt>
                <c:pt idx="3">
                  <c:v>группы как семьи</c:v>
                </c:pt>
                <c:pt idx="4">
                  <c:v>окружающих</c:v>
                </c:pt>
              </c:strCache>
            </c:str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8</c:v>
                </c:pt>
                <c:pt idx="1">
                  <c:v>0</c:v>
                </c:pt>
                <c:pt idx="2">
                  <c:v>3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hape val="cylinder"/>
        <c:axId val="95752960"/>
        <c:axId val="95754496"/>
        <c:axId val="84033984"/>
      </c:bar3DChart>
      <c:catAx>
        <c:axId val="9575296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 b="1" i="0" baseline="0">
                <a:latin typeface="Comic Sans MS" pitchFamily="66" charset="0"/>
                <a:cs typeface="Times New Roman" pitchFamily="18" charset="0"/>
              </a:defRPr>
            </a:pPr>
            <a:endParaRPr lang="ru-RU"/>
          </a:p>
        </c:txPr>
        <c:crossAx val="95754496"/>
        <c:crosses val="autoZero"/>
        <c:auto val="1"/>
        <c:lblAlgn val="ctr"/>
        <c:lblOffset val="100"/>
      </c:catAx>
      <c:valAx>
        <c:axId val="95754496"/>
        <c:scaling>
          <c:orientation val="minMax"/>
        </c:scaling>
        <c:axPos val="l"/>
        <c:majorGridlines/>
        <c:numFmt formatCode="General" sourceLinked="1"/>
        <c:tickLblPos val="nextTo"/>
        <c:crossAx val="95752960"/>
        <c:crosses val="autoZero"/>
        <c:crossBetween val="between"/>
      </c:valAx>
      <c:serAx>
        <c:axId val="84033984"/>
        <c:scaling>
          <c:orientation val="minMax"/>
        </c:scaling>
        <c:delete val="1"/>
        <c:axPos val="b"/>
        <c:tickLblPos val="none"/>
        <c:crossAx val="95754496"/>
        <c:crosses val="autoZero"/>
      </c:ser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view3D>
      <c:rotY val="17"/>
      <c:perspective val="30"/>
    </c:view3D>
    <c:plotArea>
      <c:layout>
        <c:manualLayout>
          <c:layoutTarget val="inner"/>
          <c:xMode val="edge"/>
          <c:yMode val="edge"/>
          <c:x val="4.9113808690580373E-2"/>
          <c:y val="2.4725521041349112E-2"/>
          <c:w val="0.8699551825825661"/>
          <c:h val="0.70983868104093806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отвержение</c:v>
                </c:pt>
              </c:strCache>
            </c:strRef>
          </c:tx>
          <c:spPr>
            <a:solidFill>
              <a:srgbClr val="000099"/>
            </a:solidFill>
          </c:spPr>
          <c:cat>
            <c:strRef>
              <c:f>Лист1!$A$2:$A$6</c:f>
              <c:strCache>
                <c:ptCount val="5"/>
                <c:pt idx="0">
                  <c:v>своих</c:v>
                </c:pt>
                <c:pt idx="1">
                  <c:v>сиблинга</c:v>
                </c:pt>
                <c:pt idx="2">
                  <c:v>родных</c:v>
                </c:pt>
                <c:pt idx="3">
                  <c:v>группы как семьи</c:v>
                </c:pt>
                <c:pt idx="4">
                  <c:v>окружающих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безразличие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cat>
            <c:strRef>
              <c:f>Лист1!$A$2:$A$6</c:f>
              <c:strCache>
                <c:ptCount val="5"/>
                <c:pt idx="0">
                  <c:v>своих</c:v>
                </c:pt>
                <c:pt idx="1">
                  <c:v>сиблинга</c:v>
                </c:pt>
                <c:pt idx="2">
                  <c:v>родных</c:v>
                </c:pt>
                <c:pt idx="3">
                  <c:v>группы как семьи</c:v>
                </c:pt>
                <c:pt idx="4">
                  <c:v>окружающих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4</c:v>
                </c:pt>
                <c:pt idx="4">
                  <c:v>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полупринятие</c:v>
                </c:pt>
              </c:strCache>
            </c:strRef>
          </c:tx>
          <c:spPr>
            <a:solidFill>
              <a:srgbClr val="FFFF00"/>
            </a:solidFill>
          </c:spPr>
          <c:cat>
            <c:strRef>
              <c:f>Лист1!$A$2:$A$6</c:f>
              <c:strCache>
                <c:ptCount val="5"/>
                <c:pt idx="0">
                  <c:v>своих</c:v>
                </c:pt>
                <c:pt idx="1">
                  <c:v>сиблинга</c:v>
                </c:pt>
                <c:pt idx="2">
                  <c:v>родных</c:v>
                </c:pt>
                <c:pt idx="3">
                  <c:v>группы как семьи</c:v>
                </c:pt>
                <c:pt idx="4">
                  <c:v>окружающих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3</c:v>
                </c:pt>
                <c:pt idx="3">
                  <c:v>2</c:v>
                </c:pt>
                <c:pt idx="4">
                  <c:v>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принятие</c:v>
                </c:pt>
              </c:strCache>
            </c:strRef>
          </c:tx>
          <c:spPr>
            <a:solidFill>
              <a:srgbClr val="008000"/>
            </a:solidFill>
          </c:spPr>
          <c:cat>
            <c:strRef>
              <c:f>Лист1!$A$2:$A$6</c:f>
              <c:strCache>
                <c:ptCount val="5"/>
                <c:pt idx="0">
                  <c:v>своих</c:v>
                </c:pt>
                <c:pt idx="1">
                  <c:v>сиблинга</c:v>
                </c:pt>
                <c:pt idx="2">
                  <c:v>родных</c:v>
                </c:pt>
                <c:pt idx="3">
                  <c:v>группы как семьи</c:v>
                </c:pt>
                <c:pt idx="4">
                  <c:v>окружающих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0</c:v>
                </c:pt>
                <c:pt idx="1">
                  <c:v>6</c:v>
                </c:pt>
                <c:pt idx="2">
                  <c:v>3</c:v>
                </c:pt>
                <c:pt idx="3">
                  <c:v>3</c:v>
                </c:pt>
                <c:pt idx="4">
                  <c:v>0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значимость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Лист1!$A$2:$A$6</c:f>
              <c:strCache>
                <c:ptCount val="5"/>
                <c:pt idx="0">
                  <c:v>своих</c:v>
                </c:pt>
                <c:pt idx="1">
                  <c:v>сиблинга</c:v>
                </c:pt>
                <c:pt idx="2">
                  <c:v>родных</c:v>
                </c:pt>
                <c:pt idx="3">
                  <c:v>группы как семьи</c:v>
                </c:pt>
                <c:pt idx="4">
                  <c:v>окружающих</c:v>
                </c:pt>
              </c:strCache>
            </c:str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9</c:v>
                </c:pt>
                <c:pt idx="1">
                  <c:v>3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hape val="cylinder"/>
        <c:axId val="95820416"/>
        <c:axId val="95830400"/>
        <c:axId val="85255936"/>
      </c:bar3DChart>
      <c:catAx>
        <c:axId val="9582041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 b="1" i="0" baseline="0">
                <a:latin typeface="Comic Sans MS" pitchFamily="66" charset="0"/>
                <a:cs typeface="Times New Roman" pitchFamily="18" charset="0"/>
              </a:defRPr>
            </a:pPr>
            <a:endParaRPr lang="ru-RU"/>
          </a:p>
        </c:txPr>
        <c:crossAx val="95830400"/>
        <c:crosses val="autoZero"/>
        <c:auto val="1"/>
        <c:lblAlgn val="ctr"/>
        <c:lblOffset val="100"/>
      </c:catAx>
      <c:valAx>
        <c:axId val="95830400"/>
        <c:scaling>
          <c:orientation val="minMax"/>
        </c:scaling>
        <c:axPos val="l"/>
        <c:majorGridlines/>
        <c:numFmt formatCode="General" sourceLinked="1"/>
        <c:tickLblPos val="nextTo"/>
        <c:crossAx val="95820416"/>
        <c:crosses val="autoZero"/>
        <c:crossBetween val="between"/>
      </c:valAx>
      <c:serAx>
        <c:axId val="85255936"/>
        <c:scaling>
          <c:orientation val="minMax"/>
        </c:scaling>
        <c:delete val="1"/>
        <c:axPos val="b"/>
        <c:tickLblPos val="none"/>
        <c:crossAx val="95830400"/>
        <c:crosses val="autoZero"/>
      </c:ser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7307668431245391E-2"/>
          <c:y val="1.3329650742512257E-2"/>
          <c:w val="0.81538227651624406"/>
          <c:h val="0.8501354231497858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000099"/>
            </a:solidFill>
          </c:spPr>
          <c:dPt>
            <c:idx val="0"/>
            <c:spPr>
              <a:solidFill>
                <a:srgbClr val="7030A0"/>
              </a:solidFill>
            </c:spPr>
          </c:dPt>
          <c:dPt>
            <c:idx val="1"/>
          </c:dPt>
          <c:dPt>
            <c:idx val="2"/>
            <c:spPr>
              <a:solidFill>
                <a:srgbClr val="FFFF00"/>
              </a:solidFill>
            </c:spPr>
          </c:dPt>
          <c:dPt>
            <c:idx val="3"/>
            <c:spPr>
              <a:solidFill>
                <a:srgbClr val="008000"/>
              </a:solidFill>
            </c:spPr>
          </c:dPt>
          <c:dPt>
            <c:idx val="4"/>
            <c:spPr>
              <a:solidFill>
                <a:srgbClr val="FF0000"/>
              </a:solidFill>
            </c:spPr>
          </c:dPt>
          <c:dLbls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Лист1!$A$2:$A$6</c:f>
              <c:strCache>
                <c:ptCount val="5"/>
                <c:pt idx="0">
                  <c:v>противореч</c:v>
                </c:pt>
                <c:pt idx="1">
                  <c:v>отрицател</c:v>
                </c:pt>
                <c:pt idx="2">
                  <c:v>сл полож</c:v>
                </c:pt>
                <c:pt idx="3">
                  <c:v>сред полож</c:v>
                </c:pt>
                <c:pt idx="4">
                  <c:v>выс положит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3</c:v>
                </c:pt>
                <c:pt idx="3">
                  <c:v>5</c:v>
                </c:pt>
                <c:pt idx="4">
                  <c:v>1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5731776738803815"/>
          <c:y val="0.64498352884085952"/>
          <c:w val="0.25775582471598579"/>
          <c:h val="0.35501654080168882"/>
        </c:manualLayout>
      </c:layout>
      <c:txPr>
        <a:bodyPr/>
        <a:lstStyle/>
        <a:p>
          <a:pPr>
            <a:defRPr b="1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2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00042"/>
            <a:ext cx="8143932" cy="5143536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atin typeface="Comic Sans MS" pitchFamily="66" charset="0"/>
              </a:rPr>
              <a:t>Результаты диагностики, отражающие динамику родственных взаимоотношений детей-сиблингов </a:t>
            </a:r>
            <a:br>
              <a:rPr lang="ru-RU" sz="4800" b="1" dirty="0" smtClean="0">
                <a:latin typeface="Comic Sans MS" pitchFamily="66" charset="0"/>
              </a:rPr>
            </a:br>
            <a:r>
              <a:rPr lang="ru-RU" sz="4800" b="1" dirty="0" smtClean="0">
                <a:latin typeface="Comic Sans MS" pitchFamily="66" charset="0"/>
              </a:rPr>
              <a:t>в семейной группе</a:t>
            </a:r>
            <a:endParaRPr lang="ru-RU" sz="4800" b="1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5445224"/>
            <a:ext cx="7425442" cy="112227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Comic Sans MS" pitchFamily="66" charset="0"/>
              </a:rPr>
              <a:t>Подготовила педагог-психолог 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Comic Sans MS" pitchFamily="66" charset="0"/>
              </a:rPr>
              <a:t>КГКОУ Детский дом №</a:t>
            </a:r>
            <a:r>
              <a:rPr lang="ru-RU" b="1" dirty="0" smtClean="0">
                <a:solidFill>
                  <a:schemeClr val="tx1"/>
                </a:solidFill>
                <a:latin typeface="Comic Sans MS" pitchFamily="66" charset="0"/>
              </a:rPr>
              <a:t>22 Хабаровский край </a:t>
            </a:r>
            <a:r>
              <a:rPr lang="ru-RU" b="1" dirty="0" smtClean="0">
                <a:solidFill>
                  <a:schemeClr val="tx1"/>
                </a:solidFill>
                <a:latin typeface="Comic Sans MS" pitchFamily="66" charset="0"/>
              </a:rPr>
              <a:t>О.А.Панченко</a:t>
            </a:r>
            <a:endParaRPr lang="ru-RU" b="1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latin typeface="Comic Sans MS" pitchFamily="66" charset="0"/>
              </a:rPr>
              <a:t>Значимость интересов</a:t>
            </a:r>
            <a:br>
              <a:rPr lang="ru-RU" sz="4800" b="1" dirty="0" smtClean="0">
                <a:latin typeface="Comic Sans MS" pitchFamily="66" charset="0"/>
              </a:rPr>
            </a:br>
            <a:r>
              <a:rPr lang="ru-RU" sz="2000" b="1" dirty="0" smtClean="0">
                <a:latin typeface="Comic Sans MS" pitchFamily="66" charset="0"/>
              </a:rPr>
              <a:t>(в конце учебного года)</a:t>
            </a:r>
            <a:endParaRPr lang="ru-RU" sz="4800" b="1" dirty="0">
              <a:latin typeface="Comic Sans MS" pitchFamily="66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285836"/>
          <a:ext cx="8572560" cy="5572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85728"/>
            <a:ext cx="8786874" cy="142876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Comic Sans MS" pitchFamily="66" charset="0"/>
              </a:rPr>
              <a:t>Динамика родственных взаимоотношений детей-сиблингов</a:t>
            </a:r>
            <a:br>
              <a:rPr lang="ru-RU" sz="4000" b="1" dirty="0" smtClean="0">
                <a:latin typeface="Comic Sans MS" pitchFamily="66" charset="0"/>
              </a:rPr>
            </a:br>
            <a:r>
              <a:rPr lang="ru-RU" sz="2000" b="1" dirty="0" smtClean="0">
                <a:latin typeface="Comic Sans MS" pitchFamily="66" charset="0"/>
              </a:rPr>
              <a:t>(в семейной группе)</a:t>
            </a:r>
            <a:endParaRPr lang="ru-RU" sz="4800" b="1" dirty="0">
              <a:latin typeface="Comic Sans MS" pitchFamily="66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57224" y="1928802"/>
          <a:ext cx="7500990" cy="4500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071570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latin typeface="Comic Sans MS" pitchFamily="66" charset="0"/>
              </a:rPr>
              <a:t>Возросли такие показатели как: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00108"/>
            <a:ext cx="8643998" cy="5500726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Comic Sans MS" pitchFamily="66" charset="0"/>
              </a:rPr>
              <a:t> принятие себя ( «Я – значим» 89%)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Comic Sans MS" pitchFamily="66" charset="0"/>
              </a:rPr>
              <a:t> взаимная симпатия </a:t>
            </a:r>
            <a:r>
              <a:rPr lang="ru-RU" dirty="0" err="1" smtClean="0">
                <a:latin typeface="Comic Sans MS" pitchFamily="66" charset="0"/>
              </a:rPr>
              <a:t>сиблингов</a:t>
            </a:r>
            <a:r>
              <a:rPr lang="ru-RU" dirty="0" smtClean="0">
                <a:latin typeface="Comic Sans MS" pitchFamily="66" charset="0"/>
              </a:rPr>
              <a:t> друг к другу (100%)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Comic Sans MS" pitchFamily="66" charset="0"/>
              </a:rPr>
              <a:t> чувство привязанности и доброжелательности к </a:t>
            </a:r>
            <a:r>
              <a:rPr lang="ru-RU" dirty="0" err="1" smtClean="0">
                <a:latin typeface="Comic Sans MS" pitchFamily="66" charset="0"/>
              </a:rPr>
              <a:t>сиблингу</a:t>
            </a:r>
            <a:r>
              <a:rPr lang="ru-RU" dirty="0" smtClean="0">
                <a:latin typeface="Comic Sans MS" pitchFamily="66" charset="0"/>
              </a:rPr>
              <a:t> (средний уровень 87,5%, высокий 12,5%)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Comic Sans MS" pitchFamily="66" charset="0"/>
              </a:rPr>
              <a:t> отношение к группе как семье и значимости её интересов (около 50%)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Comic Sans MS" pitchFamily="66" charset="0"/>
              </a:rPr>
              <a:t> более спокойное и реальное восприятие родных (более 60%)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4800" b="1" dirty="0" smtClean="0">
                <a:latin typeface="Comic Sans MS" pitchFamily="66" charset="0"/>
              </a:rPr>
              <a:t>Использовались</a:t>
            </a:r>
            <a:r>
              <a:rPr lang="ru-RU" b="1" dirty="0" smtClean="0">
                <a:latin typeface="Comic Sans MS" pitchFamily="66" charset="0"/>
              </a:rPr>
              <a:t> </a:t>
            </a:r>
            <a:r>
              <a:rPr lang="ru-RU" sz="4800" b="1" dirty="0" smtClean="0">
                <a:latin typeface="Comic Sans MS" pitchFamily="66" charset="0"/>
              </a:rPr>
              <a:t>тесты</a:t>
            </a:r>
            <a:r>
              <a:rPr lang="ru-RU" b="1" dirty="0" smtClean="0">
                <a:latin typeface="Comic Sans MS" pitchFamily="66" charset="0"/>
              </a:rPr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286412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ru-RU" sz="3600" dirty="0" smtClean="0">
                <a:latin typeface="Comic Sans MS" pitchFamily="66" charset="0"/>
              </a:rPr>
              <a:t> </a:t>
            </a:r>
            <a:r>
              <a:rPr lang="ru-RU" sz="4000" dirty="0" smtClean="0">
                <a:latin typeface="Comic Sans MS" pitchFamily="66" charset="0"/>
              </a:rPr>
              <a:t>ТЦО Люшера</a:t>
            </a:r>
          </a:p>
          <a:p>
            <a:pPr>
              <a:buFont typeface="Wingdings" pitchFamily="2" charset="2"/>
              <a:buChar char="q"/>
            </a:pPr>
            <a:r>
              <a:rPr lang="ru-RU" sz="4000" dirty="0" smtClean="0">
                <a:latin typeface="Comic Sans MS" pitchFamily="66" charset="0"/>
              </a:rPr>
              <a:t> Символическое задание «Круги» (по Б.Лонгу, </a:t>
            </a:r>
            <a:r>
              <a:rPr lang="ru-RU" sz="4000" dirty="0" err="1" smtClean="0">
                <a:latin typeface="Comic Sans MS" pitchFamily="66" charset="0"/>
              </a:rPr>
              <a:t>Р.Зиллеру</a:t>
            </a:r>
            <a:r>
              <a:rPr lang="ru-RU" sz="4000" dirty="0" smtClean="0">
                <a:latin typeface="Comic Sans MS" pitchFamily="66" charset="0"/>
              </a:rPr>
              <a:t>, </a:t>
            </a:r>
            <a:r>
              <a:rPr lang="ru-RU" sz="4000" dirty="0" err="1" smtClean="0">
                <a:latin typeface="Comic Sans MS" pitchFamily="66" charset="0"/>
              </a:rPr>
              <a:t>Р.Хендерсону</a:t>
            </a:r>
            <a:r>
              <a:rPr lang="ru-RU" sz="4000" dirty="0" smtClean="0">
                <a:latin typeface="Comic Sans MS" pitchFamily="66" charset="0"/>
              </a:rPr>
              <a:t> в обработке Е.Фокиной)</a:t>
            </a:r>
            <a:endParaRPr lang="ru-RU" sz="4000" dirty="0" smtClean="0"/>
          </a:p>
          <a:p>
            <a:pPr>
              <a:buFont typeface="Wingdings" pitchFamily="2" charset="2"/>
              <a:buChar char="q"/>
            </a:pPr>
            <a:r>
              <a:rPr lang="ru-RU" sz="4000" dirty="0" smtClean="0">
                <a:latin typeface="Comic Sans MS" pitchFamily="66" charset="0"/>
              </a:rPr>
              <a:t> Социометрическая проба «День рождения» М.Панфиловой</a:t>
            </a:r>
          </a:p>
          <a:p>
            <a:pPr>
              <a:buFont typeface="Wingdings" pitchFamily="2" charset="2"/>
              <a:buChar char="q"/>
            </a:pPr>
            <a:r>
              <a:rPr lang="ru-RU" sz="4000" dirty="0" smtClean="0">
                <a:latin typeface="Comic Sans MS" pitchFamily="66" charset="0"/>
              </a:rPr>
              <a:t> «Семья несуществующих животных» </a:t>
            </a:r>
            <a:r>
              <a:rPr lang="ru-RU" sz="4000" dirty="0" err="1" smtClean="0">
                <a:latin typeface="Comic Sans MS" pitchFamily="66" charset="0"/>
              </a:rPr>
              <a:t>А.Л.Венгера</a:t>
            </a:r>
            <a:endParaRPr lang="ru-RU" sz="40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78595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>
                <a:latin typeface="Comic Sans MS" pitchFamily="66" charset="0"/>
              </a:rPr>
              <a:t>В качестве динамики родственных взаимоотношений детей-сиблингов использовались такие показатели как: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00240"/>
            <a:ext cx="8258204" cy="4071966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Comic Sans MS" pitchFamily="66" charset="0"/>
              </a:rPr>
              <a:t> отношение к себе, родным и окружающим (принятие-отвержение)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Comic Sans MS" pitchFamily="66" charset="0"/>
              </a:rPr>
              <a:t> взаимное отношение </a:t>
            </a:r>
            <a:r>
              <a:rPr lang="ru-RU" dirty="0" err="1" smtClean="0">
                <a:latin typeface="Comic Sans MS" pitchFamily="66" charset="0"/>
              </a:rPr>
              <a:t>сиблингов</a:t>
            </a:r>
            <a:r>
              <a:rPr lang="ru-RU" dirty="0" smtClean="0">
                <a:latin typeface="Comic Sans MS" pitchFamily="66" charset="0"/>
              </a:rPr>
              <a:t> (симпатия-антипатия)</a:t>
            </a: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Comic Sans MS" pitchFamily="66" charset="0"/>
              </a:rPr>
              <a:t> чувство привязанности и доброжелательности к </a:t>
            </a:r>
            <a:r>
              <a:rPr lang="ru-RU" dirty="0" err="1" smtClean="0">
                <a:latin typeface="Comic Sans MS" pitchFamily="66" charset="0"/>
              </a:rPr>
              <a:t>сиблингу</a:t>
            </a:r>
            <a:endParaRPr lang="ru-RU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Comic Sans MS" pitchFamily="66" charset="0"/>
              </a:rPr>
              <a:t> значимость интересов (собственных, родных, окружающих)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latin typeface="Comic Sans MS" pitchFamily="66" charset="0"/>
              </a:rPr>
              <a:t>Отношение к</a:t>
            </a:r>
            <a:br>
              <a:rPr lang="ru-RU" sz="4800" b="1" dirty="0" smtClean="0">
                <a:latin typeface="Comic Sans MS" pitchFamily="66" charset="0"/>
              </a:rPr>
            </a:br>
            <a:r>
              <a:rPr lang="ru-RU" sz="2000" b="1" dirty="0" smtClean="0">
                <a:latin typeface="Comic Sans MS" pitchFamily="66" charset="0"/>
              </a:rPr>
              <a:t>(в начале учебного года)</a:t>
            </a:r>
            <a:endParaRPr lang="ru-RU" sz="4800" b="1" dirty="0">
              <a:latin typeface="Comic Sans MS" pitchFamily="66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285836"/>
          <a:ext cx="8572560" cy="5572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latin typeface="Comic Sans MS" pitchFamily="66" charset="0"/>
              </a:rPr>
              <a:t>Отношение к</a:t>
            </a:r>
            <a:br>
              <a:rPr lang="ru-RU" sz="4800" b="1" dirty="0" smtClean="0">
                <a:latin typeface="Comic Sans MS" pitchFamily="66" charset="0"/>
              </a:rPr>
            </a:br>
            <a:r>
              <a:rPr lang="ru-RU" sz="2000" b="1" dirty="0" smtClean="0">
                <a:latin typeface="Comic Sans MS" pitchFamily="66" charset="0"/>
              </a:rPr>
              <a:t>(в конце учебного года)</a:t>
            </a:r>
            <a:endParaRPr lang="ru-RU" sz="4800" b="1" dirty="0">
              <a:latin typeface="Comic Sans MS" pitchFamily="66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285836"/>
          <a:ext cx="8572560" cy="5572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10715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Comic Sans MS" pitchFamily="66" charset="0"/>
              </a:rPr>
              <a:t>Взаимное отношение </a:t>
            </a:r>
            <a:r>
              <a:rPr lang="ru-RU" b="1" dirty="0" err="1" smtClean="0">
                <a:latin typeface="Comic Sans MS" pitchFamily="66" charset="0"/>
              </a:rPr>
              <a:t>сиблингов</a:t>
            </a:r>
            <a:r>
              <a:rPr lang="ru-RU" sz="4800" b="1" dirty="0" smtClean="0">
                <a:latin typeface="Comic Sans MS" pitchFamily="66" charset="0"/>
              </a:rPr>
              <a:t/>
            </a:r>
            <a:br>
              <a:rPr lang="ru-RU" sz="4800" b="1" dirty="0" smtClean="0">
                <a:latin typeface="Comic Sans MS" pitchFamily="66" charset="0"/>
              </a:rPr>
            </a:br>
            <a:r>
              <a:rPr lang="ru-RU" sz="2000" b="1" dirty="0" smtClean="0">
                <a:latin typeface="Comic Sans MS" pitchFamily="66" charset="0"/>
              </a:rPr>
              <a:t>(в начале учебного года)</a:t>
            </a:r>
            <a:endParaRPr lang="ru-RU" sz="2000" b="1" dirty="0">
              <a:latin typeface="Comic Sans MS" pitchFamily="66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285836"/>
          <a:ext cx="8572560" cy="5572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10715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Comic Sans MS" pitchFamily="66" charset="0"/>
              </a:rPr>
              <a:t>Взаимное отношение </a:t>
            </a:r>
            <a:r>
              <a:rPr lang="ru-RU" b="1" dirty="0" err="1" smtClean="0">
                <a:latin typeface="Comic Sans MS" pitchFamily="66" charset="0"/>
              </a:rPr>
              <a:t>сиблингов</a:t>
            </a:r>
            <a:r>
              <a:rPr lang="ru-RU" sz="4800" b="1" dirty="0" smtClean="0">
                <a:latin typeface="Comic Sans MS" pitchFamily="66" charset="0"/>
              </a:rPr>
              <a:t/>
            </a:r>
            <a:br>
              <a:rPr lang="ru-RU" sz="4800" b="1" dirty="0" smtClean="0">
                <a:latin typeface="Comic Sans MS" pitchFamily="66" charset="0"/>
              </a:rPr>
            </a:br>
            <a:r>
              <a:rPr lang="ru-RU" sz="2000" b="1" dirty="0" smtClean="0">
                <a:latin typeface="Comic Sans MS" pitchFamily="66" charset="0"/>
              </a:rPr>
              <a:t>(в конце учебного года)</a:t>
            </a:r>
            <a:endParaRPr lang="ru-RU" sz="2000" b="1" dirty="0">
              <a:latin typeface="Comic Sans MS" pitchFamily="66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285836"/>
          <a:ext cx="8572560" cy="5572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85728"/>
            <a:ext cx="8786874" cy="142876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Comic Sans MS" pitchFamily="66" charset="0"/>
              </a:rPr>
              <a:t>Чувство привязанности и доброжелательности к </a:t>
            </a:r>
            <a:r>
              <a:rPr lang="ru-RU" sz="4000" b="1" dirty="0" err="1" smtClean="0">
                <a:latin typeface="Comic Sans MS" pitchFamily="66" charset="0"/>
              </a:rPr>
              <a:t>сиблингу</a:t>
            </a:r>
            <a:r>
              <a:rPr lang="ru-RU" sz="4800" b="1" dirty="0" smtClean="0">
                <a:latin typeface="Comic Sans MS" pitchFamily="66" charset="0"/>
              </a:rPr>
              <a:t/>
            </a:r>
            <a:br>
              <a:rPr lang="ru-RU" sz="4800" b="1" dirty="0" smtClean="0">
                <a:latin typeface="Comic Sans MS" pitchFamily="66" charset="0"/>
              </a:rPr>
            </a:br>
            <a:r>
              <a:rPr lang="ru-RU" sz="2000" b="1" dirty="0" smtClean="0">
                <a:latin typeface="Comic Sans MS" pitchFamily="66" charset="0"/>
              </a:rPr>
              <a:t>(в начале             и             конце учебного года)</a:t>
            </a:r>
            <a:endParaRPr lang="ru-RU" sz="4800" b="1" dirty="0">
              <a:latin typeface="Comic Sans MS" pitchFamily="66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1071602" y="1785926"/>
          <a:ext cx="7500990" cy="4500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4714876" y="1928802"/>
          <a:ext cx="4286280" cy="3929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latin typeface="Comic Sans MS" pitchFamily="66" charset="0"/>
              </a:rPr>
              <a:t>Значимость интересов</a:t>
            </a:r>
            <a:br>
              <a:rPr lang="ru-RU" sz="4800" b="1" dirty="0" smtClean="0">
                <a:latin typeface="Comic Sans MS" pitchFamily="66" charset="0"/>
              </a:rPr>
            </a:br>
            <a:r>
              <a:rPr lang="ru-RU" sz="2000" b="1" dirty="0" smtClean="0">
                <a:latin typeface="Comic Sans MS" pitchFamily="66" charset="0"/>
              </a:rPr>
              <a:t>(в начале учебного года)</a:t>
            </a:r>
            <a:endParaRPr lang="ru-RU" sz="4800" b="1" dirty="0">
              <a:latin typeface="Comic Sans MS" pitchFamily="66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285836"/>
          <a:ext cx="8572560" cy="5572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453</TotalTime>
  <Words>192</Words>
  <Application>Microsoft Office PowerPoint</Application>
  <PresentationFormat>Экран (4:3)</PresentationFormat>
  <Paragraphs>27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Результаты диагностики, отражающие динамику родственных взаимоотношений детей-сиблингов  в семейной группе</vt:lpstr>
      <vt:lpstr>Использовались тесты:</vt:lpstr>
      <vt:lpstr>В качестве динамики родственных взаимоотношений детей-сиблингов использовались такие показатели как:</vt:lpstr>
      <vt:lpstr>Отношение к (в начале учебного года)</vt:lpstr>
      <vt:lpstr>Отношение к (в конце учебного года)</vt:lpstr>
      <vt:lpstr>Взаимное отношение сиблингов (в начале учебного года)</vt:lpstr>
      <vt:lpstr>Взаимное отношение сиблингов (в конце учебного года)</vt:lpstr>
      <vt:lpstr>Чувство привязанности и доброжелательности к сиблингу (в начале             и             конце учебного года)</vt:lpstr>
      <vt:lpstr>Значимость интересов (в начале учебного года)</vt:lpstr>
      <vt:lpstr>Значимость интересов (в конце учебного года)</vt:lpstr>
      <vt:lpstr>Динамика родственных взаимоотношений детей-сиблингов (в семейной группе)</vt:lpstr>
      <vt:lpstr>Возросли такие показатели как: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Результаты диагностики, отражающие динамику родственных взаимоотношений детей-сиблингов  в семейной группе</dc:title>
  <dc:creator>User</dc:creator>
  <cp:lastModifiedBy>днс</cp:lastModifiedBy>
  <cp:revision>43</cp:revision>
  <dcterms:created xsi:type="dcterms:W3CDTF">2013-04-24T06:19:11Z</dcterms:created>
  <dcterms:modified xsi:type="dcterms:W3CDTF">2014-11-07T20:45:34Z</dcterms:modified>
</cp:coreProperties>
</file>