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70" r:id="rId2"/>
    <p:sldId id="273" r:id="rId3"/>
    <p:sldId id="272" r:id="rId4"/>
    <p:sldId id="259" r:id="rId5"/>
    <p:sldId id="257" r:id="rId6"/>
    <p:sldId id="258" r:id="rId7"/>
    <p:sldId id="256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62" r:id="rId18"/>
    <p:sldId id="267" r:id="rId19"/>
    <p:sldId id="271" r:id="rId20"/>
    <p:sldId id="268" r:id="rId21"/>
    <p:sldId id="26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C0EECA7-F4A8-436B-A13B-FFDD70A2E6F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88A5C-1262-43A8-82DC-C26DB3DC5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6524A0-7F04-44FD-A9D5-8175638D4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80509-4892-44DF-A6B0-232666DCF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05748D-EFC4-4B49-ABFC-05ACA17D9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E0058D-CFA5-47F0-9B08-80C022E7C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C6FCE8-428F-49EC-B44C-ECA053863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D85A59-5441-43F7-B006-F9D096AA8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D527F-0EB9-4817-BC04-039016CAB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1ED02D-E9B1-4D46-B26D-3D538D83A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7A19C-27CA-420C-A9A8-10AF7E3F5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1FC5-F13E-42CE-84F7-74FDA6FD9E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5CF5C00-594F-4E76-AF64-932196FC1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rboy.ru/play.php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Формы представления информации.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57158" y="2928934"/>
            <a:ext cx="1200150" cy="1133475"/>
            <a:chOff x="900" y="1020"/>
            <a:chExt cx="1890" cy="1785"/>
          </a:xfrm>
          <a:effectLst>
            <a:glow rad="101600">
              <a:srgbClr val="002060">
                <a:alpha val="60000"/>
              </a:srgbClr>
            </a:glow>
          </a:effectLst>
        </p:grpSpPr>
        <p:cxnSp>
          <p:nvCxnSpPr>
            <p:cNvPr id="15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noFill/>
            <a:ln w="76200">
              <a:solidFill>
                <a:srgbClr val="002060"/>
              </a:solidFill>
              <a:round/>
              <a:headEnd type="diamond" w="med" len="med"/>
              <a:tailEnd type="diamond" w="med" len="med"/>
            </a:ln>
          </p:spPr>
        </p:cxnSp>
        <p:cxnSp>
          <p:nvCxnSpPr>
            <p:cNvPr id="16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noFill/>
            <a:ln w="76200">
              <a:pattFill prst="pct30">
                <a:fgClr>
                  <a:srgbClr val="17365D"/>
                </a:fgClr>
                <a:bgClr>
                  <a:srgbClr val="FFFFFF"/>
                </a:bgClr>
              </a:pattFill>
              <a:round/>
              <a:headEnd type="diamond" w="med" len="med"/>
              <a:tailEnd type="diamond" w="med" len="med"/>
            </a:ln>
          </p:spPr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18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noFill/>
              <a:ln w="76200" cap="rnd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9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20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21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22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23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</p:grpSp>
      </p:grpSp>
      <p:pic>
        <p:nvPicPr>
          <p:cNvPr id="4099" name="Рисунок 13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214313"/>
            <a:ext cx="117633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6.93802E-7 C 2.5E-6 0.14986 0.08698 0.27313 0.19323 0.27313 C 0.3184 0.27313 0.36354 0.13645 0.38264 0.05435 L 0.40225 -0.05435 C 0.42187 -0.13645 0.46996 -0.27289 0.61128 -0.27289 C 0.70191 -0.27289 0.80486 -0.14986 0.80486 -6.93802E-7 C 0.80486 0.14986 0.70191 0.27313 0.61128 0.27313 C 0.46996 0.27313 0.42187 0.13645 0.40225 0.05435 L 0.38264 -0.05435 C 0.36354 -0.13645 0.3184 -0.27289 0.19323 -0.27289 C 0.08698 -0.27289 2.5E-6 -0.14986 2.5E-6 -6.93802E-7 Z " pathEditMode="relative" rAng="0" ptsTypes="ffFffffFfff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429520" y="2786058"/>
            <a:ext cx="1200150" cy="1133475"/>
            <a:chOff x="900" y="1020"/>
            <a:chExt cx="1890" cy="1785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grpSpPr>
        <p:cxnSp>
          <p:nvCxnSpPr>
            <p:cNvPr id="4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noFill/>
            <a:ln w="76200">
              <a:solidFill>
                <a:srgbClr val="002060"/>
              </a:solidFill>
              <a:prstDash val="sysDot"/>
              <a:round/>
              <a:headEnd type="diamond" w="med" len="med"/>
              <a:tailEnd type="diamond" w="med" len="med"/>
            </a:ln>
          </p:spPr>
        </p:cxnSp>
        <p:cxnSp>
          <p:nvCxnSpPr>
            <p:cNvPr id="5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noFill/>
            <a:ln w="76200">
              <a:pattFill prst="pct30">
                <a:fgClr>
                  <a:srgbClr val="17365D"/>
                </a:fgClr>
                <a:bgClr>
                  <a:srgbClr val="FFFFFF"/>
                </a:bgClr>
              </a:pattFill>
              <a:prstDash val="sysDot"/>
              <a:round/>
              <a:headEnd type="diamond" w="med" len="med"/>
              <a:tailEnd type="diamond" w="med" len="med"/>
            </a:ln>
          </p:spPr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7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noFill/>
              <a:ln w="76200" cap="rnd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8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9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0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1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2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</p:spPr>
          </p:cxnSp>
        </p:grpSp>
      </p:grpSp>
      <p:pic>
        <p:nvPicPr>
          <p:cNvPr id="5123" name="Рисунок 13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214313"/>
            <a:ext cx="11763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14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0" y="428625"/>
            <a:ext cx="11763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path" presetSubtype="0" repeatCount="5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05 3.36725E-6 C 0.04705 0.15656 -0.04827 0.28515 -0.16337 0.28515 C -0.29931 0.28515 -0.34844 0.14246 -0.36945 0.05643 L -0.39046 -0.0569 C -0.41146 -0.1427 -0.46389 -0.28492 -0.61754 -0.28492 C -0.71563 -0.28492 -0.82691 -0.1568 -0.82691 3.36725E-6 C -0.82691 0.15656 -0.71563 0.28515 -0.61754 0.28515 C -0.46389 0.28515 -0.41146 0.14246 -0.39046 0.05643 L -0.36945 -0.0569 C -0.34844 -0.1427 -0.29931 -0.28492 -0.16337 -0.28492 C -0.04827 -0.28492 0.04705 -0.1568 0.04705 3.36725E-6 Z " pathEditMode="relative" rAng="0" ptsTypes="ffFffffFfff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14282" y="500042"/>
            <a:ext cx="1200150" cy="1133475"/>
            <a:chOff x="900" y="1020"/>
            <a:chExt cx="1890" cy="1785"/>
          </a:xfrm>
          <a:effectLst>
            <a:glow rad="228600">
              <a:srgbClr val="002060">
                <a:alpha val="40000"/>
              </a:srgbClr>
            </a:glow>
          </a:effectLst>
        </p:grpSpPr>
        <p:cxnSp>
          <p:nvCxnSpPr>
            <p:cNvPr id="4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ln w="76200" cmpd="thickThin">
              <a:solidFill>
                <a:schemeClr val="tx1"/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ln w="76200" cmpd="thickThin">
              <a:solidFill>
                <a:schemeClr val="tx1"/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7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ln w="76200" cmpd="thickThin">
                <a:solidFill>
                  <a:schemeClr val="tx1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ln w="76200" cmpd="thickThin">
                <a:solidFill>
                  <a:schemeClr val="tx1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ln w="76200" cmpd="thickThin">
                <a:solidFill>
                  <a:schemeClr val="tx1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ln w="76200" cmpd="thickThin">
                <a:solidFill>
                  <a:schemeClr val="tx1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ln w="76200" cmpd="thickThin">
                <a:solidFill>
                  <a:schemeClr val="tx1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ln w="76200" cmpd="thickThin">
                <a:solidFill>
                  <a:schemeClr val="tx1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6147" name="Рисунок 13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214313"/>
            <a:ext cx="11763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14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38" y="357188"/>
            <a:ext cx="123825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15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1071563"/>
            <a:ext cx="117633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path" presetSubtype="0" repeatCount="5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45236E-6 L 0.61475 1.45236E-6 L 0.86441 0.70282 L 0.24861 0.70282 L 3.61111E-6 1.45236E-6 Z " pathEditMode="relative" rAng="0" ptsTypes="FFFFF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" y="3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28625" y="2428875"/>
            <a:ext cx="1200150" cy="1133475"/>
            <a:chOff x="900" y="1020"/>
            <a:chExt cx="1890" cy="1785"/>
          </a:xfrm>
        </p:grpSpPr>
        <p:cxnSp>
          <p:nvCxnSpPr>
            <p:cNvPr id="7175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noFill/>
            <a:ln w="76200">
              <a:solidFill>
                <a:srgbClr val="002060"/>
              </a:solidFill>
              <a:prstDash val="dashDot"/>
              <a:round/>
              <a:headEnd type="diamond" w="med" len="med"/>
              <a:tailEnd type="diamond" w="med" len="med"/>
            </a:ln>
          </p:spPr>
        </p:cxnSp>
        <p:cxnSp>
          <p:nvCxnSpPr>
            <p:cNvPr id="7176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noFill/>
            <a:ln w="76200">
              <a:pattFill prst="pct30">
                <a:fgClr>
                  <a:srgbClr val="17365D"/>
                </a:fgClr>
                <a:bgClr>
                  <a:srgbClr val="FFFFFF"/>
                </a:bgClr>
              </a:pattFill>
              <a:prstDash val="dashDot"/>
              <a:round/>
              <a:headEnd type="diamond" w="med" len="med"/>
              <a:tailEnd type="diamond" w="med" len="med"/>
            </a:ln>
          </p:spPr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7178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noFill/>
              <a:ln w="76200" cap="rnd">
                <a:solidFill>
                  <a:srgbClr val="002060"/>
                </a:solidFill>
                <a:prstDash val="dash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7179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dash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7180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dash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7181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dash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7182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dash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7183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dashDot"/>
                <a:round/>
                <a:headEnd type="diamond" w="med" len="med"/>
                <a:tailEnd type="diamond" w="med" len="med"/>
              </a:ln>
            </p:spPr>
          </p:cxnSp>
        </p:grpSp>
      </p:grpSp>
      <p:pic>
        <p:nvPicPr>
          <p:cNvPr id="7171" name="Рисунок 12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25" y="214313"/>
            <a:ext cx="11763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13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13" y="714375"/>
            <a:ext cx="1176337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14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1428750"/>
            <a:ext cx="11763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15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571500"/>
            <a:ext cx="117633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path" presetSubtype="0" repeatCount="5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1.48011E-6 C 0.00938 -0.02521 0.02222 -0.04926 0.04792 -0.04926 C 0.07708 -0.04926 0.08715 -0.02521 0.09653 -1.48011E-6 C 0.10955 0.02798 0.11892 0.05597 0.15139 0.05597 C 0.18038 0.05597 0.18993 0.02798 0.20278 -1.48011E-6 C 0.20903 -0.02521 0.22188 -0.04926 0.25087 -0.04926 C 0.27656 -0.04926 0.28941 -0.02521 0.29948 -1.48011E-6 C 0.30903 0.02798 0.32188 0.05597 0.35087 0.05597 C 0.38003 0.05597 0.40243 -1.48011E-6 0.40243 0.00023 C 0.41181 -0.02521 0.42188 -0.04926 0.45035 -0.04926 C 0.47951 -0.04926 0.48958 -0.02521 0.49896 -1.48011E-6 C 0.51198 0.02798 0.52135 0.05597 0.55382 0.05597 C 0.58281 0.05597 0.59236 0.02798 0.60191 -1.48011E-6 C 0.61476 -0.02521 0.62431 -0.04926 0.6533 -0.04926 C 0.67899 -0.04926 0.69184 -0.02521 0.70191 -1.48011E-6 C 0.71146 0.02798 0.72431 0.05597 0.7533 0.05597 C 0.78247 0.05597 0.79184 0.02798 0.80486 -1.48011E-6 " pathEditMode="relative" rAng="0" ptsTypes="fffffffffffffffff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714750" y="2857500"/>
            <a:ext cx="1200150" cy="1133475"/>
            <a:chOff x="900" y="1020"/>
            <a:chExt cx="1890" cy="1785"/>
          </a:xfrm>
        </p:grpSpPr>
        <p:cxnSp>
          <p:nvCxnSpPr>
            <p:cNvPr id="4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noFill/>
            <a:ln w="76200">
              <a:solidFill>
                <a:srgbClr val="002060"/>
              </a:solidFill>
              <a:prstDash val="sysDot"/>
              <a:round/>
              <a:headEnd type="diamond" w="med" len="med"/>
              <a:tailEnd type="diamond" w="med" len="med"/>
            </a:ln>
            <a:scene3d>
              <a:camera prst="orthographicFront"/>
              <a:lightRig rig="threePt" dir="t"/>
            </a:scene3d>
            <a:sp3d contourW="12700">
              <a:contourClr>
                <a:srgbClr val="002060"/>
              </a:contourClr>
            </a:sp3d>
          </p:spPr>
        </p:cxnSp>
        <p:cxnSp>
          <p:nvCxnSpPr>
            <p:cNvPr id="5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noFill/>
            <a:ln w="76200">
              <a:pattFill prst="pct30">
                <a:fgClr>
                  <a:srgbClr val="17365D"/>
                </a:fgClr>
                <a:bgClr>
                  <a:srgbClr val="FFFFFF"/>
                </a:bgClr>
              </a:pattFill>
              <a:prstDash val="sysDot"/>
              <a:round/>
              <a:headEnd type="diamond" w="med" len="med"/>
              <a:tailEnd type="diamond" w="med" len="med"/>
            </a:ln>
            <a:scene3d>
              <a:camera prst="orthographicFront"/>
              <a:lightRig rig="threePt" dir="t"/>
            </a:scene3d>
            <a:sp3d contourW="12700">
              <a:contourClr>
                <a:srgbClr val="002060"/>
              </a:contourClr>
            </a:sp3d>
          </p:spPr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7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noFill/>
              <a:ln w="76200" cap="rnd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8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9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10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11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12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</p:grpSp>
      </p:grpSp>
      <p:pic>
        <p:nvPicPr>
          <p:cNvPr id="8195" name="Рисунок 12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214313"/>
            <a:ext cx="11763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13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714375"/>
            <a:ext cx="117633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14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357188"/>
            <a:ext cx="1176338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15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88" y="0"/>
            <a:ext cx="1357312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16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357188"/>
            <a:ext cx="11763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2" presetClass="path" presetSubtype="0" repeatCount="5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96 0.00417 C 0.50018 -0.41882 -0.49948 -0.41882 -0.01598 0.00417 C -0.49948 -0.41882 -0.49948 0.47826 -0.01598 0.04325 C -0.49948 0.47826 0.50018 0.47826 0.02796 0.04325 C 0.50018 0.47826 0.50018 -0.41882 0.02796 0.00417 Z " pathEditMode="relative" rAng="0" ptsTypes="fffff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714744" y="2643182"/>
            <a:ext cx="1200150" cy="1133475"/>
            <a:chOff x="900" y="1020"/>
            <a:chExt cx="1890" cy="1785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grpSpPr>
        <p:cxnSp>
          <p:nvCxnSpPr>
            <p:cNvPr id="4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noFill/>
            <a:ln w="76200" cmpd="tri">
              <a:solidFill>
                <a:srgbClr val="002060"/>
              </a:solidFill>
              <a:round/>
              <a:headEnd type="diamond" w="med" len="med"/>
              <a:tailEnd type="diamond" w="med" len="med"/>
            </a:ln>
          </p:spPr>
        </p:cxnSp>
        <p:cxnSp>
          <p:nvCxnSpPr>
            <p:cNvPr id="5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noFill/>
            <a:ln w="76200" cmpd="tri">
              <a:pattFill prst="pct30">
                <a:fgClr>
                  <a:srgbClr val="17365D"/>
                </a:fgClr>
                <a:bgClr>
                  <a:srgbClr val="FFFFFF"/>
                </a:bgClr>
              </a:pattFill>
              <a:round/>
              <a:headEnd type="diamond" w="med" len="med"/>
              <a:tailEnd type="diamond" w="med" len="med"/>
            </a:ln>
          </p:spPr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7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noFill/>
              <a:ln w="76200" cap="rnd" cmpd="tri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8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noFill/>
              <a:ln w="76200" cmpd="tri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9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noFill/>
              <a:ln w="76200" cmpd="tri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0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noFill/>
              <a:ln w="76200" cmpd="tri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1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noFill/>
              <a:ln w="76200" cmpd="tri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2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noFill/>
              <a:ln w="76200" cmpd="tri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</p:grpSp>
      </p:grpSp>
      <p:pic>
        <p:nvPicPr>
          <p:cNvPr id="9219" name="Рисунок 12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3" y="1071563"/>
            <a:ext cx="11763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13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75" y="1143000"/>
            <a:ext cx="117633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14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688" y="642938"/>
            <a:ext cx="11763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15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75" y="500063"/>
            <a:ext cx="11763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16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7663" y="1071563"/>
            <a:ext cx="11763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Рисунок 17" descr="j033678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25" y="1857375"/>
            <a:ext cx="11763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8" descr="snowmann000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13" y="2714625"/>
            <a:ext cx="11334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Box 76"/>
          <p:cNvSpPr txBox="1"/>
          <p:nvPr/>
        </p:nvSpPr>
        <p:spPr>
          <a:xfrm>
            <a:off x="357188" y="642918"/>
            <a:ext cx="857250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rgbClr val="002060"/>
                </a:solidFill>
                <a:latin typeface="+mn-lt"/>
              </a:rPr>
              <a:t>Береги зрение!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rgbClr val="002060"/>
                </a:solidFill>
                <a:latin typeface="+mn-lt"/>
              </a:rPr>
              <a:t> Работая на компьютере помни: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rgbClr val="002060"/>
                </a:solidFill>
                <a:latin typeface="+mn-lt"/>
              </a:rPr>
              <a:t> через каждые 15 минут  необходимо сделать </a:t>
            </a:r>
            <a:r>
              <a:rPr lang="ru-RU" sz="4800" b="1" i="1" dirty="0" err="1">
                <a:solidFill>
                  <a:srgbClr val="002060"/>
                </a:solidFill>
                <a:latin typeface="+mn-lt"/>
              </a:rPr>
              <a:t>физминутку</a:t>
            </a:r>
            <a:r>
              <a:rPr lang="ru-RU" sz="4800" b="1" i="1" dirty="0">
                <a:solidFill>
                  <a:srgbClr val="002060"/>
                </a:solidFill>
                <a:latin typeface="+mn-lt"/>
              </a:rPr>
              <a:t> для глаз!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900113" y="1412875"/>
            <a:ext cx="7200900" cy="34559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"Морской 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бой"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692275" y="5424488"/>
            <a:ext cx="61928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 dirty="0">
                <a:hlinkClick r:id="rId2"/>
              </a:rPr>
              <a:t>http://www.morboy.ru/play.php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68313" y="1196975"/>
            <a:ext cx="8208962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 dirty="0"/>
              <a:t>1.Основные способы представления (кодирования) информации: графический, числовой, символьный.</a:t>
            </a:r>
          </a:p>
          <a:p>
            <a:r>
              <a:rPr lang="ru-RU" sz="3200" b="1" dirty="0"/>
              <a:t> </a:t>
            </a:r>
            <a:br>
              <a:rPr lang="ru-RU" sz="3200" b="1" dirty="0"/>
            </a:br>
            <a:r>
              <a:rPr lang="ru-RU" sz="3200" b="1" dirty="0"/>
              <a:t>2. Чтобы связать числа и точки применяют МЕТОД КООРДИНАТ. </a:t>
            </a:r>
            <a:br>
              <a:rPr lang="ru-RU" sz="3200" b="1" dirty="0"/>
            </a:br>
            <a:endParaRPr lang="ru-RU" sz="3200" b="1" dirty="0"/>
          </a:p>
          <a:p>
            <a:r>
              <a:rPr lang="ru-RU" sz="3200" b="1" dirty="0"/>
              <a:t>3. В соответствие точке на плоскости ставят два числа. Они называются координатами точки. </a:t>
            </a:r>
            <a:r>
              <a:rPr lang="ru-RU" sz="3200" dirty="0"/>
              <a:t> 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652463"/>
          </a:xfrm>
        </p:spPr>
        <p:txBody>
          <a:bodyPr>
            <a:normAutofit fontScale="90000"/>
          </a:bodyPr>
          <a:lstStyle/>
          <a:p>
            <a:r>
              <a:rPr lang="ru-RU" sz="4000" b="1" i="1">
                <a:solidFill>
                  <a:srgbClr val="33CC33"/>
                </a:solidFill>
              </a:rPr>
              <a:t>Подведение итогов урока.</a:t>
            </a:r>
            <a:r>
              <a:rPr lang="ru-RU" sz="4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6" y="428603"/>
          <a:ext cx="8143930" cy="4357720"/>
        </p:xfrm>
        <a:graphic>
          <a:graphicData uri="http://schemas.openxmlformats.org/drawingml/2006/table">
            <a:tbl>
              <a:tblPr/>
              <a:tblGrid>
                <a:gridCol w="1066403"/>
                <a:gridCol w="1171632"/>
                <a:gridCol w="1170547"/>
                <a:gridCol w="1171632"/>
                <a:gridCol w="1171632"/>
                <a:gridCol w="1171632"/>
                <a:gridCol w="1220452"/>
              </a:tblGrid>
              <a:tr h="8715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  1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 2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 3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  4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  5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6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5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А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Мол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Гла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Оди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 ц.У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яжа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яза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5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Б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  -е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   шо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яцх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  оги.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юут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адв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5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В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РА!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алу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 йца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цаф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 Ты -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чше.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5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Г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едл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 нза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оде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 гон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>
                          <a:solidFill>
                            <a:srgbClr val="000000"/>
                          </a:solidFill>
                          <a:latin typeface="Verdana"/>
                        </a:rPr>
                        <a:t>    оро</a:t>
                      </a:r>
                      <a:endParaRPr lang="ru-RU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b="1" i="1" dirty="0">
                          <a:solidFill>
                            <a:srgbClr val="000000"/>
                          </a:solidFill>
                          <a:latin typeface="Verdana"/>
                        </a:rPr>
                        <a:t>    </a:t>
                      </a:r>
                      <a:r>
                        <a:rPr lang="ru-RU" b="1" i="1" dirty="0" err="1">
                          <a:solidFill>
                            <a:srgbClr val="000000"/>
                          </a:solidFill>
                          <a:latin typeface="Verdana"/>
                        </a:rPr>
                        <a:t>вно</a:t>
                      </a:r>
                      <a:endParaRPr lang="ru-RU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71472" y="5072074"/>
            <a:ext cx="77153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dirty="0" smtClean="0"/>
              <a:t>Восстанови текст</a:t>
            </a:r>
            <a:br>
              <a:rPr lang="ru-RU" sz="3600" b="1" i="1" dirty="0" smtClean="0"/>
            </a:br>
            <a:r>
              <a:rPr lang="ru-RU" sz="3600" b="1" i="1" dirty="0" smtClean="0">
                <a:solidFill>
                  <a:srgbClr val="FF0000"/>
                </a:solidFill>
              </a:rPr>
              <a:t> В5, А1, Г3, А4, В1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502920" y="357166"/>
            <a:ext cx="8183880" cy="600079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выяснить, от чего зависит выбор способа кодирования информации;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узнать, какие существуют основные способы кодирования информации;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узнать, что является графическими способами представления информации;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освоить один из удобных способов представления графической информации.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333375"/>
            <a:ext cx="8229600" cy="1143000"/>
          </a:xfrm>
        </p:spPr>
        <p:txBody>
          <a:bodyPr/>
          <a:lstStyle/>
          <a:p>
            <a:r>
              <a:rPr lang="ru-RU"/>
              <a:t>Рефлексия </a:t>
            </a:r>
          </a:p>
        </p:txBody>
      </p:sp>
      <p:pic>
        <p:nvPicPr>
          <p:cNvPr id="24580" name="Picture 4" descr="416284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2638425"/>
            <a:ext cx="5400675" cy="1992313"/>
          </a:xfrm>
          <a:prstGeom prst="rect">
            <a:avLst/>
          </a:prstGeom>
          <a:noFill/>
        </p:spPr>
      </p:pic>
      <p:pic>
        <p:nvPicPr>
          <p:cNvPr id="24581" name="Picture 5" descr="00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81300"/>
            <a:ext cx="2078038" cy="2233613"/>
          </a:xfrm>
          <a:prstGeom prst="rect">
            <a:avLst/>
          </a:prstGeom>
          <a:noFill/>
        </p:spPr>
      </p:pic>
      <p:pic>
        <p:nvPicPr>
          <p:cNvPr id="24582" name="Picture 6" descr="00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2781300"/>
            <a:ext cx="2143125" cy="2303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4786322"/>
            <a:ext cx="8183880" cy="124871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Домашнее задание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400" dirty="0"/>
              <a:t>Если ты правильно ответил на все вопросы и верно выполнил упражнения, ты отлично понял материал. Оформи домашнее задание в тетради. №34  стр. 32 -37(рабочая тетрадь)</a:t>
            </a:r>
            <a:br>
              <a:rPr lang="ru-RU" sz="2400" dirty="0"/>
            </a:br>
            <a:endParaRPr lang="ru-RU" sz="2400" u="sng" dirty="0" smtClean="0"/>
          </a:p>
          <a:p>
            <a:pPr>
              <a:lnSpc>
                <a:spcPct val="90000"/>
              </a:lnSpc>
            </a:pPr>
            <a:r>
              <a:rPr lang="ru-RU" sz="2400" dirty="0" smtClean="0"/>
              <a:t> </a:t>
            </a:r>
            <a:r>
              <a:rPr lang="ru-RU" sz="2400" dirty="0"/>
              <a:t>Если отвечая на вопросы и выполняя задание у тебя возникли затруднения, ты недостаточно хорошо усвоил новый материал. Ты можешь вернуться к его изучению, ознакомься с § 1.7 и § 1.8 (учебник: Л.Л. </a:t>
            </a:r>
            <a:r>
              <a:rPr lang="ru-RU" sz="2400" dirty="0" err="1"/>
              <a:t>Босова</a:t>
            </a:r>
            <a:r>
              <a:rPr lang="ru-RU" sz="2400" dirty="0"/>
              <a:t>, Информатика и ИКТ, 5 класс). После этого выполни домашнее задание  в учебнике на стр. 34, №6, оформи решение в тетради.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myjulia.ru/data/cache/2010/10/22/551264_2908-800x600.jpg"/>
          <p:cNvPicPr>
            <a:picLocks noChangeAspect="1" noChangeArrowheads="1"/>
          </p:cNvPicPr>
          <p:nvPr/>
        </p:nvPicPr>
        <p:blipFill>
          <a:blip r:embed="rId2" cstate="print"/>
          <a:srcRect l="3125" t="5208" r="3125" b="6250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i?id=307485217-6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214554"/>
            <a:ext cx="2076450" cy="2076450"/>
          </a:xfrm>
          <a:prstGeom prst="rect">
            <a:avLst/>
          </a:prstGeom>
          <a:noFill/>
        </p:spPr>
      </p:pic>
      <p:pic>
        <p:nvPicPr>
          <p:cNvPr id="3079" name="Picture 7" descr="i?id=3787909-48-72&amp;n=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714356"/>
            <a:ext cx="2492376" cy="2185881"/>
          </a:xfrm>
          <a:prstGeom prst="rect">
            <a:avLst/>
          </a:prstGeom>
          <a:noFill/>
        </p:spPr>
      </p:pic>
      <p:pic>
        <p:nvPicPr>
          <p:cNvPr id="3081" name="Picture 9" descr="i?id=104320650-64-72&amp;n=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3786190"/>
            <a:ext cx="1873250" cy="1938337"/>
          </a:xfrm>
          <a:prstGeom prst="rect">
            <a:avLst/>
          </a:prstGeom>
          <a:noFill/>
        </p:spPr>
      </p:pic>
      <p:pic>
        <p:nvPicPr>
          <p:cNvPr id="3083" name="Picture 11" descr="i?id=574552074-54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1714488"/>
            <a:ext cx="1728787" cy="1728787"/>
          </a:xfrm>
          <a:prstGeom prst="rect">
            <a:avLst/>
          </a:prstGeom>
          <a:noFill/>
        </p:spPr>
      </p:pic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6227763" y="3143248"/>
            <a:ext cx="24876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/>
              <a:t>(5+458)/</a:t>
            </a:r>
            <a:r>
              <a:rPr lang="en-US" sz="4000" b="1" dirty="0"/>
              <a:t>n</a:t>
            </a:r>
            <a:endParaRPr lang="ru-RU" sz="4000" b="1" dirty="0"/>
          </a:p>
        </p:txBody>
      </p:sp>
      <p:pic>
        <p:nvPicPr>
          <p:cNvPr id="3089" name="Picture 17" descr="i?id=456216653-24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4572008"/>
            <a:ext cx="2808288" cy="1573212"/>
          </a:xfrm>
          <a:prstGeom prst="rect">
            <a:avLst/>
          </a:prstGeom>
          <a:noFill/>
        </p:spPr>
      </p:pic>
      <p:pic>
        <p:nvPicPr>
          <p:cNvPr id="3091" name="Picture 19" descr="i?id=341104898-59-7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642918"/>
            <a:ext cx="1622425" cy="1655763"/>
          </a:xfrm>
          <a:prstGeom prst="rect">
            <a:avLst/>
          </a:prstGeom>
          <a:noFill/>
        </p:spPr>
      </p:pic>
      <p:pic>
        <p:nvPicPr>
          <p:cNvPr id="3095" name="Picture 23" descr="i?id=386525544-09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43570" y="4143380"/>
            <a:ext cx="2879725" cy="2149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2 -0.1625 C -0.23056 -0.12987 -0.46736 -0.09653 -0.56511 -0.08334 C -0.66285 -0.06991 -0.62188 -0.07662 -0.58073 -0.08334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" y="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19 0.07908 C -0.1816 0.0659 -0.29983 0.05272 -0.34671 0.0476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-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78 0.02894 C -0.2125 -0.13611 -0.27604 -0.30092 -0.30121 -0.3668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" y="-19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54 0.01435 C 0.15938 -0.07407 0.25538 -0.16227 0.29375 -0.1972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-10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63 -0.06088 C 0.21458 0.0757 0.4177 0.2125 0.49895 0.266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68313" y="260350"/>
            <a:ext cx="81359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i="1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Головоломка.</a:t>
            </a:r>
            <a:r>
              <a:rPr lang="ru-RU" sz="2400"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24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Каждой букве алфавита поставлена в соответствие пара чисел: первое число – номер столбца, а второе – номер строки следующей кодовой таблицы:</a:t>
            </a:r>
            <a:endParaRPr lang="ru-RU" sz="2400">
              <a:ea typeface="Times New Roman" pitchFamily="18" charset="0"/>
              <a:cs typeface="Arial" charset="0"/>
            </a:endParaRPr>
          </a:p>
          <a:p>
            <a:pPr eaLnBrk="0" hangingPunct="0"/>
            <a:endParaRPr lang="ru-RU" sz="2400"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4414" name="Group 318"/>
          <p:cNvGraphicFramePr>
            <a:graphicFrameLocks noGrp="1"/>
          </p:cNvGraphicFramePr>
          <p:nvPr/>
        </p:nvGraphicFramePr>
        <p:xfrm>
          <a:off x="827088" y="1916113"/>
          <a:ext cx="7200900" cy="1586230"/>
        </p:xfrm>
        <a:graphic>
          <a:graphicData uri="http://schemas.openxmlformats.org/drawingml/2006/table">
            <a:tbl>
              <a:tblPr/>
              <a:tblGrid>
                <a:gridCol w="560387"/>
                <a:gridCol w="568325"/>
                <a:gridCol w="560388"/>
                <a:gridCol w="598487"/>
                <a:gridCol w="568325"/>
                <a:gridCol w="560388"/>
                <a:gridCol w="603250"/>
                <a:gridCol w="563562"/>
                <a:gridCol w="615950"/>
                <a:gridCol w="568325"/>
                <a:gridCol w="715963"/>
                <a:gridCol w="71755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к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л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м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н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ъ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э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ю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я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п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р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с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т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у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ф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х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ч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ц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ш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щ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б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в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г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д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ё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ж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з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й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11" name="Rectangle 315"/>
          <p:cNvSpPr>
            <a:spLocks noChangeArrowheads="1"/>
          </p:cNvSpPr>
          <p:nvPr/>
        </p:nvSpPr>
        <p:spPr bwMode="auto">
          <a:xfrm>
            <a:off x="468313" y="3716338"/>
            <a:ext cx="78946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Пользуясь данной таблицей, расшифруйте головоломку:(3,1), (6,3), (4,2), (5,1), (5,3)</a:t>
            </a:r>
            <a:br>
              <a:rPr lang="ru-RU" sz="24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</a:br>
            <a:r>
              <a:rPr lang="ru-RU" sz="24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(1,1), (5,1), (5,1), (2,2), (5,3), (10,3), (4,1), (1,3), (4,2)</a:t>
            </a:r>
            <a:endParaRPr lang="ru-RU" sz="2400">
              <a:ea typeface="Times New Roman" pitchFamily="18" charset="0"/>
              <a:cs typeface="Arial" charset="0"/>
            </a:endParaRPr>
          </a:p>
        </p:txBody>
      </p:sp>
      <p:sp>
        <p:nvSpPr>
          <p:cNvPr id="4419" name="Text Box 323"/>
          <p:cNvSpPr txBox="1">
            <a:spLocks noChangeArrowheads="1"/>
          </p:cNvSpPr>
          <p:nvPr/>
        </p:nvSpPr>
        <p:spPr bwMode="auto">
          <a:xfrm>
            <a:off x="1258888" y="5013325"/>
            <a:ext cx="2016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CC00FF"/>
                </a:solidFill>
              </a:rPr>
              <a:t>МЕТОД</a:t>
            </a:r>
          </a:p>
        </p:txBody>
      </p:sp>
      <p:sp>
        <p:nvSpPr>
          <p:cNvPr id="4420" name="Text Box 324"/>
          <p:cNvSpPr txBox="1">
            <a:spLocks noChangeArrowheads="1"/>
          </p:cNvSpPr>
          <p:nvPr/>
        </p:nvSpPr>
        <p:spPr bwMode="auto">
          <a:xfrm>
            <a:off x="4572000" y="5013325"/>
            <a:ext cx="3097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CC00FF"/>
                </a:solidFill>
              </a:rPr>
              <a:t>КООРДИНАТ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44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4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9" grpId="0"/>
      <p:bldP spid="4419" grpId="1"/>
      <p:bldP spid="4420" grpId="0"/>
      <p:bldP spid="442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765175"/>
            <a:ext cx="7989887" cy="2835275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«Формы представления информации. Метод координат»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055" name="Picture 7" descr="i?id=181840717-27-7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3913181"/>
            <a:ext cx="1571636" cy="1587511"/>
          </a:xfrm>
          <a:prstGeom prst="rect">
            <a:avLst/>
          </a:prstGeom>
          <a:noFill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3571876"/>
            <a:ext cx="385765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428604"/>
            <a:ext cx="214314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500298" y="500042"/>
            <a:ext cx="635798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французский математик, физик, физиолог и философ, создатель знаменитого метода координат, сторонник аналитического метода в математике, механизма в физике.  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истории математики Рене Декарт занимает видное место.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3857628"/>
            <a:ext cx="8072494" cy="2318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Именно он сыграл решающую роль в становлении современной алгебры тем, что ввел буквенные символы, обозначил буквами латинского алфавита (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у,z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... ) переменные величины,  заложил основы теории уравнений.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14290"/>
            <a:ext cx="8183880" cy="4000528"/>
          </a:xfrm>
        </p:spPr>
        <p:txBody>
          <a:bodyPr>
            <a:noAutofit/>
          </a:bodyPr>
          <a:lstStyle/>
          <a:p>
            <a:pPr algn="ctr"/>
            <a:r>
              <a:rPr lang="ru-RU" sz="4400" dirty="0" err="1" smtClean="0">
                <a:solidFill>
                  <a:srgbClr val="FF0000"/>
                </a:solidFill>
              </a:rPr>
              <a:t>Физминутка</a:t>
            </a: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«Лови снежинку!»</a:t>
            </a:r>
            <a:br>
              <a:rPr lang="ru-RU" sz="4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360</TotalTime>
  <Words>255</Words>
  <Application>Microsoft Office PowerPoint</Application>
  <PresentationFormat>Экран (4:3)</PresentationFormat>
  <Paragraphs>113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Формы представления информации. </vt:lpstr>
      <vt:lpstr>Слайд 2</vt:lpstr>
      <vt:lpstr>Слайд 3</vt:lpstr>
      <vt:lpstr>Слайд 4</vt:lpstr>
      <vt:lpstr>Слайд 5</vt:lpstr>
      <vt:lpstr>Слайд 6</vt:lpstr>
      <vt:lpstr>«Формы представления информации. Метод координат» </vt:lpstr>
      <vt:lpstr>Слайд 8</vt:lpstr>
      <vt:lpstr>Физминутка  «Лови снежинку!»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Подведение итогов урока. </vt:lpstr>
      <vt:lpstr>Слайд 19</vt:lpstr>
      <vt:lpstr>Рефлексия </vt:lpstr>
      <vt:lpstr>Домашнее задание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«Формы представления информации. Метод координат»</dc:title>
  <dc:creator>Саша</dc:creator>
  <cp:lastModifiedBy>23</cp:lastModifiedBy>
  <cp:revision>15</cp:revision>
  <dcterms:created xsi:type="dcterms:W3CDTF">2012-08-27T14:12:58Z</dcterms:created>
  <dcterms:modified xsi:type="dcterms:W3CDTF">2013-12-12T06:33:12Z</dcterms:modified>
</cp:coreProperties>
</file>