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7" r:id="rId17"/>
    <p:sldId id="271" r:id="rId18"/>
    <p:sldId id="273" r:id="rId19"/>
    <p:sldId id="272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7;&#1088;&#1077;&#1082;&#1090;&#1099;%202014\&#1087;&#1088;&#1086;&#1077;&#1082;&#1090;%20&#1082;&#1072;&#1096;&#1072;\&#1075;&#1088;&#1072;&#1092;&#1080;&#1082;%20&#1087;&#1086;%20&#1072;&#1085;&#1082;&#1077;&#1090;&#1072;&#1084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87;&#1088;&#1077;&#1082;&#1090;&#1099;%202014\&#1087;&#1088;&#1086;&#1077;&#1082;&#1090;%20&#1082;&#1072;&#1096;&#1072;\&#1075;&#1088;&#1072;&#1092;&#1080;&#1082;%20&#1087;&#1086;%20&#1072;&#1085;&#1082;&#1077;&#1090;&#1072;&#1084;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87;&#1088;&#1077;&#1082;&#1090;&#1099;%202014\&#1087;&#1088;&#1086;&#1077;&#1082;&#1090;%20&#1082;&#1072;&#1096;&#1072;\&#1075;&#1088;&#1072;&#1092;&#1080;&#1082;%20&#1087;&#1086;%20&#1072;&#1085;&#1082;&#1077;&#1090;&#1072;&#1084;.xlsx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87;&#1088;&#1077;&#1082;&#1090;&#1099;%202014\&#1087;&#1088;&#1086;&#1077;&#1082;&#1090;%20&#1082;&#1072;&#1096;&#1072;\&#1075;&#1088;&#1072;&#1092;&#1080;&#1082;%20&#1087;&#1086;%20&#1072;&#1085;&#1082;&#1077;&#1090;&#1072;&#1084;.xlsx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87;&#1088;&#1077;&#1082;&#1090;&#1099;%202014\&#1087;&#1088;&#1086;&#1077;&#1082;&#1090;%20&#1082;&#1072;&#1096;&#1072;\&#1075;&#1088;&#1072;&#1092;&#1080;&#1082;%20&#1087;&#1086;%20&#1072;&#1085;&#1082;&#1077;&#1090;&#1072;&#1084;.xlsx" TargetMode="External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87;&#1088;&#1077;&#1082;&#1090;&#1099;%202014\&#1087;&#1088;&#1086;&#1077;&#1082;&#1090;%20&#1082;&#1072;&#1096;&#1072;\&#1075;&#1088;&#1072;&#1092;&#1080;&#1082;%20&#1087;&#1086;%20&#1072;&#1085;&#1082;&#1077;&#1090;&#1072;&#1084;.xlsx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800"/>
            </a:pPr>
            <a:r>
              <a:rPr lang="ru-RU" sz="2800" dirty="0"/>
              <a:t>Как</a:t>
            </a:r>
            <a:r>
              <a:rPr lang="ru-RU" sz="2800" baseline="0" dirty="0"/>
              <a:t> вы думаете, можно ли </a:t>
            </a:r>
            <a:r>
              <a:rPr lang="ru-RU" sz="2800" baseline="0" dirty="0" smtClean="0"/>
              <a:t>с помощью </a:t>
            </a:r>
            <a:r>
              <a:rPr lang="ru-RU" sz="2800" baseline="0" dirty="0"/>
              <a:t>рекламы изменить вкусы и привычки человека?</a:t>
            </a:r>
            <a:endParaRPr lang="ru-RU" sz="2800" dirty="0"/>
          </a:p>
        </c:rich>
      </c:tx>
      <c:layout>
        <c:manualLayout>
          <c:xMode val="edge"/>
          <c:yMode val="edge"/>
          <c:x val="0.12343744531933508"/>
          <c:y val="3.7037037037037111E-2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4.4016185476815434E-2"/>
          <c:y val="0.39827573636628782"/>
          <c:w val="0.94765048118985162"/>
          <c:h val="0.45136956838728587"/>
        </c:manualLayout>
      </c:layout>
      <c:bar3DChart>
        <c:barDir val="col"/>
        <c:grouping val="clustered"/>
        <c:varyColors val="1"/>
        <c:ser>
          <c:idx val="0"/>
          <c:order val="0"/>
          <c:cat>
            <c:strRef>
              <c:f>Лист2!$B$4:$B$5</c:f>
              <c:strCache>
                <c:ptCount val="2"/>
                <c:pt idx="0">
                  <c:v>можно</c:v>
                </c:pt>
                <c:pt idx="1">
                  <c:v>нельзя</c:v>
                </c:pt>
              </c:strCache>
            </c:strRef>
          </c:cat>
          <c:val>
            <c:numRef>
              <c:f>Лист2!$C$4:$C$5</c:f>
              <c:numCache>
                <c:formatCode>General</c:formatCode>
                <c:ptCount val="2"/>
                <c:pt idx="0">
                  <c:v>7</c:v>
                </c:pt>
                <c:pt idx="1">
                  <c:v>5</c:v>
                </c:pt>
              </c:numCache>
            </c:numRef>
          </c:val>
        </c:ser>
        <c:shape val="cylinder"/>
        <c:axId val="155424640"/>
        <c:axId val="155426176"/>
        <c:axId val="0"/>
      </c:bar3DChart>
      <c:catAx>
        <c:axId val="15542464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155426176"/>
        <c:crosses val="autoZero"/>
        <c:auto val="1"/>
        <c:lblAlgn val="ctr"/>
        <c:lblOffset val="100"/>
      </c:catAx>
      <c:valAx>
        <c:axId val="15542617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55424640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800"/>
            </a:pPr>
            <a:r>
              <a:rPr lang="ru-RU" sz="2800"/>
              <a:t>Можно</a:t>
            </a:r>
            <a:r>
              <a:rPr lang="ru-RU" sz="2800" baseline="0"/>
              <a:t> ли использовать социальную рекламу в школе для воспитания? </a:t>
            </a:r>
            <a:endParaRPr lang="ru-RU" sz="2800"/>
          </a:p>
        </c:rich>
      </c:tx>
      <c:layout>
        <c:manualLayout>
          <c:xMode val="edge"/>
          <c:yMode val="edge"/>
          <c:x val="0.11665266841644796"/>
          <c:y val="0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4.4016185476815413E-2"/>
          <c:y val="0.21795166229221349"/>
          <c:w val="0.95598381452318715"/>
          <c:h val="0.58752661125692485"/>
        </c:manualLayout>
      </c:layout>
      <c:bar3DChart>
        <c:barDir val="col"/>
        <c:grouping val="clustered"/>
        <c:varyColors val="1"/>
        <c:ser>
          <c:idx val="0"/>
          <c:order val="0"/>
          <c:cat>
            <c:strRef>
              <c:f>'[график по анкетам.xlsx]Лист2'!$B$8:$B$9</c:f>
              <c:strCache>
                <c:ptCount val="2"/>
                <c:pt idx="0">
                  <c:v>стоит попробовать</c:v>
                </c:pt>
                <c:pt idx="1">
                  <c:v>реклама не может воспитывать</c:v>
                </c:pt>
              </c:strCache>
            </c:strRef>
          </c:cat>
          <c:val>
            <c:numRef>
              <c:f>'[график по анкетам.xlsx]Лист2'!$C$8:$C$9</c:f>
              <c:numCache>
                <c:formatCode>General</c:formatCode>
                <c:ptCount val="2"/>
                <c:pt idx="0">
                  <c:v>7</c:v>
                </c:pt>
                <c:pt idx="1">
                  <c:v>5</c:v>
                </c:pt>
              </c:numCache>
            </c:numRef>
          </c:val>
        </c:ser>
        <c:shape val="cylinder"/>
        <c:axId val="155446656"/>
        <c:axId val="155513984"/>
        <c:axId val="0"/>
      </c:bar3DChart>
      <c:catAx>
        <c:axId val="15544665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3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5513984"/>
        <c:crosses val="autoZero"/>
        <c:auto val="1"/>
        <c:lblAlgn val="ctr"/>
        <c:lblOffset val="100"/>
      </c:catAx>
      <c:valAx>
        <c:axId val="15551398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55446656"/>
        <c:crosses val="autoZero"/>
        <c:crossBetween val="between"/>
      </c:valAx>
      <c:spPr>
        <a:noFill/>
      </c:spPr>
    </c:plotArea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r>
              <a:rPr lang="ru-RU" sz="2400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в школьной столовой (входной контроль)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</c:title>
    <c:view3D>
      <c:depthPercent val="100"/>
      <c:rAngAx val="1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Лист3!$C$4</c:f>
              <c:strCache>
                <c:ptCount val="1"/>
                <c:pt idx="0">
                  <c:v>ели кашу</c:v>
                </c:pt>
              </c:strCache>
            </c:strRef>
          </c:tx>
          <c:cat>
            <c:strRef>
              <c:f>Лист3!$B$5:$B$6</c:f>
              <c:strCache>
                <c:ptCount val="2"/>
                <c:pt idx="0">
                  <c:v>эксперим-ные</c:v>
                </c:pt>
                <c:pt idx="1">
                  <c:v>контр-ные</c:v>
                </c:pt>
              </c:strCache>
            </c:strRef>
          </c:cat>
          <c:val>
            <c:numRef>
              <c:f>Лист3!$C$5:$C$6</c:f>
              <c:numCache>
                <c:formatCode>General</c:formatCode>
                <c:ptCount val="2"/>
                <c:pt idx="0">
                  <c:v>60</c:v>
                </c:pt>
                <c:pt idx="1">
                  <c:v>71</c:v>
                </c:pt>
              </c:numCache>
            </c:numRef>
          </c:val>
        </c:ser>
        <c:ser>
          <c:idx val="1"/>
          <c:order val="1"/>
          <c:tx>
            <c:strRef>
              <c:f>Лист3!$D$4</c:f>
              <c:strCache>
                <c:ptCount val="1"/>
                <c:pt idx="0">
                  <c:v>не ели кашу</c:v>
                </c:pt>
              </c:strCache>
            </c:strRef>
          </c:tx>
          <c:cat>
            <c:strRef>
              <c:f>Лист3!$B$5:$B$6</c:f>
              <c:strCache>
                <c:ptCount val="2"/>
                <c:pt idx="0">
                  <c:v>эксперим-ные</c:v>
                </c:pt>
                <c:pt idx="1">
                  <c:v>контр-ные</c:v>
                </c:pt>
              </c:strCache>
            </c:strRef>
          </c:cat>
          <c:val>
            <c:numRef>
              <c:f>Лист3!$D$5:$D$6</c:f>
              <c:numCache>
                <c:formatCode>General</c:formatCode>
                <c:ptCount val="2"/>
                <c:pt idx="0">
                  <c:v>119</c:v>
                </c:pt>
                <c:pt idx="1">
                  <c:v>111</c:v>
                </c:pt>
              </c:numCache>
            </c:numRef>
          </c:val>
        </c:ser>
        <c:shape val="cylinder"/>
        <c:axId val="155539328"/>
        <c:axId val="155540864"/>
        <c:axId val="155448192"/>
      </c:bar3DChart>
      <c:catAx>
        <c:axId val="15553932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5540864"/>
        <c:crosses val="autoZero"/>
        <c:auto val="1"/>
        <c:lblAlgn val="ctr"/>
        <c:lblOffset val="100"/>
      </c:catAx>
      <c:valAx>
        <c:axId val="15554086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55539328"/>
        <c:crosses val="autoZero"/>
        <c:crossBetween val="between"/>
      </c:valAx>
      <c:serAx>
        <c:axId val="155448192"/>
        <c:scaling>
          <c:orientation val="minMax"/>
        </c:scaling>
        <c:delete val="1"/>
        <c:axPos val="b"/>
        <c:tickLblPos val="none"/>
        <c:crossAx val="155540864"/>
        <c:crosses val="autoZero"/>
      </c:serAx>
    </c:plotArea>
    <c:legend>
      <c:legendPos val="r"/>
      <c:layout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latin typeface="Nyala" pitchFamily="2" charset="0"/>
              </a:defRPr>
            </a:pPr>
            <a:r>
              <a:rPr lang="ru-RU"/>
              <a:t>Считаете</a:t>
            </a:r>
            <a:r>
              <a:rPr lang="ru-RU" baseline="0"/>
              <a:t> ли вы завтрак важным приёмом пищи?</a:t>
            </a:r>
          </a:p>
        </c:rich>
      </c:tx>
      <c:layout>
        <c:manualLayout>
          <c:xMode val="edge"/>
          <c:yMode val="edge"/>
          <c:x val="0.15906255468066491"/>
          <c:y val="3.2407407407407489E-2"/>
        </c:manualLayout>
      </c:layout>
    </c:title>
    <c:view3D>
      <c:rAngAx val="1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Лист1!$E$4</c:f>
              <c:strCache>
                <c:ptCount val="1"/>
                <c:pt idx="0">
                  <c:v>ДА</c:v>
                </c:pt>
              </c:strCache>
            </c:strRef>
          </c:tx>
          <c:dLbls>
            <c:txPr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Лист1!$D$5:$D$8</c:f>
              <c:strCache>
                <c:ptCount val="4"/>
                <c:pt idx="0">
                  <c:v>3 "Б"</c:v>
                </c:pt>
                <c:pt idx="1">
                  <c:v>3"В"</c:v>
                </c:pt>
                <c:pt idx="2">
                  <c:v>4"А"</c:v>
                </c:pt>
                <c:pt idx="3">
                  <c:v>4"Б"</c:v>
                </c:pt>
              </c:strCache>
            </c:strRef>
          </c:cat>
          <c:val>
            <c:numRef>
              <c:f>Лист1!$E$5:$E$8</c:f>
              <c:numCache>
                <c:formatCode>General</c:formatCode>
                <c:ptCount val="4"/>
                <c:pt idx="0">
                  <c:v>17</c:v>
                </c:pt>
                <c:pt idx="1">
                  <c:v>10</c:v>
                </c:pt>
                <c:pt idx="2">
                  <c:v>15</c:v>
                </c:pt>
                <c:pt idx="3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Лист1!$F$4</c:f>
              <c:strCache>
                <c:ptCount val="1"/>
                <c:pt idx="0">
                  <c:v> НЕТ</c:v>
                </c:pt>
              </c:strCache>
            </c:strRef>
          </c:tx>
          <c:cat>
            <c:strRef>
              <c:f>Лист1!$D$5:$D$8</c:f>
              <c:strCache>
                <c:ptCount val="4"/>
                <c:pt idx="0">
                  <c:v>3 "Б"</c:v>
                </c:pt>
                <c:pt idx="1">
                  <c:v>3"В"</c:v>
                </c:pt>
                <c:pt idx="2">
                  <c:v>4"А"</c:v>
                </c:pt>
                <c:pt idx="3">
                  <c:v>4"Б"</c:v>
                </c:pt>
              </c:strCache>
            </c:strRef>
          </c:cat>
          <c:val>
            <c:numRef>
              <c:f>Лист1!$F$5:$F$8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hape val="cylinder"/>
        <c:axId val="156473600"/>
        <c:axId val="156491776"/>
        <c:axId val="155450880"/>
      </c:bar3DChart>
      <c:catAx>
        <c:axId val="15647360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6491776"/>
        <c:crosses val="autoZero"/>
        <c:auto val="1"/>
        <c:lblAlgn val="ctr"/>
        <c:lblOffset val="100"/>
      </c:catAx>
      <c:valAx>
        <c:axId val="15649177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56473600"/>
        <c:crosses val="autoZero"/>
        <c:crossBetween val="between"/>
      </c:valAx>
      <c:serAx>
        <c:axId val="155450880"/>
        <c:scaling>
          <c:orientation val="minMax"/>
        </c:scaling>
        <c:delete val="1"/>
        <c:axPos val="b"/>
        <c:tickLblPos val="none"/>
        <c:crossAx val="156491776"/>
        <c:crosses val="autoZero"/>
      </c:serAx>
    </c:plotArea>
    <c:legend>
      <c:legendPos val="r"/>
      <c:layout/>
    </c:legend>
    <c:plotVisOnly val="1"/>
    <c:dispBlanksAs val="gap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блюдо, по вашему мнению, больше всего подходит для завтрака?</a:t>
            </a:r>
          </a:p>
        </c:rich>
      </c:tx>
      <c:layout/>
    </c:title>
    <c:view3D>
      <c:rAngAx val="1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Лист1!$F$18</c:f>
              <c:strCache>
                <c:ptCount val="1"/>
                <c:pt idx="0">
                  <c:v>каша</c:v>
                </c:pt>
              </c:strCache>
            </c:strRef>
          </c:tx>
          <c:cat>
            <c:strRef>
              <c:f>Лист1!$E$19:$E$22</c:f>
              <c:strCache>
                <c:ptCount val="4"/>
                <c:pt idx="0">
                  <c:v>3 "Б"</c:v>
                </c:pt>
                <c:pt idx="1">
                  <c:v>3"В"</c:v>
                </c:pt>
                <c:pt idx="2">
                  <c:v>4"А"</c:v>
                </c:pt>
                <c:pt idx="3">
                  <c:v>4"Б"</c:v>
                </c:pt>
              </c:strCache>
            </c:strRef>
          </c:cat>
          <c:val>
            <c:numRef>
              <c:f>Лист1!$F$19:$F$22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5</c:v>
                </c:pt>
                <c:pt idx="3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Лист1!$G$18</c:f>
              <c:strCache>
                <c:ptCount val="1"/>
                <c:pt idx="0">
                  <c:v>другое блюдо</c:v>
                </c:pt>
              </c:strCache>
            </c:strRef>
          </c:tx>
          <c:cat>
            <c:strRef>
              <c:f>Лист1!$E$19:$E$22</c:f>
              <c:strCache>
                <c:ptCount val="4"/>
                <c:pt idx="0">
                  <c:v>3 "Б"</c:v>
                </c:pt>
                <c:pt idx="1">
                  <c:v>3"В"</c:v>
                </c:pt>
                <c:pt idx="2">
                  <c:v>4"А"</c:v>
                </c:pt>
                <c:pt idx="3">
                  <c:v>4"Б"</c:v>
                </c:pt>
              </c:strCache>
            </c:strRef>
          </c:cat>
          <c:val>
            <c:numRef>
              <c:f>Лист1!$G$19:$G$22</c:f>
              <c:numCache>
                <c:formatCode>General</c:formatCode>
                <c:ptCount val="4"/>
                <c:pt idx="0">
                  <c:v>10</c:v>
                </c:pt>
                <c:pt idx="1">
                  <c:v>10</c:v>
                </c:pt>
                <c:pt idx="2">
                  <c:v>11</c:v>
                </c:pt>
                <c:pt idx="3">
                  <c:v>12</c:v>
                </c:pt>
              </c:numCache>
            </c:numRef>
          </c:val>
        </c:ser>
        <c:shape val="cylinder"/>
        <c:axId val="156440448"/>
        <c:axId val="156441984"/>
        <c:axId val="155571968"/>
      </c:bar3DChart>
      <c:catAx>
        <c:axId val="15644044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6441984"/>
        <c:crosses val="autoZero"/>
        <c:auto val="1"/>
        <c:lblAlgn val="ctr"/>
        <c:lblOffset val="100"/>
      </c:catAx>
      <c:valAx>
        <c:axId val="15644198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56440448"/>
        <c:crosses val="autoZero"/>
        <c:crossBetween val="between"/>
      </c:valAx>
      <c:serAx>
        <c:axId val="155571968"/>
        <c:scaling>
          <c:orientation val="minMax"/>
        </c:scaling>
        <c:delete val="1"/>
        <c:axPos val="b"/>
        <c:tickLblPos val="none"/>
        <c:crossAx val="156441984"/>
        <c:crosses val="autoZero"/>
      </c:serAx>
    </c:plotArea>
    <c:legend>
      <c:legendPos val="r"/>
      <c:layout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sz="2400" baseline="0">
                <a:latin typeface="Times New Roman" pitchFamily="18" charset="0"/>
                <a:cs typeface="Times New Roman" pitchFamily="18" charset="0"/>
              </a:rPr>
              <a:t> наблюдения в школьной столовой (итоговый контроль)</a:t>
            </a:r>
          </a:p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5970144356955424"/>
          <c:y val="0"/>
        </c:manualLayout>
      </c:layout>
    </c:title>
    <c:view3D>
      <c:perspective val="30"/>
    </c:view3D>
    <c:plotArea>
      <c:layout>
        <c:manualLayout>
          <c:layoutTarget val="inner"/>
          <c:xMode val="edge"/>
          <c:yMode val="edge"/>
          <c:x val="3.0555555555555582E-2"/>
          <c:y val="0.28001709832648031"/>
          <c:w val="0.96062970253718527"/>
          <c:h val="0.62715100604515484"/>
        </c:manualLayout>
      </c:layout>
      <c:bar3DChart>
        <c:barDir val="col"/>
        <c:grouping val="standard"/>
        <c:ser>
          <c:idx val="0"/>
          <c:order val="0"/>
          <c:tx>
            <c:strRef>
              <c:f>Лист3!$C$10</c:f>
              <c:strCache>
                <c:ptCount val="1"/>
                <c:pt idx="0">
                  <c:v>ели кашу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</c:dLbls>
          <c:cat>
            <c:strRef>
              <c:f>Лист3!$B$11:$B$12</c:f>
              <c:strCache>
                <c:ptCount val="2"/>
                <c:pt idx="0">
                  <c:v>эксперим-ные</c:v>
                </c:pt>
                <c:pt idx="1">
                  <c:v>контр-ные</c:v>
                </c:pt>
              </c:strCache>
            </c:strRef>
          </c:cat>
          <c:val>
            <c:numRef>
              <c:f>Лист3!$C$11:$C$12</c:f>
              <c:numCache>
                <c:formatCode>General</c:formatCode>
                <c:ptCount val="2"/>
                <c:pt idx="0">
                  <c:v>96</c:v>
                </c:pt>
                <c:pt idx="1">
                  <c:v>69</c:v>
                </c:pt>
              </c:numCache>
            </c:numRef>
          </c:val>
        </c:ser>
        <c:ser>
          <c:idx val="1"/>
          <c:order val="1"/>
          <c:tx>
            <c:strRef>
              <c:f>Лист3!$D$10</c:f>
              <c:strCache>
                <c:ptCount val="1"/>
                <c:pt idx="0">
                  <c:v>не ели кашу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</c:dLbls>
          <c:cat>
            <c:strRef>
              <c:f>Лист3!$B$11:$B$12</c:f>
              <c:strCache>
                <c:ptCount val="2"/>
                <c:pt idx="0">
                  <c:v>эксперим-ные</c:v>
                </c:pt>
                <c:pt idx="1">
                  <c:v>контр-ные</c:v>
                </c:pt>
              </c:strCache>
            </c:strRef>
          </c:cat>
          <c:val>
            <c:numRef>
              <c:f>Лист3!$D$11:$D$12</c:f>
              <c:numCache>
                <c:formatCode>General</c:formatCode>
                <c:ptCount val="2"/>
                <c:pt idx="0">
                  <c:v>73</c:v>
                </c:pt>
                <c:pt idx="1">
                  <c:v>108</c:v>
                </c:pt>
              </c:numCache>
            </c:numRef>
          </c:val>
        </c:ser>
        <c:dLbls>
          <c:showVal val="1"/>
        </c:dLbls>
        <c:shape val="cylinder"/>
        <c:axId val="156379776"/>
        <c:axId val="156389760"/>
        <c:axId val="156533184"/>
      </c:bar3DChart>
      <c:catAx>
        <c:axId val="15637977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6389760"/>
        <c:crosses val="autoZero"/>
        <c:auto val="1"/>
        <c:lblAlgn val="ctr"/>
        <c:lblOffset val="100"/>
      </c:catAx>
      <c:valAx>
        <c:axId val="15638976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56379776"/>
        <c:crosses val="autoZero"/>
        <c:crossBetween val="between"/>
      </c:valAx>
      <c:serAx>
        <c:axId val="156533184"/>
        <c:scaling>
          <c:orientation val="minMax"/>
        </c:scaling>
        <c:delete val="1"/>
        <c:axPos val="b"/>
        <c:tickLblPos val="none"/>
        <c:crossAx val="156389760"/>
        <c:crosses val="autoZero"/>
      </c:serAx>
    </c:plotArea>
    <c:legend>
      <c:legendPos val="t"/>
      <c:layout>
        <c:manualLayout>
          <c:xMode val="edge"/>
          <c:yMode val="edge"/>
          <c:x val="0"/>
          <c:y val="0.18306705758980732"/>
          <c:w val="0.3402134842701105"/>
          <c:h val="6.0269029164535831E-2"/>
        </c:manualLayout>
      </c:layout>
      <c:txPr>
        <a:bodyPr/>
        <a:lstStyle/>
        <a:p>
          <a:pPr>
            <a:defRPr sz="1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&#1050;&#1040;&#1064;&#1040;.wmv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64087" y="5373216"/>
            <a:ext cx="37799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Авторы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Брушневский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Данила и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Брушневский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Демид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учащиеся «Прогимназии «Сообщество»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Зименкова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Людмила Петровна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85720" y="142852"/>
            <a:ext cx="867645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Секция: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Психология. Социология. Педагогика.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Может ли воспитывать реклама?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0"/>
            <a:ext cx="8786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Городская научная конференция молодых исследователей</a:t>
            </a: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научно-социальной программы «Шаг в будущее»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614545" y="157863"/>
            <a:ext cx="26591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484784"/>
            <a:ext cx="7898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Экспериментальная группа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4Б класс и 3Бкласс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564904"/>
            <a:ext cx="68205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Контрольная группа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4А класс и 3Вкласс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548680"/>
            <a:ext cx="50903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Анкетирование  учителей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792560"/>
            <a:ext cx="781236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Уважаемый педагог, прошу Вас ответить на вопрос, который поможет мне провести исследовательскую работу о влиянии рекламы.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вы думаете, можно ли с помощью рекламы изменить вкусы и привычки человека?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________________________________________________________________________________________________________________________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ли использовать социальную рекламу в школе, как один из воспитательных приёмов?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________________________________________________________________________________________________________________________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971600" y="836712"/>
          <a:ext cx="7042567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683568" y="764704"/>
          <a:ext cx="7812360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42844" y="142852"/>
          <a:ext cx="770485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\\192.168.0.250\информационные ресурсы\Педагоги\Зименкова Л.П\столовая.jpg"/>
          <p:cNvPicPr>
            <a:picLocks noChangeAspect="1" noChangeArrowheads="1"/>
          </p:cNvPicPr>
          <p:nvPr/>
        </p:nvPicPr>
        <p:blipFill>
          <a:blip r:embed="rId3" cstate="print"/>
          <a:srcRect l="27368" t="30801" r="12298"/>
          <a:stretch>
            <a:fillRect/>
          </a:stretch>
        </p:blipFill>
        <p:spPr bwMode="auto">
          <a:xfrm>
            <a:off x="4714876" y="4000504"/>
            <a:ext cx="4429124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-252536" y="0"/>
          <a:ext cx="5400600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/>
        </p:nvGraphicFramePr>
        <p:xfrm>
          <a:off x="3419872" y="2969568"/>
          <a:ext cx="6012160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2214554"/>
            <a:ext cx="4786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spc="3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Рекламный ролик</a:t>
            </a:r>
            <a:endParaRPr lang="ru-RU" sz="4000" b="1" i="1" spc="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Документы\Мои рисунки\Мои сканированные изображения\2014-09 (сен)\сканирование0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475656" y="-1143000"/>
            <a:ext cx="6192688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Каша овсяная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Овсянка </a:t>
            </a:r>
            <a:r>
              <a:rPr lang="ru-RU" dirty="0"/>
              <a:t>- каша англичан </a:t>
            </a:r>
          </a:p>
          <a:p>
            <a:pPr marL="0" indent="0">
              <a:buNone/>
            </a:pPr>
            <a:r>
              <a:rPr lang="ru-RU" dirty="0"/>
              <a:t>Она же антидепрессант!</a:t>
            </a:r>
          </a:p>
          <a:p>
            <a:pPr marL="0" indent="0">
              <a:buNone/>
            </a:pPr>
            <a:r>
              <a:rPr lang="ru-RU" dirty="0"/>
              <a:t>Сама королева ее кушать должна.</a:t>
            </a:r>
          </a:p>
          <a:p>
            <a:pPr marL="0" indent="0">
              <a:buNone/>
            </a:pPr>
            <a:r>
              <a:rPr lang="ru-RU" dirty="0"/>
              <a:t>Каша полезна, каша важна,</a:t>
            </a:r>
          </a:p>
          <a:p>
            <a:pPr marL="0" indent="0">
              <a:buNone/>
            </a:pPr>
            <a:r>
              <a:rPr lang="ru-RU" dirty="0"/>
              <a:t>Каша – источник натуральной клетчатки!</a:t>
            </a:r>
          </a:p>
          <a:p>
            <a:pPr marL="0" indent="0">
              <a:buNone/>
            </a:pPr>
            <a:r>
              <a:rPr lang="ru-RU" dirty="0"/>
              <a:t>Кушай ее и живот твой в порядке!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543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95536" y="188640"/>
          <a:ext cx="8352928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766474"/>
            <a:ext cx="7884368" cy="26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исследования: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Выяснить: может ли реклама изменить мнение человека и его пристрастия, чтобы использовать эти знания для воспитания здоровых привычек.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635896" y="0"/>
            <a:ext cx="1438279" cy="1169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spc="3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spc="300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ывод</a:t>
            </a:r>
            <a:endParaRPr kumimoji="0" lang="ru-RU" sz="2800" b="1" i="0" u="none" strike="noStrike" cap="none" spc="300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spc="30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79512" y="980728"/>
            <a:ext cx="8676456" cy="5565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ходе исследования мы узнали много интересного о том, как создаётся реклама, и сами попробовали её создать. Возможно, в будущем это исследование повлияет на выбор нашей профессии. </a:t>
            </a: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Наша гипотеза подтвердилась. Это доказал двухнедельный эксперимент, проведённый в 3 и 4 классах. Реклама может влиять на желания людей. В результате  эксперимента количество детей, предпочитающих есть на завтрак полезную кашу,  значительно увеличилось. Значит, рекламу можно использовать для воспитания здоровых привычек.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79512" y="620688"/>
            <a:ext cx="874846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Мы считаем немаловажным то, что реклама должна быть доброжелательной и весёлой, как наш ролик и наши листовки. Видеоролик нашей рекламы все желающие могут посмотреть на сайте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YouTube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Возможно, кто-то захочет его использовать так же как мы. </a:t>
            </a: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204864"/>
            <a:ext cx="4689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188640"/>
            <a:ext cx="8316416" cy="647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исследования: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Найти информацию о рекламе: виды рекламы, средства эффективности рекламы.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Провести анкетирование среди учащихся «Прогимназии «Сообщество»  и учителей, чтобы выяснить степень актуальности нашего исследования.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Провести эксперимент, чтобы выяснить, можно ли с помощью рекламных трюков привить привычку к здоровому питанию.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79512" y="1887307"/>
            <a:ext cx="8784976" cy="130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Гипотеза: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предположим, что в некоторых случаях рекламу с успехом можно использовать в школе.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491880" y="692696"/>
            <a:ext cx="19046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рекламе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51520" y="1445876"/>
            <a:ext cx="88924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Какие требования предъявляются к рекламе?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Какие виды рекламы существуют?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Какие уловки могут использоваться в рекламе для достижения эффективности?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332656"/>
            <a:ext cx="57455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Федеральный закон «О рекламе»: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95536" y="994856"/>
            <a:ext cx="856895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недобросовестная и недостоверная реклама недопустима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Рекламодатель по требованию Редакции обязан предоставлять документально подтвержденные сведения о соответствии рекламы требованиям Федерального закона «О рекламе»;</a:t>
            </a: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 распространении рекламы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должны соблюдаться требования законодательства Российской Федерации о государственном языке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Объявление должно соответствовать нормам русского языка, в нем не должно быть орфографических, пунктуационных и стилистических ошибок;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рекламе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допускается использование бранных и жаргонных слов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выражений, непристойных и оскорбительных образов и сравнений.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506" y="0"/>
          <a:ext cx="9036495" cy="672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2165"/>
                <a:gridCol w="3012165"/>
                <a:gridCol w="3012165"/>
              </a:tblGrid>
              <a:tr h="386392">
                <a:tc gridSpan="3"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рекламы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00659">
                <a:tc>
                  <a:txBody>
                    <a:bodyPr/>
                    <a:lstStyle/>
                    <a:p>
                      <a:pPr algn="just"/>
                      <a:r>
                        <a:rPr lang="ru-RU" sz="2200" u="sng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Виды рекламы по использования воздействия на чувства человека:</a:t>
                      </a:r>
                      <a:endParaRPr lang="ru-RU" sz="2200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визуальная реклама;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звуковая реклама.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u="sng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характеру стратегического направления рекламы:</a:t>
                      </a:r>
                      <a:endParaRPr lang="ru-RU" sz="2200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коммерческая;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некоммерческая.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u="sng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типам </a:t>
                      </a:r>
                      <a:r>
                        <a:rPr lang="ru-RU" sz="2200" u="sng" kern="1200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рекламоносителей</a:t>
                      </a:r>
                      <a:r>
                        <a:rPr lang="ru-RU" sz="2200" u="sng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</a:t>
                      </a:r>
                      <a:endParaRPr lang="ru-RU" sz="2200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реклама в прессе;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ТВ-реклама;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радиореклама;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(уличная) реклама;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транспортная;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кинореклама;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реклама в Интернете;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реклама, 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компьютерная;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печатная;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сувенирная</a:t>
                      </a:r>
                      <a:r>
                        <a:rPr lang="ru-RU" sz="2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т.д.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08720"/>
            <a:ext cx="7200800" cy="3892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Наша реклама: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визуальная и звуковая;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прямая и эмоциональная;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видеореклама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школьном телевидении и  печатные листовки;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социальная.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620688"/>
            <a:ext cx="35712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Уловки рекламистов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899592" y="1625205"/>
            <a:ext cx="784887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избирательная подача информации;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подтверждение авторитетных источников;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звезды рекомендуют;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смехотерапия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решение проблемы.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651</Words>
  <Application>Microsoft Office PowerPoint</Application>
  <PresentationFormat>Экран (4:3)</PresentationFormat>
  <Paragraphs>96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Каша овсяная 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Учитель</cp:lastModifiedBy>
  <cp:revision>20</cp:revision>
  <dcterms:created xsi:type="dcterms:W3CDTF">2014-10-05T12:48:48Z</dcterms:created>
  <dcterms:modified xsi:type="dcterms:W3CDTF">2014-10-16T08:38:41Z</dcterms:modified>
</cp:coreProperties>
</file>