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2" r:id="rId2"/>
    <p:sldId id="260" r:id="rId3"/>
    <p:sldId id="261" r:id="rId4"/>
    <p:sldId id="272" r:id="rId5"/>
    <p:sldId id="277" r:id="rId6"/>
    <p:sldId id="274" r:id="rId7"/>
    <p:sldId id="276" r:id="rId8"/>
    <p:sldId id="257" r:id="rId9"/>
    <p:sldId id="264" r:id="rId10"/>
    <p:sldId id="259" r:id="rId11"/>
    <p:sldId id="265" r:id="rId12"/>
    <p:sldId id="256" r:id="rId13"/>
    <p:sldId id="266" r:id="rId14"/>
    <p:sldId id="258" r:id="rId15"/>
    <p:sldId id="267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91" autoAdjust="0"/>
  </p:normalViewPr>
  <p:slideViewPr>
    <p:cSldViewPr>
      <p:cViewPr varScale="1">
        <p:scale>
          <a:sx n="94" d="100"/>
          <a:sy n="94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21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C31AE-7070-4E04-8ADD-2E459E72612F}" type="datetimeFigureOut">
              <a:rPr lang="ru-RU" smtClean="0"/>
              <a:pPr/>
              <a:t>08.01.2002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668C5-085D-4938-AC46-D8DB6CF18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Шаблон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668C5-085D-4938-AC46-D8DB6CF18DC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Шаблон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668C5-085D-4938-AC46-D8DB6CF18DC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Шаблон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668C5-085D-4938-AC46-D8DB6CF18DC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Шаблон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668C5-085D-4938-AC46-D8DB6CF18DC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8000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08.01.2002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8000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3.jpeg"/><Relationship Id="rId7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11" Type="http://schemas.openxmlformats.org/officeDocument/2006/relationships/image" Target="../media/image27.jpeg"/><Relationship Id="rId5" Type="http://schemas.openxmlformats.org/officeDocument/2006/relationships/image" Target="../media/image24.jpeg"/><Relationship Id="rId10" Type="http://schemas.openxmlformats.org/officeDocument/2006/relationships/image" Target="../media/image26.jpeg"/><Relationship Id="rId4" Type="http://schemas.openxmlformats.org/officeDocument/2006/relationships/image" Target="../media/image23.jpeg"/><Relationship Id="rId9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detskij-sad.ru/podgotovitelnaja-k-shkole-gruppa?page=8" TargetMode="External"/><Relationship Id="rId13" Type="http://schemas.openxmlformats.org/officeDocument/2006/relationships/hyperlink" Target="http://ru.wikipedia.org/wiki/%C0%EF%EF%EB%E8%EA%E0%F6%E8%FF" TargetMode="External"/><Relationship Id="rId3" Type="http://schemas.openxmlformats.org/officeDocument/2006/relationships/hyperlink" Target="http://www.fun4child.ru/5067-obemnaya-applikaciya-iz-bumagi.html" TargetMode="External"/><Relationship Id="rId7" Type="http://schemas.openxmlformats.org/officeDocument/2006/relationships/hyperlink" Target="http://detskij-sad.ru/starshaja-gruppa?page=13" TargetMode="External"/><Relationship Id="rId12" Type="http://schemas.openxmlformats.org/officeDocument/2006/relationships/hyperlink" Target="http://littlhuman.ru/423/" TargetMode="External"/><Relationship Id="rId2" Type="http://schemas.openxmlformats.org/officeDocument/2006/relationships/hyperlink" Target="http://skyclipart.ru/handmade/paper_craft/10751-podelki-iz-bumagi-applikaciya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detkam.e-papa.ru/podelki/10/60.html" TargetMode="External"/><Relationship Id="rId11" Type="http://schemas.openxmlformats.org/officeDocument/2006/relationships/hyperlink" Target="http://littlhuman.ru/409/" TargetMode="External"/><Relationship Id="rId5" Type="http://schemas.openxmlformats.org/officeDocument/2006/relationships/hyperlink" Target="http://stickbutik.com/product.php?id_lang=4&amp;id_product=78" TargetMode="External"/><Relationship Id="rId10" Type="http://schemas.openxmlformats.org/officeDocument/2006/relationships/hyperlink" Target="http://littlhuman.ru/403/" TargetMode="External"/><Relationship Id="rId4" Type="http://schemas.openxmlformats.org/officeDocument/2006/relationships/hyperlink" Target="http://prodetstvo.ru/games/appl/fish/" TargetMode="External"/><Relationship Id="rId9" Type="http://schemas.openxmlformats.org/officeDocument/2006/relationships/hyperlink" Target="http://www.labirint.ru/screenshot/goods/233992/1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786058"/>
            <a:ext cx="8458200" cy="3289729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       «Чудеса в тарелочке!»</a:t>
            </a:r>
            <a:r>
              <a:rPr lang="ru-RU" sz="4400" b="1" i="1" dirty="0" smtClean="0"/>
              <a:t/>
            </a:r>
            <a:br>
              <a:rPr lang="ru-RU" sz="4400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b="1" dirty="0" smtClean="0"/>
              <a:t> 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                                                                                                 Юнусова Елена Александровна. </a:t>
            </a:r>
            <a:br>
              <a:rPr lang="ru-RU" sz="1600" b="1" dirty="0" smtClean="0"/>
            </a:br>
            <a:r>
              <a:rPr lang="ru-RU" sz="1600" b="1" dirty="0" smtClean="0"/>
              <a:t>                                                                      Преподаватель </a:t>
            </a:r>
            <a:r>
              <a:rPr lang="ru-RU" sz="1600" b="1" dirty="0" smtClean="0"/>
              <a:t> изобразительных </a:t>
            </a:r>
            <a:r>
              <a:rPr lang="ru-RU" sz="1600" b="1" dirty="0" smtClean="0"/>
              <a:t>дисциплин</a:t>
            </a:r>
            <a:br>
              <a:rPr lang="ru-RU" sz="1600" b="1" dirty="0" smtClean="0"/>
            </a:br>
            <a:r>
              <a:rPr lang="ru-RU" sz="1600" b="1" smtClean="0"/>
              <a:t>                               </a:t>
            </a:r>
            <a:r>
              <a:rPr lang="ru-RU" sz="1600" b="1" smtClean="0"/>
              <a:t>НГ </a:t>
            </a:r>
            <a:r>
              <a:rPr lang="ru-RU" sz="1600" b="1" dirty="0" smtClean="0"/>
              <a:t>МБОУ ДОД </a:t>
            </a:r>
            <a:r>
              <a:rPr lang="ru-RU" sz="1600" b="1" smtClean="0"/>
              <a:t>«ДШИ»г</a:t>
            </a:r>
            <a:r>
              <a:rPr lang="ru-RU" sz="1600" b="1" dirty="0" smtClean="0"/>
              <a:t>. Нефтеюганск, ХМАО, Тюменская обл., Россия. </a:t>
            </a:r>
            <a:br>
              <a:rPr lang="ru-RU" sz="1600" b="1" dirty="0" smtClean="0"/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714356"/>
            <a:ext cx="8458200" cy="50006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u="sng" dirty="0" smtClean="0"/>
          </a:p>
          <a:p>
            <a:endParaRPr lang="ru-RU" u="sng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/>
        </p:nvSpPr>
        <p:spPr>
          <a:xfrm>
            <a:off x="1928794" y="1524001"/>
            <a:ext cx="528641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pc="0" dirty="0" smtClean="0"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Мастерская  </a:t>
            </a:r>
            <a:endParaRPr lang="ru-RU" spc="0" dirty="0"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28596" y="357166"/>
            <a:ext cx="3279308" cy="5768997"/>
          </a:xfrm>
        </p:spPr>
        <p:txBody>
          <a:bodyPr>
            <a:normAutofit fontScale="55000" lnSpcReduction="20000"/>
          </a:bodyPr>
          <a:lstStyle/>
          <a:p>
            <a:r>
              <a:rPr lang="ru-RU" sz="4500" b="1" dirty="0" smtClean="0">
                <a:solidFill>
                  <a:srgbClr val="FF0000"/>
                </a:solidFill>
              </a:rPr>
              <a:t>«Брошка»</a:t>
            </a:r>
          </a:p>
          <a:p>
            <a:endParaRPr lang="ru-RU" sz="2100" b="1" i="1" dirty="0" smtClean="0"/>
          </a:p>
          <a:p>
            <a:r>
              <a:rPr lang="ru-RU" sz="2600" b="1" i="1" dirty="0" smtClean="0">
                <a:latin typeface="+mj-lt"/>
              </a:rPr>
              <a:t>Божья коровка –</a:t>
            </a:r>
            <a:br>
              <a:rPr lang="ru-RU" sz="2600" b="1" i="1" dirty="0" smtClean="0">
                <a:latin typeface="+mj-lt"/>
              </a:rPr>
            </a:br>
            <a:r>
              <a:rPr lang="ru-RU" sz="2600" b="1" i="1" dirty="0" smtClean="0">
                <a:latin typeface="+mj-lt"/>
              </a:rPr>
              <a:t>Маленький жучок.</a:t>
            </a:r>
            <a:br>
              <a:rPr lang="ru-RU" sz="2600" b="1" i="1" dirty="0" smtClean="0">
                <a:latin typeface="+mj-lt"/>
              </a:rPr>
            </a:br>
            <a:r>
              <a:rPr lang="ru-RU" sz="2600" b="1" i="1" dirty="0" smtClean="0">
                <a:latin typeface="+mj-lt"/>
              </a:rPr>
              <a:t>Чёрная головка</a:t>
            </a:r>
            <a:br>
              <a:rPr lang="ru-RU" sz="2600" b="1" i="1" dirty="0" smtClean="0">
                <a:latin typeface="+mj-lt"/>
              </a:rPr>
            </a:br>
            <a:r>
              <a:rPr lang="ru-RU" sz="2600" b="1" i="1" dirty="0" smtClean="0">
                <a:latin typeface="+mj-lt"/>
              </a:rPr>
              <a:t>В пятнышках бочок.</a:t>
            </a:r>
            <a:br>
              <a:rPr lang="ru-RU" sz="2600" b="1" i="1" dirty="0" smtClean="0">
                <a:latin typeface="+mj-lt"/>
              </a:rPr>
            </a:br>
            <a:r>
              <a:rPr lang="ru-RU" sz="2600" b="1" i="1" dirty="0" smtClean="0">
                <a:latin typeface="+mj-lt"/>
              </a:rPr>
              <a:t>На ладошке ножками</a:t>
            </a:r>
            <a:br>
              <a:rPr lang="ru-RU" sz="2600" b="1" i="1" dirty="0" smtClean="0">
                <a:latin typeface="+mj-lt"/>
              </a:rPr>
            </a:br>
            <a:r>
              <a:rPr lang="ru-RU" sz="2600" b="1" i="1" dirty="0" smtClean="0">
                <a:latin typeface="+mj-lt"/>
              </a:rPr>
              <a:t>Не ползи на край!</a:t>
            </a:r>
            <a:br>
              <a:rPr lang="ru-RU" sz="2600" b="1" i="1" dirty="0" smtClean="0">
                <a:latin typeface="+mj-lt"/>
              </a:rPr>
            </a:br>
            <a:r>
              <a:rPr lang="ru-RU" sz="2600" b="1" i="1" dirty="0" smtClean="0">
                <a:latin typeface="+mj-lt"/>
              </a:rPr>
              <a:t>Будь моею брошкою</a:t>
            </a:r>
            <a:br>
              <a:rPr lang="ru-RU" sz="2600" b="1" i="1" dirty="0" smtClean="0">
                <a:latin typeface="+mj-lt"/>
              </a:rPr>
            </a:br>
            <a:r>
              <a:rPr lang="ru-RU" sz="2600" b="1" i="1" dirty="0" smtClean="0">
                <a:latin typeface="+mj-lt"/>
              </a:rPr>
              <a:t>И не улетай!</a:t>
            </a:r>
          </a:p>
          <a:p>
            <a:r>
              <a:rPr lang="ru-RU" sz="2600" b="1" i="1" dirty="0" smtClean="0">
                <a:latin typeface="+mj-lt"/>
              </a:rPr>
              <a:t>В. Кодрян</a:t>
            </a:r>
          </a:p>
          <a:p>
            <a:endParaRPr lang="ru-RU" sz="2100" b="1" dirty="0" smtClean="0"/>
          </a:p>
          <a:p>
            <a:endParaRPr lang="ru-RU" sz="2100" b="1" dirty="0" smtClean="0"/>
          </a:p>
          <a:p>
            <a:r>
              <a:rPr lang="ru-RU" sz="2100" b="1" dirty="0" smtClean="0">
                <a:solidFill>
                  <a:srgbClr val="FF0000"/>
                </a:solidFill>
              </a:rPr>
              <a:t>«</a:t>
            </a:r>
            <a:r>
              <a:rPr lang="ru-RU" sz="4500" b="1" dirty="0" smtClean="0">
                <a:solidFill>
                  <a:srgbClr val="FF0000"/>
                </a:solidFill>
              </a:rPr>
              <a:t>Божья коровка»  </a:t>
            </a:r>
          </a:p>
          <a:p>
            <a:endParaRPr lang="ru-RU" sz="2100" b="1" i="1" dirty="0" smtClean="0"/>
          </a:p>
          <a:p>
            <a:r>
              <a:rPr lang="ru-RU" sz="2100" b="1" i="1" dirty="0" smtClean="0">
                <a:latin typeface="+mj-lt"/>
              </a:rPr>
              <a:t>Мне на пальчик села.</a:t>
            </a:r>
          </a:p>
          <a:p>
            <a:r>
              <a:rPr lang="ru-RU" sz="2100" b="1" i="1" dirty="0" smtClean="0">
                <a:latin typeface="+mj-lt"/>
              </a:rPr>
              <a:t>«Божья коровка,</a:t>
            </a:r>
          </a:p>
          <a:p>
            <a:r>
              <a:rPr lang="ru-RU" sz="2100" b="1" i="1" dirty="0" smtClean="0">
                <a:latin typeface="+mj-lt"/>
              </a:rPr>
              <a:t>Ты куда летела?</a:t>
            </a:r>
          </a:p>
          <a:p>
            <a:r>
              <a:rPr lang="ru-RU" sz="2100" b="1" i="1" dirty="0" smtClean="0">
                <a:latin typeface="+mj-lt"/>
              </a:rPr>
              <a:t>И куда, малютка,</a:t>
            </a:r>
          </a:p>
          <a:p>
            <a:r>
              <a:rPr lang="ru-RU" sz="2100" b="1" i="1" dirty="0" smtClean="0">
                <a:latin typeface="+mj-lt"/>
              </a:rPr>
              <a:t>Ты теперь спешишь?</a:t>
            </a:r>
          </a:p>
          <a:p>
            <a:r>
              <a:rPr lang="ru-RU" sz="2100" b="1" i="1" dirty="0" smtClean="0">
                <a:latin typeface="+mj-lt"/>
              </a:rPr>
              <a:t>Скоро пальчик кончится,</a:t>
            </a:r>
          </a:p>
          <a:p>
            <a:r>
              <a:rPr lang="ru-RU" sz="2100" b="1" i="1" dirty="0" smtClean="0">
                <a:latin typeface="+mj-lt"/>
              </a:rPr>
              <a:t>Ты и улетишь.</a:t>
            </a:r>
          </a:p>
          <a:p>
            <a:r>
              <a:rPr lang="ru-RU" sz="2100" b="1" i="1" dirty="0" smtClean="0">
                <a:latin typeface="+mj-lt"/>
              </a:rPr>
              <a:t>Крылышки-скорлупки</a:t>
            </a:r>
          </a:p>
          <a:p>
            <a:r>
              <a:rPr lang="ru-RU" sz="2100" b="1" i="1" dirty="0" smtClean="0">
                <a:latin typeface="+mj-lt"/>
              </a:rPr>
              <a:t>Весело расправишь…</a:t>
            </a:r>
          </a:p>
          <a:p>
            <a:r>
              <a:rPr lang="ru-RU" sz="2100" b="1" i="1" dirty="0" smtClean="0">
                <a:latin typeface="+mj-lt"/>
              </a:rPr>
              <a:t>Поиграть тебя со мной</a:t>
            </a:r>
          </a:p>
          <a:p>
            <a:r>
              <a:rPr lang="ru-RU" sz="2100" b="1" i="1" dirty="0" smtClean="0">
                <a:latin typeface="+mj-lt"/>
              </a:rPr>
              <a:t>Как заставишь?»</a:t>
            </a:r>
          </a:p>
          <a:p>
            <a:r>
              <a:rPr lang="ru-RU" sz="2100" b="1" i="1" dirty="0" smtClean="0">
                <a:latin typeface="+mj-lt"/>
              </a:rPr>
              <a:t>Евгений Корюкин</a:t>
            </a:r>
          </a:p>
          <a:p>
            <a:endParaRPr lang="ru-RU" dirty="0"/>
          </a:p>
        </p:txBody>
      </p:sp>
      <p:pic>
        <p:nvPicPr>
          <p:cNvPr id="5" name="Содержимое 4" descr="Копия Изображение 05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88640"/>
            <a:ext cx="6048672" cy="6336704"/>
          </a:xfrm>
        </p:spPr>
      </p:pic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пия Изображение 01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65368" y="1600200"/>
            <a:ext cx="3469864" cy="4724400"/>
          </a:xfrm>
        </p:spPr>
      </p:pic>
      <p:pic>
        <p:nvPicPr>
          <p:cNvPr id="6" name="Содержимое 5" descr="Копия Копия Изображение 018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025626" y="1600200"/>
            <a:ext cx="3588547" cy="4724400"/>
          </a:xfrm>
        </p:spPr>
      </p:pic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14351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Разговор лягушек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42844" y="1435100"/>
            <a:ext cx="3357587" cy="4691063"/>
          </a:xfrm>
        </p:spPr>
        <p:txBody>
          <a:bodyPr/>
          <a:lstStyle/>
          <a:p>
            <a:pPr fontAlgn="t"/>
            <a:r>
              <a:rPr lang="ru-RU" b="1" i="1" dirty="0" smtClean="0">
                <a:latin typeface="+mj-lt"/>
              </a:rPr>
              <a:t>-</a:t>
            </a:r>
            <a:r>
              <a:rPr lang="ru-RU" sz="2000" b="1" i="1" dirty="0" smtClean="0">
                <a:latin typeface="+mj-lt"/>
              </a:rPr>
              <a:t>Кума,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Ты к нам?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- К вам, к вам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К вам, к вам!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К воде скачу,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Ловить хочу.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- А кого, кого, кума?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-Рака, карпа и сома.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-Как поймаешь, дашь ли нам?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-Как не дать? Конечно, дам!</a:t>
            </a:r>
          </a:p>
          <a:p>
            <a:pPr fontAlgn="t"/>
            <a:r>
              <a:rPr lang="ru-RU" sz="2000" b="1" i="1" dirty="0" smtClean="0">
                <a:latin typeface="+mj-lt"/>
              </a:rPr>
              <a:t>С.Маршак</a:t>
            </a:r>
          </a:p>
          <a:p>
            <a:endParaRPr lang="ru-RU" dirty="0"/>
          </a:p>
        </p:txBody>
      </p:sp>
      <p:pic>
        <p:nvPicPr>
          <p:cNvPr id="1026" name="Picture 2" descr="C:\Documents and Settings\Admin\Рабочий стол\мультирисовалка\Копия Изображение 0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9" y="332656"/>
            <a:ext cx="5184576" cy="5077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Изображение 02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33044" y="1600200"/>
            <a:ext cx="3334512" cy="4724400"/>
          </a:xfrm>
        </p:spPr>
      </p:pic>
      <p:pic>
        <p:nvPicPr>
          <p:cNvPr id="6" name="Содержимое 5" descr="Копия Изображение 020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099702" y="1600200"/>
            <a:ext cx="3440395" cy="4724400"/>
          </a:xfrm>
        </p:spPr>
      </p:pic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ru-RU" sz="2000" b="1" i="1" dirty="0" smtClean="0"/>
          </a:p>
          <a:p>
            <a:r>
              <a:rPr lang="ru-RU" sz="2000" b="1" i="1" dirty="0" smtClean="0">
                <a:latin typeface="+mj-lt"/>
              </a:rPr>
              <a:t>Скачет зверушка, 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Не рот, а ловушка.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Попадет в ловушку 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И комар и мушка.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(лягушка)</a:t>
            </a:r>
          </a:p>
          <a:p>
            <a:endParaRPr lang="ru-RU" sz="2000" b="1" i="1" dirty="0" smtClean="0">
              <a:latin typeface="+mj-lt"/>
            </a:endParaRPr>
          </a:p>
          <a:p>
            <a:endParaRPr lang="ru-RU" sz="2000" b="1" i="1" dirty="0" smtClean="0">
              <a:latin typeface="+mj-lt"/>
            </a:endParaRPr>
          </a:p>
          <a:p>
            <a:r>
              <a:rPr lang="ru-RU" sz="2000" b="1" i="1" dirty="0" smtClean="0">
                <a:latin typeface="+mj-lt"/>
              </a:rPr>
              <a:t>Угадайте, что за птица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Света белого боится.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Клюв крючком,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Глаза пятачком,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Ушастая голова. Это...(сова)</a:t>
            </a:r>
          </a:p>
          <a:p>
            <a:endParaRPr lang="ru-RU" sz="2000" b="1" i="1" dirty="0" smtClean="0"/>
          </a:p>
          <a:p>
            <a:endParaRPr lang="ru-RU" sz="2000" b="1" i="1" dirty="0" smtClean="0"/>
          </a:p>
          <a:p>
            <a:endParaRPr lang="ru-RU" dirty="0"/>
          </a:p>
        </p:txBody>
      </p:sp>
      <p:pic>
        <p:nvPicPr>
          <p:cNvPr id="5" name="Содержимое 4" descr="1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404664"/>
            <a:ext cx="5760640" cy="5976664"/>
          </a:xfrm>
        </p:spPr>
      </p:pic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пия Копия Изображение 01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54435" y="1600200"/>
            <a:ext cx="3291730" cy="4724400"/>
          </a:xfrm>
        </p:spPr>
      </p:pic>
      <p:pic>
        <p:nvPicPr>
          <p:cNvPr id="6" name="Содержимое 5" descr="Копия Изображение 019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188720" y="1600200"/>
            <a:ext cx="3262359" cy="4724400"/>
          </a:xfrm>
        </p:spPr>
      </p:pic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51216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Наши  «чудеса в тарелочке!»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2200" b="1" i="1" dirty="0" smtClean="0">
                <a:solidFill>
                  <a:srgbClr val="0070C0"/>
                </a:solidFill>
              </a:rPr>
              <a:t>Творческих успехов ребята!</a:t>
            </a:r>
            <a:endParaRPr lang="ru-RU" sz="2200" b="1" i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Documents and Settings\Admin\Рабочий стол\мультирисовалка\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785926"/>
            <a:ext cx="1857388" cy="1643074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мультирисовалка\Копия Изображение 0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4005064"/>
            <a:ext cx="1714512" cy="1647086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мультирисовалка\Копия Изображение 0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4500570"/>
            <a:ext cx="1643074" cy="1506151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Рабочий стол\мультирисовалка\Копия Изображение 0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1857364"/>
            <a:ext cx="1785950" cy="1571636"/>
          </a:xfrm>
          <a:prstGeom prst="rect">
            <a:avLst/>
          </a:prstGeom>
          <a:noFill/>
        </p:spPr>
      </p:pic>
      <p:pic>
        <p:nvPicPr>
          <p:cNvPr id="4102" name="Picture 6" descr="C:\Documents and Settings\Admin\Рабочий стол\мультирисовалка\Копия Изображение 05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3929066"/>
            <a:ext cx="1645720" cy="1586945"/>
          </a:xfrm>
          <a:prstGeom prst="rect">
            <a:avLst/>
          </a:prstGeom>
          <a:noFill/>
        </p:spPr>
      </p:pic>
      <p:pic>
        <p:nvPicPr>
          <p:cNvPr id="4103" name="Picture 7" descr="C:\Documents and Settings\Admin\Рабочий стол\мультирисовалка\Копия Изображение 04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1785926"/>
            <a:ext cx="1714512" cy="1714512"/>
          </a:xfrm>
          <a:prstGeom prst="rect">
            <a:avLst/>
          </a:prstGeom>
          <a:noFill/>
        </p:spPr>
      </p:pic>
      <p:pic>
        <p:nvPicPr>
          <p:cNvPr id="4104" name="Picture 8" descr="C:\Documents and Settings\Admin\Рабочий стол\мультирисовалка\Копия Изображение 04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628" y="1785926"/>
            <a:ext cx="1714512" cy="1714512"/>
          </a:xfrm>
          <a:prstGeom prst="rect">
            <a:avLst/>
          </a:prstGeom>
          <a:noFill/>
        </p:spPr>
      </p:pic>
      <p:pic>
        <p:nvPicPr>
          <p:cNvPr id="4105" name="Picture 9" descr="C:\Documents and Settings\Admin\Рабочий стол\мультирисовалка\Изображение 04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86446" y="4585770"/>
            <a:ext cx="1500198" cy="1522928"/>
          </a:xfrm>
          <a:prstGeom prst="rect">
            <a:avLst/>
          </a:prstGeom>
          <a:noFill/>
        </p:spPr>
      </p:pic>
      <p:pic>
        <p:nvPicPr>
          <p:cNvPr id="4106" name="Picture 10" descr="C:\Documents and Settings\Admin\Рабочий стол\мультирисовалка\Копия Изображение 04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58082" y="4143380"/>
            <a:ext cx="1500198" cy="1479687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000">
    <p:fade thruBlk="1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Полезные ресурсы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538514"/>
            <a:ext cx="828092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2"/>
              </a:rPr>
              <a:t>http://skyclipart.ru/handmade/paper_craft/10751-podelki-iz-bumagi-applikaciya.html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http://www.fun4child.ru/5067-obemnaya-applikaciya-iz-bumagi.html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http://prodetstvo.ru/games/appl/fish/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http://stickbutik.com/product.php?id_lang=4&amp;id_product=78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6"/>
              </a:rPr>
              <a:t>http://detkam.e-papa.ru/podelki/10/60.html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7"/>
              </a:rPr>
              <a:t>http://detskij-sad.ru/starshaja-gruppa?page=13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http://detskij-sad.ru/podgotovitelnaja-k-shkole-gruppa?page=8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9"/>
              </a:rPr>
              <a:t>http://www.labirint.ru/screenshot/goods/233992/1/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10"/>
              </a:rPr>
              <a:t>http://littlhuman.ru/403/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11"/>
              </a:rPr>
              <a:t>http://littlhuman.ru/409/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12"/>
              </a:rPr>
              <a:t>http://littlhuman.ru/423/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  <a:hlinkClick r:id="rId13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13"/>
              </a:rPr>
              <a:t>http://ru.wikipedia.org/wiki/%C0%EF%EF%EB%E8%EA%E0%F6%E8%FF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400"/>
            <a:ext cx="8591872" cy="82292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Содержание понятия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Аппликация</a:t>
            </a:r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—</a:t>
            </a:r>
            <a:r>
              <a:rPr lang="ru-RU" sz="2400" b="1" i="1" dirty="0" smtClean="0">
                <a:latin typeface="+mj-lt"/>
              </a:rPr>
              <a:t> вырезание и наклеивание   фигурок, узоров или целых картин из кусочков бумаги, ткани, кожи, растительных и прочих материалов на материал-основу (фон).  </a:t>
            </a:r>
          </a:p>
          <a:p>
            <a:r>
              <a:rPr lang="ru-RU" sz="1800" b="1" dirty="0" smtClean="0">
                <a:latin typeface="+mj-lt"/>
              </a:rPr>
              <a:t> 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ься\Desktop\Новая папка\1270809233_all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88640"/>
            <a:ext cx="5328592" cy="6381328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750912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0000"/>
                </a:solidFill>
              </a:rPr>
              <a:t>Классификация аппликации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i="1" dirty="0" smtClean="0">
                <a:latin typeface="+mj-lt"/>
              </a:rPr>
              <a:t>по форме</a:t>
            </a:r>
          </a:p>
          <a:p>
            <a:pPr lvl="1"/>
            <a:r>
              <a:rPr lang="ru-RU" sz="2400" b="1" i="1" dirty="0" smtClean="0">
                <a:latin typeface="+mj-lt"/>
              </a:rPr>
              <a:t>объемная;</a:t>
            </a:r>
          </a:p>
          <a:p>
            <a:pPr lvl="1"/>
            <a:r>
              <a:rPr lang="ru-RU" sz="2400" b="1" i="1" dirty="0" smtClean="0">
                <a:latin typeface="+mj-lt"/>
              </a:rPr>
              <a:t>плоская;</a:t>
            </a:r>
          </a:p>
          <a:p>
            <a:pPr lvl="0"/>
            <a:r>
              <a:rPr lang="ru-RU" sz="2400" b="1" i="1" dirty="0" smtClean="0">
                <a:latin typeface="+mj-lt"/>
              </a:rPr>
              <a:t>по цвету</a:t>
            </a:r>
          </a:p>
          <a:p>
            <a:pPr lvl="1"/>
            <a:r>
              <a:rPr lang="ru-RU" sz="2400" b="1" i="1" dirty="0" smtClean="0">
                <a:latin typeface="+mj-lt"/>
              </a:rPr>
              <a:t>одноцветная;</a:t>
            </a:r>
          </a:p>
          <a:p>
            <a:pPr lvl="1"/>
            <a:r>
              <a:rPr lang="ru-RU" sz="2400" b="1" i="1" dirty="0" smtClean="0">
                <a:latin typeface="+mj-lt"/>
              </a:rPr>
              <a:t>многоцветная;</a:t>
            </a:r>
          </a:p>
          <a:p>
            <a:pPr lvl="0"/>
            <a:r>
              <a:rPr lang="ru-RU" sz="2400" b="1" i="1" dirty="0" smtClean="0">
                <a:latin typeface="+mj-lt"/>
              </a:rPr>
              <a:t>по тематике</a:t>
            </a:r>
          </a:p>
          <a:p>
            <a:pPr lvl="1"/>
            <a:r>
              <a:rPr lang="ru-RU" sz="2400" b="1" i="1" dirty="0" smtClean="0">
                <a:latin typeface="+mj-lt"/>
              </a:rPr>
              <a:t>предметная;</a:t>
            </a:r>
          </a:p>
          <a:p>
            <a:pPr lvl="1"/>
            <a:r>
              <a:rPr lang="ru-RU" sz="2400" b="1" i="1" dirty="0" smtClean="0">
                <a:latin typeface="+mj-lt"/>
              </a:rPr>
              <a:t>сюжетная;</a:t>
            </a:r>
          </a:p>
          <a:p>
            <a:pPr lvl="1"/>
            <a:r>
              <a:rPr lang="ru-RU" sz="2400" b="1" i="1" dirty="0" smtClean="0">
                <a:latin typeface="+mj-lt"/>
              </a:rPr>
              <a:t>декоративная.</a:t>
            </a:r>
          </a:p>
          <a:p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ься\Desktop\Новая папка\5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596733" y="3828203"/>
            <a:ext cx="1268800" cy="1910554"/>
          </a:xfrm>
          <a:prstGeom prst="rect">
            <a:avLst/>
          </a:prstGeom>
          <a:noFill/>
        </p:spPr>
      </p:pic>
      <p:pic>
        <p:nvPicPr>
          <p:cNvPr id="2051" name="Picture 3" descr="C:\Users\Пользоваться\Desktop\Новая папка\1337528649_500_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620688"/>
            <a:ext cx="2664296" cy="2088232"/>
          </a:xfrm>
          <a:prstGeom prst="rect">
            <a:avLst/>
          </a:prstGeom>
          <a:noFill/>
        </p:spPr>
      </p:pic>
      <p:pic>
        <p:nvPicPr>
          <p:cNvPr id="2052" name="Picture 4" descr="C:\Users\Пользоваться\Desktop\Новая папка\fish0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620688"/>
            <a:ext cx="2675656" cy="2305050"/>
          </a:xfrm>
          <a:prstGeom prst="rect">
            <a:avLst/>
          </a:prstGeom>
          <a:noFill/>
        </p:spPr>
      </p:pic>
      <p:pic>
        <p:nvPicPr>
          <p:cNvPr id="2053" name="Picture 5" descr="C:\Users\Пользоваться\Desktop\Новая папка\78-128-large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636913"/>
            <a:ext cx="2952328" cy="1584175"/>
          </a:xfrm>
          <a:prstGeom prst="rect">
            <a:avLst/>
          </a:prstGeom>
          <a:noFill/>
        </p:spPr>
      </p:pic>
      <p:pic>
        <p:nvPicPr>
          <p:cNvPr id="2054" name="Picture 6" descr="C:\Users\Пользоваться\Desktop\Новая папка\02274732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924944"/>
            <a:ext cx="2076715" cy="1609874"/>
          </a:xfrm>
          <a:prstGeom prst="rect">
            <a:avLst/>
          </a:prstGeom>
          <a:noFill/>
        </p:spPr>
      </p:pic>
      <p:pic>
        <p:nvPicPr>
          <p:cNvPr id="2055" name="Picture 7" descr="C:\Users\Пользоваться\Desktop\Новая папка\75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4149080"/>
            <a:ext cx="1368152" cy="1744393"/>
          </a:xfrm>
          <a:prstGeom prst="rect">
            <a:avLst/>
          </a:prstGeom>
          <a:noFill/>
        </p:spPr>
      </p:pic>
      <p:pic>
        <p:nvPicPr>
          <p:cNvPr id="2056" name="Picture 8" descr="F:\Юнусова Е.А.-мастерская\imgh1005832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4581128"/>
            <a:ext cx="2016224" cy="176698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857232"/>
            <a:ext cx="8686800" cy="521497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Дорогие ребята!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b="1" i="1" dirty="0" smtClean="0">
                <a:solidFill>
                  <a:srgbClr val="002060"/>
                </a:solidFill>
              </a:rPr>
              <a:t>Давайте вместе совершим увлекательное путешествие в волшебный мир аппликации.</a:t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А, аппликация у нас будет не обычная ,в тарелочке !</a:t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Да ,простая бумажная   тарелочка ,превратится в наших руках в красочное панно.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 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Копия Изображение 0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60648"/>
            <a:ext cx="6264696" cy="6192688"/>
          </a:xfrm>
          <a:prstGeom prst="rect">
            <a:avLst/>
          </a:prstGeom>
        </p:spPr>
      </p:pic>
      <p:pic>
        <p:nvPicPr>
          <p:cNvPr id="3" name="Содержимое 4" descr="Копия Изображение 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32656"/>
            <a:ext cx="6264696" cy="6336704"/>
          </a:xfrm>
          <a:prstGeom prst="rect">
            <a:avLst/>
          </a:prstGeom>
        </p:spPr>
      </p:pic>
      <p:pic>
        <p:nvPicPr>
          <p:cNvPr id="6" name="Содержимое 4" descr="1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332656"/>
            <a:ext cx="6480720" cy="6336704"/>
          </a:xfrm>
          <a:prstGeom prst="rect">
            <a:avLst/>
          </a:prstGeom>
        </p:spPr>
      </p:pic>
      <p:pic>
        <p:nvPicPr>
          <p:cNvPr id="7" name="Picture 2" descr="C:\Documents and Settings\Admin\Рабочий стол\мультирисовалка\Копия Изображение 046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187624" y="260648"/>
            <a:ext cx="6696744" cy="6597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472518" cy="4929222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Но, прежне чем приступить к занятию ,следует подготовить всё необходимое для работы и усвоить несколько полезных советов.</a:t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smtClean="0">
                <a:solidFill>
                  <a:srgbClr val="FF0000"/>
                </a:solidFill>
              </a:rPr>
              <a:t>Рабочее место 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Для работы нам понадобиться:</a:t>
            </a:r>
            <a:br>
              <a:rPr lang="ru-RU" sz="2800" b="1" i="1" dirty="0" smtClean="0"/>
            </a:br>
            <a:r>
              <a:rPr lang="ru-RU" sz="2800" b="1" i="1" dirty="0" smtClean="0"/>
              <a:t>1.Бумажная   тарелочка.</a:t>
            </a:r>
            <a:br>
              <a:rPr lang="ru-RU" sz="2800" b="1" i="1" dirty="0" smtClean="0"/>
            </a:br>
            <a:r>
              <a:rPr lang="ru-RU" sz="2800" b="1" i="1" dirty="0" smtClean="0"/>
              <a:t>2.Ножницы,клей,тряпочка, подложка для рабочего места.</a:t>
            </a:r>
            <a:br>
              <a:rPr lang="ru-RU" sz="2800" b="1" i="1" dirty="0" smtClean="0"/>
            </a:br>
            <a:r>
              <a:rPr lang="ru-RU" sz="2800" b="1" i="1" dirty="0" smtClean="0"/>
              <a:t>3.Карандаш,   маркер.</a:t>
            </a:r>
            <a:br>
              <a:rPr lang="ru-RU" sz="2800" b="1" i="1" dirty="0" smtClean="0"/>
            </a:br>
            <a:r>
              <a:rPr lang="ru-RU" sz="2800" b="1" i="1" dirty="0" smtClean="0"/>
              <a:t> 4.Цветная бумага + гофрированная цветная бумага.</a:t>
            </a:r>
            <a:br>
              <a:rPr lang="ru-RU" sz="2800" b="1" i="1" dirty="0" smtClean="0"/>
            </a:br>
            <a:r>
              <a:rPr lang="ru-RU" sz="2800" b="1" i="1" dirty="0" smtClean="0"/>
              <a:t> 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052736"/>
            <a:ext cx="8686800" cy="459084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Алгоритм ведения практической работы: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>1.Обклейка тарелочки гофрированной бумагой, просушка.</a:t>
            </a:r>
            <a:br>
              <a:rPr lang="ru-RU" sz="2700" b="1" i="1" dirty="0" smtClean="0"/>
            </a:br>
            <a:r>
              <a:rPr lang="ru-RU" sz="2700" b="1" i="1" dirty="0" smtClean="0"/>
              <a:t>2.По шаблону обводим и вырезаем детали на цветной бумаге.</a:t>
            </a:r>
            <a:br>
              <a:rPr lang="ru-RU" sz="2700" b="1" i="1" dirty="0" smtClean="0"/>
            </a:br>
            <a:r>
              <a:rPr lang="ru-RU" sz="2700" b="1" i="1" dirty="0" smtClean="0"/>
              <a:t>3.Собираем детали от больших к маленьким в тарелочке.</a:t>
            </a:r>
            <a:br>
              <a:rPr lang="ru-RU" sz="2700" b="1" i="1" dirty="0" smtClean="0"/>
            </a:br>
            <a:r>
              <a:rPr lang="ru-RU" sz="2700" b="1" i="1" dirty="0" smtClean="0"/>
              <a:t>4.Анализируем собранную композицию.</a:t>
            </a:r>
            <a:br>
              <a:rPr lang="ru-RU" sz="2700" b="1" i="1" dirty="0" smtClean="0"/>
            </a:br>
            <a:r>
              <a:rPr lang="ru-RU" sz="2700" b="1" i="1" dirty="0" smtClean="0"/>
              <a:t>5.Клеим и дорисовываем.</a:t>
            </a:r>
            <a:br>
              <a:rPr lang="ru-RU" sz="2700" b="1" i="1" dirty="0" smtClean="0"/>
            </a:br>
            <a:r>
              <a:rPr lang="ru-RU" sz="2700" b="1" i="1" dirty="0" smtClean="0"/>
              <a:t>6.Соблюдаем технику безопасности!</a:t>
            </a:r>
            <a:br>
              <a:rPr lang="ru-RU" sz="2700" b="1" i="1" dirty="0" smtClean="0"/>
            </a:br>
            <a:r>
              <a:rPr lang="ru-RU" sz="2700" b="1" i="1" dirty="0" smtClean="0"/>
              <a:t> 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3050"/>
            <a:ext cx="3251231" cy="116205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Мишка, мишка, лежебока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571612"/>
            <a:ext cx="3008313" cy="4000528"/>
          </a:xfrm>
        </p:spPr>
        <p:txBody>
          <a:bodyPr/>
          <a:lstStyle/>
          <a:p>
            <a:pPr fontAlgn="t"/>
            <a:r>
              <a:rPr lang="ru-RU" sz="2000" b="1" i="1" dirty="0" smtClean="0">
                <a:latin typeface="+mj-lt"/>
              </a:rPr>
              <a:t>Мишка, мишка, лежебока!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Спал он долго и глубоко,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Зиму целую проспал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И на ёлку не попал,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И на санках не катался,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И снежками не кидался,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Всё бы мишеньке храпеть.</a:t>
            </a:r>
            <a:br>
              <a:rPr lang="ru-RU" sz="2000" b="1" i="1" dirty="0" smtClean="0">
                <a:latin typeface="+mj-lt"/>
              </a:rPr>
            </a:br>
            <a:r>
              <a:rPr lang="ru-RU" sz="2000" b="1" i="1" dirty="0" smtClean="0">
                <a:latin typeface="+mj-lt"/>
              </a:rPr>
              <a:t>Эх ты, мишенька-медведь!</a:t>
            </a:r>
          </a:p>
          <a:p>
            <a:pPr fontAlgn="t"/>
            <a:r>
              <a:rPr lang="ru-RU" sz="2000" b="1" i="1" dirty="0" smtClean="0">
                <a:latin typeface="+mj-lt"/>
              </a:rPr>
              <a:t>В.Берестов</a:t>
            </a:r>
          </a:p>
          <a:p>
            <a:endParaRPr lang="ru-RU" dirty="0"/>
          </a:p>
        </p:txBody>
      </p:sp>
      <p:pic>
        <p:nvPicPr>
          <p:cNvPr id="5" name="Содержимое 4" descr="Копия Изображение 04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260648"/>
            <a:ext cx="5724128" cy="6192688"/>
          </a:xfrm>
        </p:spPr>
      </p:pic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Изображение 025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63131" y="1600200"/>
            <a:ext cx="3274337" cy="4724400"/>
          </a:xfrm>
        </p:spPr>
      </p:pic>
      <p:pic>
        <p:nvPicPr>
          <p:cNvPr id="6" name="Содержимое 5" descr="Копия Изображение 02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182731" y="1600200"/>
            <a:ext cx="3274337" cy="4724400"/>
          </a:xfrm>
        </p:spPr>
      </p:pic>
    </p:spTree>
  </p:cSld>
  <p:clrMapOvr>
    <a:masterClrMapping/>
  </p:clrMapOvr>
  <p:transition spd="slow" advTm="8000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175</TotalTime>
  <Words>175</Words>
  <Application>Microsoft Office PowerPoint</Application>
  <PresentationFormat>Экран (4:3)</PresentationFormat>
  <Paragraphs>76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      «Чудеса в тарелочке!»                                                                                                       Юнусова Елена Александровна.                                                                        Преподаватель  изобразительных дисциплин                                НГ МБОУ ДОД «ДШИ»г. Нефтеюганск, ХМАО, Тюменская обл., Россия.  </vt:lpstr>
      <vt:lpstr>Содержание понятия </vt:lpstr>
      <vt:lpstr>Классификация аппликации </vt:lpstr>
      <vt:lpstr>Дорогие ребята!   Давайте вместе совершим увлекательное путешествие в волшебный мир аппликации. А, аппликация у нас будет не обычная ,в тарелочке ! Да ,простая бумажная   тарелочка ,превратится в наших руках в красочное панно.     </vt:lpstr>
      <vt:lpstr>Слайд 5</vt:lpstr>
      <vt:lpstr>Но, прежне чем приступить к занятию ,следует подготовить всё необходимое для работы и усвоить несколько полезных советов.   Рабочее место  Для работы нам понадобиться: 1.Бумажная   тарелочка. 2.Ножницы,клей,тряпочка, подложка для рабочего места. 3.Карандаш,   маркер.  4.Цветная бумага + гофрированная цветная бумага.   </vt:lpstr>
      <vt:lpstr>Алгоритм ведения практической работы:    1.Обклейка тарелочки гофрированной бумагой, просушка. 2.По шаблону обводим и вырезаем детали на цветной бумаге. 3.Собираем детали от больших к маленьким в тарелочке. 4.Анализируем собранную композицию. 5.Клеим и дорисовываем. 6.Соблюдаем технику безопасности!    </vt:lpstr>
      <vt:lpstr>Мишка, мишка, лежебока </vt:lpstr>
      <vt:lpstr>Слайд 9</vt:lpstr>
      <vt:lpstr>Слайд 10</vt:lpstr>
      <vt:lpstr>Слайд 11</vt:lpstr>
      <vt:lpstr>Разговор лягушек </vt:lpstr>
      <vt:lpstr>Слайд 13</vt:lpstr>
      <vt:lpstr>Загадки</vt:lpstr>
      <vt:lpstr>Слайд 15</vt:lpstr>
      <vt:lpstr>Наши  «чудеса в тарелочке!» Творческих успехов ребята!</vt:lpstr>
      <vt:lpstr>Полезные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25</cp:revision>
  <dcterms:modified xsi:type="dcterms:W3CDTF">2002-01-07T20:55:05Z</dcterms:modified>
</cp:coreProperties>
</file>