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55383"/>
      </p:ext>
    </p:extLst>
  </p:cSld>
  <p:clrMapOvr>
    <a:masterClrMapping/>
  </p:clrMapOvr>
  <p:transition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29043"/>
      </p:ext>
    </p:extLst>
  </p:cSld>
  <p:clrMapOvr>
    <a:masterClrMapping/>
  </p:clrMapOvr>
  <p:transition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18589"/>
      </p:ext>
    </p:extLst>
  </p:cSld>
  <p:clrMapOvr>
    <a:masterClrMapping/>
  </p:clrMapOvr>
  <p:transition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30575"/>
      </p:ext>
    </p:extLst>
  </p:cSld>
  <p:clrMapOvr>
    <a:masterClrMapping/>
  </p:clrMapOvr>
  <p:transition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36588"/>
      </p:ext>
    </p:extLst>
  </p:cSld>
  <p:clrMapOvr>
    <a:masterClrMapping/>
  </p:clrMapOvr>
  <p:transition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839727"/>
      </p:ext>
    </p:extLst>
  </p:cSld>
  <p:clrMapOvr>
    <a:masterClrMapping/>
  </p:clrMapOvr>
  <p:transition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8299"/>
      </p:ext>
    </p:extLst>
  </p:cSld>
  <p:clrMapOvr>
    <a:masterClrMapping/>
  </p:clrMapOvr>
  <p:transition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480994"/>
      </p:ext>
    </p:extLst>
  </p:cSld>
  <p:clrMapOvr>
    <a:masterClrMapping/>
  </p:clrMapOvr>
  <p:transition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803"/>
      </p:ext>
    </p:extLst>
  </p:cSld>
  <p:clrMapOvr>
    <a:masterClrMapping/>
  </p:clrMapOvr>
  <p:transition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019184"/>
      </p:ext>
    </p:extLst>
  </p:cSld>
  <p:clrMapOvr>
    <a:masterClrMapping/>
  </p:clrMapOvr>
  <p:transition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67551"/>
      </p:ext>
    </p:extLst>
  </p:cSld>
  <p:clrMapOvr>
    <a:masterClrMapping/>
  </p:clrMapOvr>
  <p:transition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fld id="{7B78563F-B809-4901-A2CD-C274D669E992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fld id="{78F99DF4-59B3-4B46-87AB-943A9F2ADD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961538" cy="1709952"/>
          </a:xfrm>
        </p:spPr>
        <p:txBody>
          <a:bodyPr>
            <a:normAutofit/>
          </a:bodyPr>
          <a:lstStyle/>
          <a:p>
            <a:r>
              <a:rPr lang="ru-RU" sz="3600" dirty="0"/>
              <a:t>Строительные игры как средство умственного развития дошкольников»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104984" cy="1149278"/>
          </a:xfrm>
        </p:spPr>
        <p:txBody>
          <a:bodyPr/>
          <a:lstStyle/>
          <a:p>
            <a:r>
              <a:rPr lang="ru-RU" sz="2000" dirty="0" smtClean="0"/>
              <a:t>Опыт работы </a:t>
            </a:r>
            <a:r>
              <a:rPr lang="ru-RU" sz="2000" dirty="0" err="1" smtClean="0"/>
              <a:t>Хромышкиной</a:t>
            </a:r>
            <a:r>
              <a:rPr lang="ru-RU" sz="2000" dirty="0" smtClean="0"/>
              <a:t> Татьяны Михайловны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5008242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работы </a:t>
            </a:r>
            <a:br>
              <a:rPr lang="ru-RU" dirty="0" smtClean="0"/>
            </a:br>
            <a:r>
              <a:rPr lang="ru-RU" dirty="0" smtClean="0"/>
              <a:t>в старшей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Знакомим </a:t>
            </a:r>
            <a:r>
              <a:rPr lang="ru-RU" sz="2400" dirty="0"/>
              <a:t>с разными городами и их архитектурой. </a:t>
            </a:r>
            <a:r>
              <a:rPr lang="ru-RU" sz="2400" dirty="0" err="1"/>
              <a:t>Д</a:t>
            </a:r>
            <a:r>
              <a:rPr lang="ru-RU" sz="2400" dirty="0" err="1" smtClean="0"/>
              <a:t>аем</a:t>
            </a:r>
            <a:r>
              <a:rPr lang="ru-RU" sz="2400" dirty="0" smtClean="0"/>
              <a:t> </a:t>
            </a:r>
            <a:r>
              <a:rPr lang="ru-RU" sz="2400" dirty="0"/>
              <a:t>понятие системы </a:t>
            </a:r>
            <a:r>
              <a:rPr lang="ru-RU" sz="2400" dirty="0" smtClean="0"/>
              <a:t>«город». </a:t>
            </a:r>
            <a:r>
              <a:rPr lang="ru-RU" sz="2400" dirty="0"/>
              <a:t>Узнали, что такое фасад здания, архитектурная стена. Работа по плану в старшей группе предполагает ориентировку по нему. Самое сложное в работе с детьми старшей группы – это научить их планировать будущую постройку.  Вводится понятие «</a:t>
            </a:r>
            <a:r>
              <a:rPr lang="ru-RU" sz="2400" dirty="0" err="1"/>
              <a:t>чертеж</a:t>
            </a:r>
            <a:r>
              <a:rPr lang="ru-RU" sz="2400" dirty="0"/>
              <a:t>». Вырабатывается система </a:t>
            </a:r>
            <a:r>
              <a:rPr lang="ru-RU" sz="2400" dirty="0" smtClean="0"/>
              <a:t>условных </a:t>
            </a:r>
            <a:r>
              <a:rPr lang="ru-RU" sz="2400" dirty="0" err="1" smtClean="0"/>
              <a:t>обозначений.Обязательно</a:t>
            </a:r>
            <a:r>
              <a:rPr lang="ru-RU" sz="2400" dirty="0" smtClean="0"/>
              <a:t> </a:t>
            </a:r>
            <a:r>
              <a:rPr lang="ru-RU" sz="2400" dirty="0"/>
              <a:t>вывешиваю все обозначения в зону конструирования. </a:t>
            </a:r>
            <a:r>
              <a:rPr lang="ru-RU" sz="2400" dirty="0" smtClean="0"/>
              <a:t>Считаю </a:t>
            </a:r>
            <a:r>
              <a:rPr lang="ru-RU" sz="2400" dirty="0"/>
              <a:t>необходимым вносить в работу со старшими дошкольниками элементы творческого </a:t>
            </a:r>
            <a:r>
              <a:rPr lang="ru-RU" sz="2400" dirty="0" smtClean="0"/>
              <a:t>воображения (построить </a:t>
            </a:r>
            <a:r>
              <a:rPr lang="ru-RU" sz="2400" dirty="0"/>
              <a:t>сказочный дом – </a:t>
            </a:r>
            <a:r>
              <a:rPr lang="ru-RU" sz="2400" dirty="0" smtClean="0"/>
              <a:t>терем, сказочный </a:t>
            </a:r>
            <a:r>
              <a:rPr lang="ru-RU" sz="2400" dirty="0"/>
              <a:t>город, город </a:t>
            </a:r>
            <a:r>
              <a:rPr lang="ru-RU" sz="2400" dirty="0" smtClean="0"/>
              <a:t>инопланетян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745030"/>
      </p:ext>
    </p:extLst>
  </p:cSld>
  <p:clrMapOvr>
    <a:masterClrMapping/>
  </p:clrMapOvr>
  <p:transition advClick="0" advTm="10000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работы в подготовительной к школе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Строительство </a:t>
            </a:r>
            <a:r>
              <a:rPr lang="ru-RU" sz="2800" dirty="0" err="1"/>
              <a:t>идет</a:t>
            </a:r>
            <a:r>
              <a:rPr lang="ru-RU" sz="2800" dirty="0"/>
              <a:t> обязательно на уровне творчества - никаких шаблонов, образцов. Использую условия, создание детьми своих планов и чертежей, творческое строительство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Фронтальная игра-строительство сначала разбивается на малые подгруппы с созданием планов, а затем объединяется в коллективную постройку.</a:t>
            </a:r>
          </a:p>
        </p:txBody>
      </p:sp>
    </p:spTree>
    <p:extLst>
      <p:ext uri="{BB962C8B-B14F-4D97-AF65-F5344CB8AC3E}">
        <p14:creationId xmlns:p14="http://schemas.microsoft.com/office/powerpoint/2010/main" val="3608314799"/>
      </p:ext>
    </p:extLst>
  </p:cSld>
  <p:clrMapOvr>
    <a:masterClrMapping/>
  </p:clrMapOvr>
  <p:transition advClick="0" advTm="10000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99507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Результаты диагностического обследования конструктивных умений детей в средней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772192"/>
              </p:ext>
            </p:extLst>
          </p:nvPr>
        </p:nvGraphicFramePr>
        <p:xfrm>
          <a:off x="1806792" y="1600200"/>
          <a:ext cx="5530416" cy="45259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90538"/>
                <a:gridCol w="1110618"/>
                <a:gridCol w="873549"/>
                <a:gridCol w="1167309"/>
                <a:gridCol w="1388402"/>
              </a:tblGrid>
              <a:tr h="7163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</a:rPr>
                        <a:t>Ф.И. </a:t>
                      </a:r>
                      <a:r>
                        <a:rPr lang="ru-RU" sz="1100" b="1" dirty="0" err="1">
                          <a:effectLst/>
                          <a:latin typeface="Times New Roman"/>
                          <a:ea typeface="Times New Roman"/>
                        </a:rPr>
                        <a:t>ребенка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Умение осуществлять собственный замысел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Умение работать по плану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Конструирование по условию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Умение объяснять закономерности постройки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Базлова Н.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Балков Б.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Даниленко Н.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Демидов Р.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Дроздов В.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Жалина Н.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Калинин И.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Киселев Е.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Лазарева А.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Лобанова А.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Зеваков Ф.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Сандуца Д.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Махалова П.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Колышкин Т.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Ульянова Н.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Черкасова А.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Шугеев Р.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Фомичев К.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Рыжова П.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Фомичева С.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  <a:tabLst>
                          <a:tab pos="36068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  <a:tabLst>
                          <a:tab pos="36068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 algn="r">
                        <a:spcAft>
                          <a:spcPts val="0"/>
                        </a:spcAft>
                        <a:tabLst>
                          <a:tab pos="822960" algn="ctr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2550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              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 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660" marR="55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06153"/>
      </p:ext>
    </p:extLst>
  </p:cSld>
  <p:clrMapOvr>
    <a:masterClrMapping/>
  </p:clrMapOvr>
  <p:transition advClick="0" advTm="10000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Результаты диагностического обследования конструктивных умений детей в конце старшей группы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42696" y="1600200"/>
          <a:ext cx="6258607" cy="45259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77918"/>
                <a:gridCol w="1312524"/>
                <a:gridCol w="1312524"/>
                <a:gridCol w="1755641"/>
              </a:tblGrid>
              <a:tr h="753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Фамилия ребенка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Овладение способами конструирования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Умение анализировать образец постройки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Самостоятельное воссоздание конструкции по образцу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21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Базлова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Балков Б.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Даниленко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Демидов 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Дроздов В.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Жалина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Калинин И.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Киселев Е.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Лазарева 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Лобанова 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Зеваков Ф.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Сандуца Д.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Махалова П.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Колышкин Т.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Ульянова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Черкасова А.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Шугеев 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Фомичев К.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Рыжова П.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780155" algn="l"/>
                          <a:tab pos="3992245" algn="l"/>
                          <a:tab pos="456057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Фомичева С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248785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ВУ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78" marR="60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009486"/>
      </p:ext>
    </p:extLst>
  </p:cSld>
  <p:clrMapOvr>
    <a:masterClrMapping/>
  </p:clrMapOvr>
  <p:transition advClick="0" advTm="10000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 В </a:t>
            </a:r>
            <a:r>
              <a:rPr lang="ru-RU" sz="2400" dirty="0"/>
              <a:t>системе дошкольных  учреждений существует некая модель выпускника ДОУ. В </a:t>
            </a:r>
            <a:r>
              <a:rPr lang="ru-RU" sz="2400" dirty="0" err="1"/>
              <a:t>нее</a:t>
            </a:r>
            <a:r>
              <a:rPr lang="ru-RU" sz="2400" dirty="0"/>
              <a:t> заложены те качества его личности и способности, которые станут стартовой площадкой успешного обучения в школе. Одна из составляющих этой модели в нашем ДОУ – это интеллектуальная готовность к школьному обучению, развитие умственных и творческих способностей </a:t>
            </a:r>
            <a:r>
              <a:rPr lang="ru-RU" sz="2400" dirty="0" err="1"/>
              <a:t>ребенка</a:t>
            </a:r>
            <a:r>
              <a:rPr lang="ru-RU" sz="2400" dirty="0"/>
              <a:t>-дошкольника.</a:t>
            </a:r>
          </a:p>
          <a:p>
            <a:pPr marL="0" indent="0">
              <a:buNone/>
            </a:pPr>
            <a:r>
              <a:rPr lang="ru-RU" sz="2400" dirty="0"/>
              <a:t>	Из теории и практики дошкольной педагогики известны многие способы, пути формы, средства, методы умственного развития детей. Один из них – детское конструирование.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979175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u="sng" dirty="0"/>
              <a:t>Обучающие:</a:t>
            </a:r>
          </a:p>
          <a:p>
            <a:pPr marL="0" indent="0">
              <a:buNone/>
            </a:pPr>
            <a:r>
              <a:rPr lang="ru-RU" sz="2000" dirty="0"/>
              <a:t>- формировать умения следовать устным инструкциям;</a:t>
            </a:r>
          </a:p>
          <a:p>
            <a:pPr marL="0" indent="0">
              <a:buNone/>
            </a:pPr>
            <a:r>
              <a:rPr lang="ru-RU" sz="2000" dirty="0"/>
              <a:t>- знакомить детей с основными геометрическими формами;</a:t>
            </a:r>
          </a:p>
          <a:p>
            <a:pPr marL="0" indent="0">
              <a:buNone/>
            </a:pPr>
            <a:r>
              <a:rPr lang="ru-RU" sz="2000" dirty="0"/>
              <a:t>- учить детей анализировать и планировать свою деятельность.</a:t>
            </a:r>
          </a:p>
          <a:p>
            <a:pPr marL="0" indent="0">
              <a:buNone/>
            </a:pPr>
            <a:r>
              <a:rPr lang="ru-RU" sz="2000" u="sng" dirty="0"/>
              <a:t>Развивающие:</a:t>
            </a:r>
          </a:p>
          <a:p>
            <a:pPr marL="0" indent="0">
              <a:buNone/>
            </a:pPr>
            <a:r>
              <a:rPr lang="ru-RU" sz="2000" dirty="0"/>
              <a:t>- развивать внимание, память, логическое и пространственное мышление;</a:t>
            </a:r>
          </a:p>
          <a:p>
            <a:pPr marL="0" indent="0">
              <a:buNone/>
            </a:pPr>
            <a:r>
              <a:rPr lang="ru-RU" sz="2000" dirty="0"/>
              <a:t>- развивать в детях желание совершенствовать и преобразовывать конструкцию.</a:t>
            </a:r>
          </a:p>
          <a:p>
            <a:pPr marL="0" indent="0">
              <a:buNone/>
            </a:pPr>
            <a:r>
              <a:rPr lang="ru-RU" sz="2000" u="sng" dirty="0"/>
              <a:t>Воспитательные:</a:t>
            </a:r>
          </a:p>
          <a:p>
            <a:pPr marL="0" indent="0">
              <a:buNone/>
            </a:pPr>
            <a:r>
              <a:rPr lang="ru-RU" sz="2000" dirty="0"/>
              <a:t>- воспитывать интерес к конструированию из строительного материала;</a:t>
            </a:r>
          </a:p>
          <a:p>
            <a:pPr marL="0" indent="0">
              <a:buNone/>
            </a:pPr>
            <a:r>
              <a:rPr lang="ru-RU" sz="2000" dirty="0"/>
              <a:t>- воспитывать умение работать в коллективе.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260694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Особенности </a:t>
            </a:r>
            <a:r>
              <a:rPr lang="ru-RU" sz="2800" dirty="0"/>
              <a:t>обучения детей конструированию </a:t>
            </a:r>
            <a:br>
              <a:rPr lang="ru-RU" sz="2800" dirty="0"/>
            </a:br>
            <a:r>
              <a:rPr lang="ru-RU" sz="2800" dirty="0"/>
              <a:t>в программе «Детский сад – дом радости</a:t>
            </a:r>
            <a:r>
              <a:rPr lang="ru-RU" sz="2800" dirty="0" smtClean="0"/>
              <a:t>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Фронтальные занятия проводятся тогда, когда большинство детей уже усвоили материал на индивидуальных занятиях и овладели знаниями на уровне самостоятельности.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Фронтальное </a:t>
            </a:r>
            <a:r>
              <a:rPr lang="ru-RU" sz="2800" dirty="0"/>
              <a:t>занятие – форма, которая </a:t>
            </a:r>
            <a:r>
              <a:rPr lang="ru-RU" sz="2800" dirty="0" err="1"/>
              <a:t>дает</a:t>
            </a:r>
            <a:r>
              <a:rPr lang="ru-RU" sz="2800" dirty="0"/>
              <a:t> возможность </a:t>
            </a:r>
            <a:r>
              <a:rPr lang="ru-RU" sz="2800" dirty="0" err="1"/>
              <a:t>ребенку</a:t>
            </a:r>
            <a:r>
              <a:rPr lang="ru-RU" sz="2800" dirty="0"/>
              <a:t> </a:t>
            </a:r>
            <a:r>
              <a:rPr lang="ru-RU" sz="2800" dirty="0" err="1"/>
              <a:t>самоутверждаться</a:t>
            </a:r>
            <a:r>
              <a:rPr lang="ru-RU" sz="2800" dirty="0"/>
              <a:t> посредством демонстрации своей самостоятельности и творчества в конструктивной деятельности, а воспитателю – диагностировать уровень овладения каждым </a:t>
            </a:r>
            <a:r>
              <a:rPr lang="ru-RU" sz="2800" dirty="0" err="1"/>
              <a:t>ребенком</a:t>
            </a:r>
            <a:r>
              <a:rPr lang="ru-RU" sz="2800" dirty="0"/>
              <a:t> содержания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4233130553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900" dirty="0"/>
              <a:t>Особенности обучения детей конструированию </a:t>
            </a:r>
            <a:br>
              <a:rPr lang="ru-RU" sz="2900" dirty="0"/>
            </a:br>
            <a:r>
              <a:rPr lang="ru-RU" sz="2900" dirty="0"/>
              <a:t>в программе «Детский сад – дом радости</a:t>
            </a:r>
            <a:r>
              <a:rPr lang="ru-RU" sz="2900" dirty="0" smtClean="0"/>
              <a:t>»</a:t>
            </a:r>
            <a:endParaRPr lang="ru-RU" sz="2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Такой подход к построению </a:t>
            </a:r>
            <a:r>
              <a:rPr lang="ru-RU" sz="2400" dirty="0" smtClean="0"/>
              <a:t>занятий характеризуется </a:t>
            </a:r>
            <a:r>
              <a:rPr lang="ru-RU" sz="2400" dirty="0"/>
              <a:t>5</a:t>
            </a:r>
            <a:r>
              <a:rPr lang="ru-RU" sz="2400" dirty="0" smtClean="0"/>
              <a:t> </a:t>
            </a:r>
            <a:r>
              <a:rPr lang="ru-RU" sz="2400" dirty="0"/>
              <a:t>признаками:</a:t>
            </a:r>
          </a:p>
          <a:p>
            <a:pPr marL="0" indent="0">
              <a:buNone/>
            </a:pPr>
            <a:r>
              <a:rPr lang="ru-RU" sz="2400" dirty="0" smtClean="0"/>
              <a:t>1) Дети </a:t>
            </a:r>
            <a:r>
              <a:rPr lang="ru-RU" sz="2400" dirty="0"/>
              <a:t>испытывают радость на занятии, т.к. успешны. У них есть возможность свободно общаться друг с другом, демонстрировать свои достижения.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2) Все </a:t>
            </a:r>
            <a:r>
              <a:rPr lang="ru-RU" sz="2400" dirty="0"/>
              <a:t>дети – участники занятия, потому что каждый в индивидуальной работе с воспитателем овладел его содержанием.</a:t>
            </a:r>
          </a:p>
          <a:p>
            <a:pPr marL="0" indent="0">
              <a:buNone/>
            </a:pPr>
            <a:r>
              <a:rPr lang="ru-RU" sz="2400" dirty="0" smtClean="0"/>
              <a:t>3) Каждый </a:t>
            </a:r>
            <a:r>
              <a:rPr lang="ru-RU" sz="2400" dirty="0"/>
              <a:t>верит в свой успех, прогнозирует его.</a:t>
            </a:r>
          </a:p>
          <a:p>
            <a:pPr marL="0" indent="0">
              <a:buNone/>
            </a:pPr>
            <a:r>
              <a:rPr lang="ru-RU" sz="2400" dirty="0" smtClean="0"/>
              <a:t>4) </a:t>
            </a:r>
            <a:r>
              <a:rPr lang="ru-RU" sz="2400" dirty="0" err="1" smtClean="0"/>
              <a:t>Ребенок</a:t>
            </a:r>
            <a:r>
              <a:rPr lang="ru-RU" sz="2400" dirty="0" smtClean="0"/>
              <a:t> </a:t>
            </a:r>
            <a:r>
              <a:rPr lang="ru-RU" sz="2400" dirty="0"/>
              <a:t>проявляет высокую познавательную, интеллектуальную активность.</a:t>
            </a:r>
          </a:p>
          <a:p>
            <a:pPr marL="0" indent="0">
              <a:buNone/>
            </a:pPr>
            <a:r>
              <a:rPr lang="ru-RU" sz="2400" dirty="0" smtClean="0"/>
              <a:t>5) Стремление </a:t>
            </a:r>
            <a:r>
              <a:rPr lang="ru-RU" sz="2400" dirty="0"/>
              <a:t>к успеху дисциплинирует ребят.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319132"/>
      </p:ext>
    </p:extLst>
  </p:cSld>
  <p:clrMapOvr>
    <a:masterClrMapping/>
  </p:clrMapOvr>
  <p:transition advClick="0" advTm="10000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Особенности обучения детей конструированию </a:t>
            </a:r>
            <a:br>
              <a:rPr lang="ru-RU" sz="3200" dirty="0"/>
            </a:br>
            <a:r>
              <a:rPr lang="ru-RU" sz="3200" dirty="0"/>
              <a:t>в программе «Детский сад – дом радости</a:t>
            </a:r>
            <a:r>
              <a:rPr lang="ru-RU" sz="2800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 err="1" smtClean="0"/>
              <a:t>Еще</a:t>
            </a:r>
            <a:r>
              <a:rPr lang="ru-RU" sz="2800" dirty="0" smtClean="0"/>
              <a:t> </a:t>
            </a:r>
            <a:r>
              <a:rPr lang="ru-RU" sz="2800" dirty="0"/>
              <a:t>одной особенностью занятий по конструированию в данной программе является его тесная взаимосвязь с другими разделами учебной и игровой деятельности.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На </a:t>
            </a:r>
            <a:r>
              <a:rPr lang="ru-RU" sz="2800" dirty="0"/>
              <a:t>занятиях по конструированию есть возможность и для применения знаний по математике, ориентировке в пространстве, ознакомления с окружающим миром.</a:t>
            </a:r>
          </a:p>
        </p:txBody>
      </p:sp>
    </p:spTree>
    <p:extLst>
      <p:ext uri="{BB962C8B-B14F-4D97-AF65-F5344CB8AC3E}">
        <p14:creationId xmlns:p14="http://schemas.microsoft.com/office/powerpoint/2010/main" val="4166539751"/>
      </p:ext>
    </p:extLst>
  </p:cSld>
  <p:clrMapOvr>
    <a:masterClrMapping/>
  </p:clrMapOvr>
  <p:transition advClick="0" advTm="10000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работы </a:t>
            </a:r>
            <a:br>
              <a:rPr lang="ru-RU" dirty="0" smtClean="0"/>
            </a:br>
            <a:r>
              <a:rPr lang="ru-RU" dirty="0" smtClean="0"/>
              <a:t>в младшей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Обучение </a:t>
            </a:r>
            <a:r>
              <a:rPr lang="ru-RU" sz="2800" dirty="0"/>
              <a:t>конструированию из мелкого строительного материала </a:t>
            </a:r>
            <a:r>
              <a:rPr lang="ru-RU" sz="2800" dirty="0" err="1"/>
              <a:t>идет</a:t>
            </a:r>
            <a:r>
              <a:rPr lang="ru-RU" sz="2800" dirty="0"/>
              <a:t> на  уровне «Чуда». Этот </a:t>
            </a:r>
            <a:r>
              <a:rPr lang="ru-RU" sz="2800" dirty="0" err="1"/>
              <a:t>прием</a:t>
            </a:r>
            <a:r>
              <a:rPr lang="ru-RU" sz="2800" dirty="0"/>
              <a:t> используется для того, чтобы вызвать у </a:t>
            </a:r>
            <a:r>
              <a:rPr lang="ru-RU" sz="2800" dirty="0" err="1"/>
              <a:t>ребенка</a:t>
            </a:r>
            <a:r>
              <a:rPr lang="ru-RU" sz="2800" dirty="0"/>
              <a:t> восхищение постройкой, </a:t>
            </a:r>
            <a:r>
              <a:rPr lang="ru-RU" sz="2800" dirty="0" err="1"/>
              <a:t>ее</a:t>
            </a:r>
            <a:r>
              <a:rPr lang="ru-RU" sz="2800" dirty="0"/>
              <a:t> созданием. Мотив педагога – вызвать мотив к строительству у </a:t>
            </a:r>
            <a:r>
              <a:rPr lang="ru-RU" sz="2800" dirty="0" err="1"/>
              <a:t>ребенка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4366975"/>
      </p:ext>
    </p:extLst>
  </p:cSld>
  <p:clrMapOvr>
    <a:masterClrMapping/>
  </p:clrMapOvr>
  <p:transition advClick="0" advTm="10000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работы </a:t>
            </a:r>
            <a:br>
              <a:rPr lang="ru-RU" dirty="0"/>
            </a:br>
            <a:r>
              <a:rPr lang="ru-RU" dirty="0"/>
              <a:t>в младшей группе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Работа строится методом «лесенки».</a:t>
            </a:r>
          </a:p>
          <a:p>
            <a:pPr marL="0" indent="0">
              <a:buNone/>
            </a:pPr>
            <a:r>
              <a:rPr lang="ru-RU" sz="2800" dirty="0"/>
              <a:t>А) выбирается персонаж, для которого будем строить (</a:t>
            </a:r>
            <a:r>
              <a:rPr lang="ru-RU" sz="2800" dirty="0" err="1"/>
              <a:t>матрешки</a:t>
            </a:r>
            <a:r>
              <a:rPr lang="ru-RU" sz="2800" dirty="0"/>
              <a:t>, мелкие игрушки-домашние животные, игрушки из Киндер –сюрпризов)</a:t>
            </a:r>
          </a:p>
          <a:p>
            <a:pPr marL="0" indent="0">
              <a:buNone/>
            </a:pPr>
            <a:r>
              <a:rPr lang="ru-RU" sz="2800" dirty="0"/>
              <a:t>Б)  рассказываю о нашем доме, в котором </a:t>
            </a:r>
            <a:r>
              <a:rPr lang="ru-RU" sz="2800" dirty="0" err="1"/>
              <a:t>живем</a:t>
            </a:r>
            <a:r>
              <a:rPr lang="ru-RU" sz="2800" dirty="0"/>
              <a:t> – детском садике, магазине, жилом доме. Обращаю внимание, что дом потому теплы, что стены уложены прочно, без дырочек и щелей</a:t>
            </a:r>
            <a:r>
              <a:rPr lang="ru-RU" sz="2800" dirty="0" smtClean="0"/>
              <a:t>..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В) показываю строитель. Рассказать надо детям, как укладываются детали в коробке, как они </a:t>
            </a:r>
            <a:r>
              <a:rPr lang="ru-RU" sz="2800" dirty="0" smtClean="0"/>
              <a:t>называются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155627"/>
      </p:ext>
    </p:extLst>
  </p:cSld>
  <p:clrMapOvr>
    <a:masterClrMapping/>
  </p:clrMapOvr>
  <p:transition advClick="0" advTm="10000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работы </a:t>
            </a:r>
            <a:br>
              <a:rPr lang="ru-RU" dirty="0" smtClean="0"/>
            </a:br>
            <a:r>
              <a:rPr lang="ru-RU" dirty="0" smtClean="0"/>
              <a:t>в средней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В начале года вывешиваю в «зону конструирования» 3 фотографии </a:t>
            </a:r>
            <a:r>
              <a:rPr lang="ru-RU" sz="2800" dirty="0" smtClean="0"/>
              <a:t>домов (две </a:t>
            </a:r>
            <a:r>
              <a:rPr lang="ru-RU" sz="2800" dirty="0"/>
              <a:t>знакомые из </a:t>
            </a:r>
            <a:r>
              <a:rPr lang="ru-RU" sz="2800" dirty="0" smtClean="0"/>
              <a:t> </a:t>
            </a:r>
            <a:r>
              <a:rPr lang="ru-RU" sz="2800" dirty="0"/>
              <a:t>младшей группы, а одну новую. </a:t>
            </a:r>
            <a:r>
              <a:rPr lang="ru-RU" sz="2800" dirty="0" smtClean="0"/>
              <a:t>Продолжаю </a:t>
            </a:r>
            <a:r>
              <a:rPr lang="ru-RU" sz="2800" dirty="0"/>
              <a:t>отрабатывать навыки анализа постройки. </a:t>
            </a:r>
            <a:r>
              <a:rPr lang="ru-RU" sz="2800" dirty="0" smtClean="0"/>
              <a:t>Разнообразие </a:t>
            </a:r>
            <a:r>
              <a:rPr lang="ru-RU" sz="2800" dirty="0"/>
              <a:t>зданий и домов тоже продолжается в средней группе</a:t>
            </a:r>
            <a:r>
              <a:rPr lang="ru-RU" sz="2800" dirty="0" smtClean="0"/>
              <a:t>. Теперь знакомим детей </a:t>
            </a:r>
            <a:r>
              <a:rPr lang="ru-RU" sz="2800" dirty="0"/>
              <a:t>со зданиями нашего города, в детском строительстве присутствуют почта, школа, детский сад, магазин. Вводится очень трудное для детей строительство по </a:t>
            </a:r>
            <a:r>
              <a:rPr lang="ru-RU" sz="2800" dirty="0" smtClean="0"/>
              <a:t>условию. Вырабатываем </a:t>
            </a:r>
            <a:r>
              <a:rPr lang="ru-RU" sz="2800" dirty="0"/>
              <a:t>совместно с детьми систему условных обозначений на чертежах и планах. </a:t>
            </a:r>
          </a:p>
        </p:txBody>
      </p:sp>
    </p:spTree>
    <p:extLst>
      <p:ext uri="{BB962C8B-B14F-4D97-AF65-F5344CB8AC3E}">
        <p14:creationId xmlns:p14="http://schemas.microsoft.com/office/powerpoint/2010/main" val="1069270559"/>
      </p:ext>
    </p:extLst>
  </p:cSld>
  <p:clrMapOvr>
    <a:masterClrMapping/>
  </p:clrMapOvr>
  <p:transition advClick="0" advTm="10000">
    <p:wipe dir="r"/>
  </p:transition>
</p:sld>
</file>

<file path=ppt/theme/theme1.xml><?xml version="1.0" encoding="utf-8"?>
<a:theme xmlns:a="http://schemas.openxmlformats.org/drawingml/2006/main" name="Тема3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47</TotalTime>
  <Words>990</Words>
  <Application>Microsoft Office PowerPoint</Application>
  <PresentationFormat>Экран (4:3)</PresentationFormat>
  <Paragraphs>238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Тема3</vt:lpstr>
      <vt:lpstr>Строительные игры как средство умственного развития дошкольников»</vt:lpstr>
      <vt:lpstr>Актуальность</vt:lpstr>
      <vt:lpstr>Задачи</vt:lpstr>
      <vt:lpstr> Особенности обучения детей конструированию  в программе «Детский сад – дом радости» </vt:lpstr>
      <vt:lpstr>Особенности обучения детей конструированию  в программе «Детский сад – дом радости»</vt:lpstr>
      <vt:lpstr>Особенности обучения детей конструированию  в программе «Детский сад – дом радости»</vt:lpstr>
      <vt:lpstr>Особенности работы  в младшей группе</vt:lpstr>
      <vt:lpstr>Особенности работы  в младшей группе</vt:lpstr>
      <vt:lpstr>Особенности работы  в средней группе</vt:lpstr>
      <vt:lpstr>Особенности работы  в старшей группе</vt:lpstr>
      <vt:lpstr>Особенности работы в подготовительной к школе группе</vt:lpstr>
      <vt:lpstr>Результаты диагностического обследования конструктивных умений детей в средней группе </vt:lpstr>
      <vt:lpstr>Результаты диагностического обследования конструктивных умений детей в конце старшей группы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Строительные игры как средство умственного развития дошкольников»</dc:title>
  <dc:creator>User</dc:creator>
  <cp:lastModifiedBy>User</cp:lastModifiedBy>
  <cp:revision>8</cp:revision>
  <dcterms:created xsi:type="dcterms:W3CDTF">2014-10-07T06:01:26Z</dcterms:created>
  <dcterms:modified xsi:type="dcterms:W3CDTF">2014-10-13T06:45:22Z</dcterms:modified>
</cp:coreProperties>
</file>