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8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7" r:id="rId22"/>
    <p:sldId id="275" r:id="rId23"/>
    <p:sldId id="279" r:id="rId24"/>
    <p:sldId id="280" r:id="rId25"/>
    <p:sldId id="276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336" y="-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8D7601-A82B-46EB-96BA-30D0F728D82F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A87E65-58AA-487C-B5B6-DB57CAAA2A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8D7601-A82B-46EB-96BA-30D0F728D82F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A87E65-58AA-487C-B5B6-DB57CAAA2A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8D7601-A82B-46EB-96BA-30D0F728D82F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A87E65-58AA-487C-B5B6-DB57CAAA2A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8D7601-A82B-46EB-96BA-30D0F728D82F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A87E65-58AA-487C-B5B6-DB57CAAA2A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8D7601-A82B-46EB-96BA-30D0F728D82F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A87E65-58AA-487C-B5B6-DB57CAAA2A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8D7601-A82B-46EB-96BA-30D0F728D82F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A87E65-58AA-487C-B5B6-DB57CAAA2A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8D7601-A82B-46EB-96BA-30D0F728D82F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A87E65-58AA-487C-B5B6-DB57CAAA2A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8D7601-A82B-46EB-96BA-30D0F728D82F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A87E65-58AA-487C-B5B6-DB57CAAA2A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8D7601-A82B-46EB-96BA-30D0F728D82F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A87E65-58AA-487C-B5B6-DB57CAAA2A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8D7601-A82B-46EB-96BA-30D0F728D82F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A87E65-58AA-487C-B5B6-DB57CAAA2A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8D7601-A82B-46EB-96BA-30D0F728D82F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A87E65-58AA-487C-B5B6-DB57CAAA2A3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88D7601-A82B-46EB-96BA-30D0F728D82F}" type="datetimeFigureOut">
              <a:rPr lang="ru-RU" smtClean="0"/>
              <a:pPr/>
              <a:t>08.11.2014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2A87E65-58AA-487C-B5B6-DB57CAAA2A3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ru.wikipedia.org/wiki/%D0%A4%D0%B0%D0%B9%D0%BB:Papierosa_1_ubt_0069.jpeg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img-fotki.yandex.ru/get/5506/sopernica2008.2e/0_6eb77_4a3bf3db_XL" TargetMode="Externa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ru.wikipedia.org/wiki/%D0%A4%D0%B0%D0%B9%D0%BB:Smoking_equipment.jpg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ru.wikipedia.org/wiki/%D0%A4%D0%B0%D0%B9%D0%BB:Fortier_-_1065_-_Femme_Oulof.jpg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3643314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«</a:t>
            </a:r>
            <a:r>
              <a:rPr lang="ru-RU" dirty="0" err="1" smtClean="0"/>
              <a:t>Табакокурение</a:t>
            </a:r>
            <a:r>
              <a:rPr lang="ru-RU" dirty="0" smtClean="0"/>
              <a:t>, мы и общество</a:t>
            </a:r>
            <a:r>
              <a:rPr lang="ru-RU" dirty="0" smtClean="0"/>
              <a:t>»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000" dirty="0" smtClean="0"/>
              <a:t>Реализация программы «Здоровый образ жизни»</a:t>
            </a:r>
            <a:endParaRPr lang="ru-RU" sz="2000" dirty="0"/>
          </a:p>
        </p:txBody>
      </p:sp>
      <p:pic>
        <p:nvPicPr>
          <p:cNvPr id="4" name="Рисунок 3" descr="http://sleepwind.ucoz.ru/trew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714356"/>
            <a:ext cx="3820169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779912" y="5445224"/>
            <a:ext cx="4896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Выполнил: Иванов С. Н.- мастер производственного обучения</a:t>
            </a:r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3214678" y="1000108"/>
            <a:ext cx="307183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Последствия курения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1000100" y="2786058"/>
            <a:ext cx="35719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Сигареты и некоторые другие изделия, содержащие табак, являются высокотехнологичными изделиями, разработанными таким образом, чтобы создавать и поддерживать зависимость…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4" name="Рисунок 3" descr="http://upload.wikimedia.org/wikipedia/commons/thumb/5/56/Papierosa_1_ubt_0069.jpeg/200px-Papierosa_1_ubt_0069.jpeg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2143116"/>
            <a:ext cx="3429024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reedom.sumy.ua/uploads/posts/2009-07/thumbs/1246479304_1246382949_smoking_2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2" y="857232"/>
            <a:ext cx="4502167" cy="4155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214414" y="3357562"/>
            <a:ext cx="23574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Курильщики подвергают опасности весь организм</a:t>
            </a:r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3929058" y="642918"/>
            <a:ext cx="27146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Вред здоровью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14612" y="528638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Табак является второй по значимости причиной в структуре </a:t>
            </a:r>
            <a:r>
              <a:rPr lang="ru-RU" dirty="0" smtClean="0"/>
              <a:t>смертности </a:t>
            </a:r>
            <a:r>
              <a:rPr lang="ru-RU" dirty="0"/>
              <a:t>в мире.</a:t>
            </a:r>
          </a:p>
        </p:txBody>
      </p:sp>
      <p:pic>
        <p:nvPicPr>
          <p:cNvPr id="5" name="Рисунок 4" descr="Сигарета - прямая дорога в могилу!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500" y="1000108"/>
            <a:ext cx="5643582" cy="4286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3929058" y="714356"/>
            <a:ext cx="17145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Лёгкие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428860" y="471488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В 90 % случаев смерть от рака лёгких у мужчин и 80 % у женщин вызваны курением</a:t>
            </a:r>
          </a:p>
        </p:txBody>
      </p:sp>
      <p:pic>
        <p:nvPicPr>
          <p:cNvPr id="4" name="Рисунок 3" descr="легкое мертвого человека курильщика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1357298"/>
            <a:ext cx="4357698" cy="3045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2071670" y="928670"/>
            <a:ext cx="450059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Сердечно-сосудистая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система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571472" y="3000372"/>
            <a:ext cx="650085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Курение — один из ведущих факторов риска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развития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сердечно-сосудистых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заболеваний.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5604" name="Picture 4" descr="http://img-fotki.yandex.ru/get/5507/trezvyj.3/0_6909e_4e331cd2_XL"/>
          <p:cNvPicPr>
            <a:picLocks noChangeAspect="1" noChangeArrowheads="1"/>
          </p:cNvPicPr>
          <p:nvPr/>
        </p:nvPicPr>
        <p:blipFill>
          <a:blip r:embed="rId2"/>
          <a:srcRect t="31261" r="3152"/>
          <a:stretch>
            <a:fillRect/>
          </a:stretch>
        </p:blipFill>
        <p:spPr bwMode="auto">
          <a:xfrm>
            <a:off x="5715008" y="1857364"/>
            <a:ext cx="2651105" cy="2499367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3214678" y="1071546"/>
            <a:ext cx="385765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Пищеварительная система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00100" y="307181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Рак пищевода, </a:t>
            </a:r>
            <a:r>
              <a:rPr lang="ru-RU" dirty="0" err="1"/>
              <a:t>пептическая</a:t>
            </a:r>
            <a:r>
              <a:rPr lang="ru-RU" dirty="0"/>
              <a:t> язва желудка, рак желудка, рак поджелудочной железы</a:t>
            </a:r>
          </a:p>
        </p:txBody>
      </p:sp>
      <p:pic>
        <p:nvPicPr>
          <p:cNvPr id="26627" name="Picture 3" descr="Картинка 9 из 20295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1643050"/>
            <a:ext cx="2085930" cy="2772000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3357554" y="571480"/>
            <a:ext cx="407196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Мочеполовая система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" name="Рисунок 2" descr="картинки о вреде курения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1071546"/>
            <a:ext cx="3805530" cy="4921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4429124" y="1000108"/>
            <a:ext cx="114300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Кости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8675" name="Picture 3" descr="http://www.bodybuild.ru/img/skelet-cheloveka-skelet-cheloveka-12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1571612"/>
            <a:ext cx="5267325" cy="4343400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3286116" y="785794"/>
            <a:ext cx="28574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Лицо курильщика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9700" name="Picture 4" descr="О вреде курения в картинках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428736"/>
            <a:ext cx="3638137" cy="4643470"/>
          </a:xfrm>
          <a:prstGeom prst="rect">
            <a:avLst/>
          </a:prstGeom>
          <a:noFill/>
        </p:spPr>
      </p:pic>
      <p:pic>
        <p:nvPicPr>
          <p:cNvPr id="29702" name="Picture 6" descr="http://tell-smoking.net/wp-content/uploads/2011/01/vred-kyrenia-v-kartinkax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96" y="1714488"/>
            <a:ext cx="4355513" cy="2592000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2571736" y="1142984"/>
            <a:ext cx="350043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Вред пассивного курения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28662" y="335756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Во Франции </a:t>
            </a:r>
            <a:r>
              <a:rPr lang="ru-RU" dirty="0"/>
              <a:t>от пассивного курения преждевременно умирают от 3000 до 5000 человек в год</a:t>
            </a:r>
          </a:p>
        </p:txBody>
      </p:sp>
      <p:pic>
        <p:nvPicPr>
          <p:cNvPr id="30723" name="Picture 3" descr="О вреде курения (57 фото)"/>
          <p:cNvPicPr>
            <a:picLocks noChangeAspect="1" noChangeArrowheads="1"/>
          </p:cNvPicPr>
          <p:nvPr/>
        </p:nvPicPr>
        <p:blipFill>
          <a:blip r:embed="rId2"/>
          <a:srcRect r="4347" b="31964"/>
          <a:stretch>
            <a:fillRect/>
          </a:stretch>
        </p:blipFill>
        <p:spPr bwMode="auto">
          <a:xfrm>
            <a:off x="5857884" y="1857364"/>
            <a:ext cx="2487599" cy="2857520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305342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Цель: </a:t>
            </a:r>
          </a:p>
          <a:p>
            <a:pPr marL="342900" indent="-342900" algn="just">
              <a:buAutoNum type="arabicPeriod"/>
            </a:pPr>
            <a:r>
              <a:rPr lang="ru-RU" dirty="0" smtClean="0">
                <a:latin typeface="Calibri" pitchFamily="34" charset="0"/>
                <a:cs typeface="Times New Roman" pitchFamily="18" charset="0"/>
              </a:rPr>
              <a:t>Демонстрация значимости здоровья каждого человека</a:t>
            </a:r>
          </a:p>
          <a:p>
            <a:pPr marL="342900" indent="-342900" algn="just"/>
            <a:endParaRPr lang="ru-RU" dirty="0" smtClean="0">
              <a:latin typeface="Calibri" pitchFamily="34" charset="0"/>
              <a:cs typeface="Times New Roman" pitchFamily="18" charset="0"/>
            </a:endParaRPr>
          </a:p>
          <a:p>
            <a:pPr marL="342900" indent="-342900" algn="just"/>
            <a:r>
              <a:rPr lang="ru-RU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Задачи:</a:t>
            </a:r>
          </a:p>
          <a:p>
            <a:pPr marL="342900" indent="-342900" algn="just">
              <a:buAutoNum type="arabicPeriod"/>
            </a:pPr>
            <a:r>
              <a:rPr lang="ru-RU" dirty="0" smtClean="0">
                <a:latin typeface="Calibri" pitchFamily="34" charset="0"/>
                <a:cs typeface="Times New Roman" pitchFamily="18" charset="0"/>
              </a:rPr>
              <a:t>Познакомить с историей </a:t>
            </a:r>
            <a:r>
              <a:rPr lang="ru-RU" dirty="0" err="1" smtClean="0">
                <a:latin typeface="Calibri" pitchFamily="34" charset="0"/>
                <a:cs typeface="Times New Roman" pitchFamily="18" charset="0"/>
              </a:rPr>
              <a:t>табакокурения</a:t>
            </a:r>
            <a:endParaRPr lang="ru-RU" dirty="0" smtClean="0">
              <a:latin typeface="Calibri" pitchFamily="34" charset="0"/>
              <a:cs typeface="Times New Roman" pitchFamily="18" charset="0"/>
            </a:endParaRPr>
          </a:p>
          <a:p>
            <a:pPr marL="342900" indent="-342900" algn="just">
              <a:buAutoNum type="arabicPeriod"/>
            </a:pPr>
            <a:r>
              <a:rPr lang="ru-RU" dirty="0" smtClean="0">
                <a:latin typeface="Calibri" pitchFamily="34" charset="0"/>
                <a:cs typeface="Times New Roman" pitchFamily="18" charset="0"/>
              </a:rPr>
              <a:t>Сформировать знания о вреде </a:t>
            </a:r>
            <a:r>
              <a:rPr lang="ru-RU" dirty="0" err="1" smtClean="0">
                <a:latin typeface="Calibri" pitchFamily="34" charset="0"/>
                <a:cs typeface="Times New Roman" pitchFamily="18" charset="0"/>
              </a:rPr>
              <a:t>табакокурения</a:t>
            </a:r>
            <a:endParaRPr lang="ru-RU" dirty="0" smtClean="0">
              <a:latin typeface="Calibri" pitchFamily="34" charset="0"/>
              <a:cs typeface="Times New Roman" pitchFamily="18" charset="0"/>
            </a:endParaRPr>
          </a:p>
          <a:p>
            <a:pPr marL="342900" indent="-342900" algn="just">
              <a:buAutoNum type="arabicPeriod"/>
            </a:pPr>
            <a:r>
              <a:rPr lang="ru-RU" dirty="0" smtClean="0">
                <a:latin typeface="Calibri" pitchFamily="34" charset="0"/>
                <a:cs typeface="Times New Roman" pitchFamily="18" charset="0"/>
              </a:rPr>
              <a:t>Воспитать культуру поведения, способствующую росту самосознания и самооценки подростков</a:t>
            </a:r>
          </a:p>
          <a:p>
            <a:pPr marL="342900" indent="-342900" algn="just">
              <a:buAutoNum type="arabicPeriod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3714744" y="857232"/>
            <a:ext cx="33575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Законодательная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база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00298" y="214311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dirty="0"/>
              <a:t>21 </a:t>
            </a:r>
            <a:r>
              <a:rPr lang="ru-RU" dirty="0" smtClean="0"/>
              <a:t>мая </a:t>
            </a:r>
            <a:r>
              <a:rPr lang="ru-RU" dirty="0"/>
              <a:t>2003 </a:t>
            </a:r>
            <a:r>
              <a:rPr lang="ru-RU" dirty="0" smtClean="0"/>
              <a:t>года </a:t>
            </a:r>
            <a:r>
              <a:rPr lang="ru-RU" dirty="0"/>
              <a:t>Всемирная организация </a:t>
            </a:r>
            <a:r>
              <a:rPr lang="ru-RU" dirty="0" smtClean="0"/>
              <a:t>здравоохранения </a:t>
            </a:r>
            <a:r>
              <a:rPr lang="ru-RU" dirty="0"/>
              <a:t>приняла документ </a:t>
            </a:r>
            <a:r>
              <a:rPr lang="ru-RU" u="sng" dirty="0" smtClean="0"/>
              <a:t>«</a:t>
            </a:r>
            <a:r>
              <a:rPr lang="ru-RU" u="sng" dirty="0"/>
              <a:t>Рамочная Конвенция ВОЗ по борьбе против </a:t>
            </a:r>
            <a:r>
              <a:rPr lang="ru-RU" u="sng" dirty="0" smtClean="0"/>
              <a:t>табака»</a:t>
            </a:r>
            <a:endParaRPr lang="ru-RU" u="sng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642910" y="1357298"/>
            <a:ext cx="692948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2001 году</a:t>
            </a: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принят Федеральный закон </a:t>
            </a: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«Об ограничении курения табака».</a:t>
            </a:r>
            <a:endParaRPr kumimoji="0" lang="ru-RU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143240" y="1000108"/>
            <a:ext cx="37862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Законодательная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база в России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571472" y="2000240"/>
            <a:ext cx="692948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9 декабря 2005 года</a:t>
            </a: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Госдума РФ</a:t>
            </a: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приняла в первом чтении   законопроект, который предусматривает наказание за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табакокурение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вне специально отведённых для этого мест.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3143248"/>
            <a:ext cx="664373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11 </a:t>
            </a:r>
            <a:r>
              <a:rPr lang="ru-RU" dirty="0" smtClean="0"/>
              <a:t>апреля  </a:t>
            </a:r>
            <a:r>
              <a:rPr lang="ru-RU" dirty="0"/>
              <a:t>2008 </a:t>
            </a:r>
            <a:r>
              <a:rPr lang="ru-RU" dirty="0" smtClean="0"/>
              <a:t>года Госдума </a:t>
            </a:r>
            <a:r>
              <a:rPr lang="ru-RU" dirty="0"/>
              <a:t>РФ приняла закон «</a:t>
            </a:r>
            <a:r>
              <a:rPr lang="ru-RU" u="sng" dirty="0"/>
              <a:t>О присоединении РФ к Рамочной конвенции ВОЗ по борьбе против табака»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928662" y="642918"/>
            <a:ext cx="7215206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Позитивные изменения при отказе от курения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через 12 часов окись углерода от курения выйдет из организма полностью, лёгкие начнут функционировать лучше, пройдёт чувство нехватки воздуха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через 2 дня вкусовая чувствительность и обоняние станут более острыми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через 7-9 недель тонкие обонятельные каналы окончательно очистятся от смолы и копоти, и острота запахов приобретет неожиданно «яркое звучание»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через 12 недель (3 месяца) функционирование системы кровообращения улучшается, что позволяет легче ходить и бегать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через 3-9 месяцев кашель, одышка и проблемы с дыханием становятся значительно менее выраженными, функция лёгких увеличивается на 10 %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через 5 лет риск инфаркта миокарда станет в 2 раза меньше, чем у курящих</a:t>
            </a:r>
            <a:r>
              <a:rPr kumimoji="0" lang="ru-RU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[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Имеются данные о заметном улучшении памяти</a:t>
            </a:r>
            <a:r>
              <a:rPr lang="ru-RU" dirty="0" smtClean="0"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у людей, бросивших курить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через 2 часа никотин начинает удаляться из организма и в этот момент чувствуются первые симптомы отмены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3108" y="1142984"/>
            <a:ext cx="4572000" cy="375487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 smtClean="0">
                <a:cs typeface="Times New Roman" pitchFamily="18" charset="0"/>
              </a:rPr>
              <a:t>Не дай обмануть себя!</a:t>
            </a:r>
          </a:p>
          <a:p>
            <a:endParaRPr lang="ru-RU" sz="2000" b="1" dirty="0" smtClean="0"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ru-RU" dirty="0" smtClean="0">
                <a:cs typeface="Times New Roman" pitchFamily="18" charset="0"/>
              </a:rPr>
              <a:t>Сигарета не подарит тебе свежести и не даст ощущения приключения, как об этом кричит реклама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FF0000"/>
                </a:solidFill>
                <a:cs typeface="Times New Roman" pitchFamily="18" charset="0"/>
              </a:rPr>
              <a:t>Неправда, </a:t>
            </a:r>
            <a:r>
              <a:rPr lang="ru-RU" dirty="0" smtClean="0">
                <a:cs typeface="Times New Roman" pitchFamily="18" charset="0"/>
              </a:rPr>
              <a:t>что сигарета помогает расслабиться. Никотин только возбуждает нервные окончания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FF0000"/>
                </a:solidFill>
                <a:cs typeface="Times New Roman" pitchFamily="18" charset="0"/>
              </a:rPr>
              <a:t>Неправда</a:t>
            </a:r>
            <a:r>
              <a:rPr lang="ru-RU" dirty="0" smtClean="0">
                <a:cs typeface="Times New Roman" pitchFamily="18" charset="0"/>
              </a:rPr>
              <a:t>, что сигарета помогает думать, курение распыляет внимание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>
                <a:solidFill>
                  <a:srgbClr val="FF0000"/>
                </a:solidFill>
                <a:cs typeface="Times New Roman" pitchFamily="18" charset="0"/>
              </a:rPr>
              <a:t> Неправда</a:t>
            </a:r>
            <a:r>
              <a:rPr lang="ru-RU" dirty="0" smtClean="0">
                <a:cs typeface="Times New Roman" pitchFamily="18" charset="0"/>
              </a:rPr>
              <a:t>, что лёгкие сигареты  приносят меньше вреда</a:t>
            </a:r>
            <a:endParaRPr lang="ru-RU" dirty="0"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5852" y="928670"/>
            <a:ext cx="7286676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Десять советов, как бросить курить</a:t>
            </a:r>
          </a:p>
          <a:p>
            <a:pPr marL="342900" indent="-342900">
              <a:buAutoNum type="arabicPeriod"/>
            </a:pPr>
            <a:r>
              <a:rPr lang="ru-RU" dirty="0" smtClean="0"/>
              <a:t>Решительно настройся бросить курить, подумай о своём настоящем и будущем, а также об </a:t>
            </a:r>
            <a:r>
              <a:rPr lang="ru-RU" dirty="0" err="1" smtClean="0"/>
              <a:t>об</a:t>
            </a:r>
            <a:r>
              <a:rPr lang="ru-RU" dirty="0" smtClean="0"/>
              <a:t> окружающих тебя и любимых людях.</a:t>
            </a:r>
          </a:p>
          <a:p>
            <a:pPr marL="342900" indent="-342900">
              <a:buAutoNum type="arabicPeriod"/>
            </a:pPr>
            <a:r>
              <a:rPr lang="ru-RU" dirty="0" smtClean="0"/>
              <a:t>Назначь дату, когда бросишь курить. И выполни своё намерение – почувствуй себя человеком слова, гордись собой.</a:t>
            </a:r>
          </a:p>
          <a:p>
            <a:pPr marL="342900" indent="-342900">
              <a:buAutoNum type="arabicPeriod"/>
            </a:pPr>
            <a:r>
              <a:rPr lang="ru-RU" dirty="0" smtClean="0"/>
              <a:t>Лиши себя дополнительных соблазнов – решительно разломай все сигареты в доме.</a:t>
            </a:r>
          </a:p>
          <a:p>
            <a:pPr marL="342900" indent="-342900">
              <a:buAutoNum type="arabicPeriod"/>
            </a:pPr>
            <a:r>
              <a:rPr lang="ru-RU" dirty="0" smtClean="0"/>
              <a:t>До тех пор пока не отвыкнешь курить, избегай мест, где много  курящих.</a:t>
            </a:r>
          </a:p>
          <a:p>
            <a:pPr marL="342900" indent="-342900">
              <a:buAutoNum type="arabicPeriod"/>
            </a:pPr>
            <a:r>
              <a:rPr lang="ru-RU" dirty="0" smtClean="0"/>
              <a:t>Отложи деньги, которые ты тратишь обычно на сигареты, и купи подарок любимому человеку.</a:t>
            </a:r>
          </a:p>
          <a:p>
            <a:pPr marL="342900" indent="-342900">
              <a:buAutoNum type="arabicPeriod"/>
            </a:pPr>
            <a:r>
              <a:rPr lang="ru-RU" dirty="0" smtClean="0"/>
              <a:t>Когда желание покурить гложет тебя, жуй жевательную резинку или ешь мятные конфеты.</a:t>
            </a:r>
          </a:p>
          <a:p>
            <a:pPr marL="342900" indent="-342900">
              <a:buAutoNum type="arabicPeriod"/>
            </a:pPr>
            <a:r>
              <a:rPr lang="ru-RU" dirty="0" smtClean="0"/>
              <a:t>Вместо того, чтобы взять сигарету, пей воду, фруктовые соки. Жидкость очищает организм.</a:t>
            </a:r>
          </a:p>
          <a:p>
            <a:pPr marL="342900" indent="-342900">
              <a:buAutoNum type="arabicPeriod"/>
            </a:pPr>
            <a:r>
              <a:rPr lang="ru-RU" dirty="0" smtClean="0"/>
              <a:t>Займись физкультурой в пределах своих возможностей.</a:t>
            </a:r>
          </a:p>
          <a:p>
            <a:pPr marL="342900" indent="-342900">
              <a:buAutoNum type="arabicPeriod"/>
            </a:pPr>
            <a:r>
              <a:rPr lang="ru-RU" dirty="0" smtClean="0"/>
              <a:t>Читай книги духовного содержания</a:t>
            </a:r>
          </a:p>
          <a:p>
            <a:pPr marL="342900" indent="-342900">
              <a:buAutoNum type="arabicPeriod"/>
            </a:pPr>
            <a:r>
              <a:rPr lang="ru-RU" dirty="0" smtClean="0"/>
              <a:t>Не дай одурачить себя. Относись критически к рекламе сигарет – поразмышляй над их  лживым содержанием.</a:t>
            </a:r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1500166" y="1643050"/>
            <a:ext cx="6143668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      Рекомендуемая литература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Дэвид </a:t>
            </a:r>
            <a:r>
              <a:rPr kumimoji="0" lang="ru-RU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Брайзер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Как бросить курить для «чайников» =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Quitting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Smoking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For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Dummies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— М.: «Диалектика», 2005. — С. 304.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Андреева Т. И., Красовский К. С. Табак и здоровье. — Киев, 2004. — 224 с.</a:t>
            </a:r>
            <a:endParaRPr kumimoji="0" lang="ru-RU" b="0" i="0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57422" y="1071546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cs typeface="Times New Roman" pitchFamily="18" charset="0"/>
              </a:rPr>
              <a:t>«Табак приносит вред телу,  разрушает разум,  отупляет целые нации»</a:t>
            </a:r>
          </a:p>
          <a:p>
            <a:endParaRPr lang="ru-RU" dirty="0" smtClean="0">
              <a:cs typeface="Times New Roman" pitchFamily="18" charset="0"/>
            </a:endParaRPr>
          </a:p>
          <a:p>
            <a:r>
              <a:rPr lang="ru-RU" dirty="0" smtClean="0">
                <a:cs typeface="Times New Roman" pitchFamily="18" charset="0"/>
              </a:rPr>
              <a:t>                                    ( Бальзак)</a:t>
            </a:r>
            <a:endParaRPr lang="ru-RU" dirty="0">
              <a:cs typeface="Times New Roman" pitchFamily="18" charset="0"/>
            </a:endParaRPr>
          </a:p>
        </p:txBody>
      </p:sp>
      <p:pic>
        <p:nvPicPr>
          <p:cNvPr id="1026" name="Picture 2" descr="Картинки о вреде курени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3071810"/>
            <a:ext cx="2857500" cy="2143125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2928926" y="857232"/>
            <a:ext cx="42862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История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табакокурения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4" name="Рисунок 3" descr="http://upload.wikimedia.org/wikipedia/commons/thumb/8/83/Smoking_equipment.jpg/250px-Smoking_equipment.jpg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1428736"/>
            <a:ext cx="6429420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1643042" y="5429264"/>
            <a:ext cx="685804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 — портсигар и гильотина для обрезки сигар; 2 —сигара; 3 — трубки; 4 — кальян; 5 — курительная палочка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1714488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000" dirty="0"/>
              <a:t>Примерно 1 тысяча лет до н. э. — </a:t>
            </a:r>
            <a:r>
              <a:rPr lang="ru-RU" sz="2000" dirty="0" smtClean="0"/>
              <a:t>индейцы </a:t>
            </a:r>
            <a:r>
              <a:rPr lang="ru-RU" sz="2000" dirty="0"/>
              <a:t>начали использовать табак: жевать, курить и даже вводить его с помощью </a:t>
            </a:r>
            <a:r>
              <a:rPr lang="ru-RU" sz="2000" dirty="0" smtClean="0"/>
              <a:t>клизм </a:t>
            </a:r>
            <a:r>
              <a:rPr lang="ru-RU" sz="2000" dirty="0"/>
              <a:t>(эта традиция сохранилась до сих пор у индейцев </a:t>
            </a:r>
            <a:r>
              <a:rPr lang="ru-RU" sz="2000" dirty="0" smtClean="0"/>
              <a:t>племени </a:t>
            </a:r>
            <a:r>
              <a:rPr lang="ru-RU" sz="2000" dirty="0" err="1" smtClean="0"/>
              <a:t>агуаруна</a:t>
            </a:r>
            <a:r>
              <a:rPr lang="ru-RU" sz="2000" dirty="0" smtClean="0"/>
              <a:t>, </a:t>
            </a:r>
            <a:r>
              <a:rPr lang="ru-RU" sz="2000" dirty="0"/>
              <a:t>обитающих в </a:t>
            </a:r>
            <a:r>
              <a:rPr lang="ru-RU" sz="2000" dirty="0" smtClean="0"/>
              <a:t>Перу)</a:t>
            </a:r>
            <a:endParaRPr lang="ru-RU" sz="2000" dirty="0"/>
          </a:p>
        </p:txBody>
      </p:sp>
      <p:pic>
        <p:nvPicPr>
          <p:cNvPr id="3" name="Рисунок 2" descr="Fortier - 1065 - Femme Oulof.jpg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1071546"/>
            <a:ext cx="2643206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642910" y="1000108"/>
            <a:ext cx="678661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1492 год  - табак впервые увидели европейцы.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1357298"/>
            <a:ext cx="75009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1531 год— европейцы начали культивировать табак: первая табачная плантация заложена испанцами на острове Санто-Доминго</a:t>
            </a: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642910" y="1928802"/>
            <a:ext cx="757242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1587 году в Нидерландах опубликована книга под названием «Растительная панацея» . В дальнейшем медики Европы стали выписывать табак больным в качестве лекарства.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642910" y="2857496"/>
            <a:ext cx="757242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1620 го</a:t>
            </a: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— в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Севильее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построена первая в мире фабрика по переработке табака. Начало эры сигарет. Европейские бедняки собирали окурки сигар, измельчали их и закатывали в тонкую бумажку для перепродажи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571472" y="3786190"/>
            <a:ext cx="792961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1624 год— папа Урбан Восьмо</a:t>
            </a: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й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пригрозил любителям нюхательного табака отлучением от церкви.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1640-е годы — в королевстве Бутан впервые запрещено курение в государственных зданиях.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642910" y="4929198"/>
            <a:ext cx="800105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1860 год— начато промышленное производство сигарет.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1913 год— рождение современных сигарет. Американская компания  выпустила сигареты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Camel</a:t>
            </a: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1571612"/>
            <a:ext cx="2516221" cy="320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3143240" y="5000636"/>
            <a:ext cx="38576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  Михаил Романов  (1596-1645)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857356" y="785794"/>
            <a:ext cx="58579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Распространение и постепенный запрет курения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3042" y="857232"/>
            <a:ext cx="6500858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dirty="0" smtClean="0"/>
              <a:t> 1650</a:t>
            </a:r>
            <a:r>
              <a:rPr lang="ru-RU" dirty="0"/>
              <a:t> г. Употребление табака запрещено в Баварии, Саксонии, Цюрихе. </a:t>
            </a:r>
            <a:endParaRPr lang="ru-RU" dirty="0" smtClean="0"/>
          </a:p>
          <a:p>
            <a:pPr algn="just">
              <a:buFont typeface="Arial" pitchFamily="34" charset="0"/>
              <a:buChar char="•"/>
            </a:pPr>
            <a:r>
              <a:rPr lang="ru-RU" dirty="0" smtClean="0"/>
              <a:t> 1691</a:t>
            </a:r>
            <a:r>
              <a:rPr lang="ru-RU" dirty="0"/>
              <a:t> г. В </a:t>
            </a:r>
            <a:r>
              <a:rPr lang="ru-RU" dirty="0" err="1"/>
              <a:t>Люнеберге</a:t>
            </a:r>
            <a:r>
              <a:rPr lang="ru-RU" dirty="0"/>
              <a:t>, Германия, введена смертная казнь за курение табака. </a:t>
            </a:r>
            <a:endParaRPr lang="ru-RU" dirty="0" smtClean="0"/>
          </a:p>
          <a:p>
            <a:pPr algn="just">
              <a:buFont typeface="Arial" pitchFamily="34" charset="0"/>
              <a:buChar char="•"/>
            </a:pPr>
            <a:r>
              <a:rPr lang="ru-RU" dirty="0" smtClean="0"/>
              <a:t>  1836</a:t>
            </a:r>
            <a:r>
              <a:rPr lang="ru-RU" dirty="0"/>
              <a:t> г. на Кубе существовало 306 сигарных фабрик, производивших 4 млн. 887 тыс. сигар в год. А общее количество работающих </a:t>
            </a:r>
            <a:r>
              <a:rPr lang="ru-RU" dirty="0" err="1"/>
              <a:t>скрутчиков</a:t>
            </a:r>
            <a:r>
              <a:rPr lang="ru-RU" dirty="0"/>
              <a:t> превышало 2000 человек</a:t>
            </a:r>
            <a:r>
              <a:rPr lang="ru-RU" dirty="0" smtClean="0"/>
              <a:t>.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/>
              <a:t>    1840</a:t>
            </a:r>
            <a:r>
              <a:rPr lang="ru-RU" dirty="0"/>
              <a:t> г. Куба производила уже 141 млн. 638 тыс. сигар в год. За прошедшие четыре года производство увеличилось более чем в 29 раз</a:t>
            </a:r>
            <a:r>
              <a:rPr lang="ru-RU" dirty="0" smtClean="0"/>
              <a:t>!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/>
              <a:t>    1921</a:t>
            </a:r>
            <a:r>
              <a:rPr lang="ru-RU" dirty="0"/>
              <a:t> г. Сигареты запрещены в 14 штатах США. Девушек выгоняют из колледжа за курение</a:t>
            </a:r>
            <a:r>
              <a:rPr lang="ru-RU" dirty="0" smtClean="0"/>
              <a:t>.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/>
              <a:t>    1963</a:t>
            </a:r>
            <a:r>
              <a:rPr lang="ru-RU" dirty="0"/>
              <a:t> г. </a:t>
            </a:r>
            <a:r>
              <a:rPr lang="ru-RU" dirty="0" err="1"/>
              <a:t>Табакоторговля</a:t>
            </a:r>
            <a:r>
              <a:rPr lang="ru-RU" dirty="0"/>
              <a:t> по всему миру приносит $8,08 миллиардов долларов, 3,3 млрд. из которых идут в различные налоги</a:t>
            </a:r>
            <a:r>
              <a:rPr lang="ru-RU" dirty="0" smtClean="0"/>
              <a:t>.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/>
              <a:t>   1968</a:t>
            </a:r>
            <a:r>
              <a:rPr lang="ru-RU" dirty="0"/>
              <a:t> г. Американцы выкуривают 544 миллиарда сигарет в год.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8189" y="1013080"/>
            <a:ext cx="62840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/>
              <a:t>Распространённость </a:t>
            </a:r>
            <a:r>
              <a:rPr lang="ru-RU" b="1" dirty="0" err="1" smtClean="0"/>
              <a:t>табакокурения</a:t>
            </a:r>
            <a:r>
              <a:rPr lang="ru-RU" b="1" dirty="0" smtClean="0"/>
              <a:t> в России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571604" y="2143116"/>
          <a:ext cx="6858047" cy="2643208"/>
        </p:xfrm>
        <a:graphic>
          <a:graphicData uri="http://schemas.openxmlformats.org/drawingml/2006/table">
            <a:tbl>
              <a:tblPr/>
              <a:tblGrid>
                <a:gridCol w="2333641"/>
                <a:gridCol w="2262203"/>
                <a:gridCol w="2262203"/>
              </a:tblGrid>
              <a:tr h="6608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800" dirty="0">
                        <a:latin typeface="Calibri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среди </a:t>
                      </a:r>
                      <a:r>
                        <a:rPr lang="ru-RU" sz="18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мужчин</a:t>
                      </a:r>
                      <a:endParaRPr lang="ru-RU" sz="18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среди </a:t>
                      </a:r>
                      <a:r>
                        <a:rPr lang="ru-RU" sz="18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женщин</a:t>
                      </a:r>
                      <a:endParaRPr lang="ru-RU" sz="18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608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середина 1980-х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46-48 %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менее 5 %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608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середина 1990-х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50-55 %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12 %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608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начало 2000-х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60-65 %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более 20 %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2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465</TotalTime>
  <Words>720</Words>
  <Application>Microsoft Office PowerPoint</Application>
  <PresentationFormat>Экран (4:3)</PresentationFormat>
  <Paragraphs>96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Аспект</vt:lpstr>
      <vt:lpstr>«Табакокурение, мы и общество» Реализация программы «Здоровый образ жизни»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pu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librar</dc:creator>
  <cp:lastModifiedBy>семёнова</cp:lastModifiedBy>
  <cp:revision>49</cp:revision>
  <dcterms:created xsi:type="dcterms:W3CDTF">2011-11-16T01:15:20Z</dcterms:created>
  <dcterms:modified xsi:type="dcterms:W3CDTF">2014-11-08T06:55:55Z</dcterms:modified>
</cp:coreProperties>
</file>