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80843C-F802-47B0-AA2C-E83691EC0DEB}" type="datetimeFigureOut">
              <a:rPr lang="ru-RU" smtClean="0"/>
              <a:pPr/>
              <a:t>19.03.2011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0DD328-4A52-4B45-8E5B-734E8B73A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orcenter.ru/img/head.jpg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medkant.ru/uploads/posts/2009-12/1259774084_37.jpe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11.nnm.ru/a/5/4/5/0/5080fd92c49a405ddcb2dd48a7f_prev.jpg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44kpspb.caduk.ru/images/p12_p1080077.jpg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du.objectivereality.org/userimages/983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dou137.edusite.ru/lena/31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ics.photographer.ru/pictures/13318.jp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32zuba.net/defult.jpeg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shishkova.ru/images/p_speech03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1785926"/>
            <a:ext cx="6480048" cy="385287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Cambria" pitchFamily="18" charset="0"/>
              </a:rPr>
              <a:t>Интеллектуальная недостаточность при неосложненном психическом инфантилизме.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-main-pic" descr="Картинка 119 из 43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8501090" cy="3929066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Наиболее заметные положительные сдвиги выявляются в основном к 10-летнему возрасту, когда наступает компенсация пограничной интеллектуальной недостаточности и личностных нарушений, а в связи с этим и школьной неуспеваемости (И. Л. </a:t>
            </a:r>
            <a:r>
              <a:rPr lang="ru-RU" sz="2600" dirty="0" err="1" smtClean="0">
                <a:solidFill>
                  <a:schemeClr val="bg1"/>
                </a:solidFill>
              </a:rPr>
              <a:t>Крыжановская</a:t>
            </a:r>
            <a:r>
              <a:rPr lang="ru-RU" sz="2600" dirty="0" smtClean="0">
                <a:solidFill>
                  <a:schemeClr val="bg1"/>
                </a:solidFill>
              </a:rPr>
              <a:t>). Выраженная тенденция к сглаживанию и обратимости позволяет говорить о «задержке психического развития» (Г. Е. Сухарева, М. С. Певзнер,  К. С. Лебединская).</a:t>
            </a:r>
          </a:p>
          <a:p>
            <a:r>
              <a:rPr lang="ru-RU" sz="2500" b="1" dirty="0" smtClean="0">
                <a:solidFill>
                  <a:schemeClr val="bg1"/>
                </a:solidFill>
              </a:rPr>
              <a:t> </a:t>
            </a:r>
            <a:endParaRPr lang="ru-RU" sz="2500" dirty="0" smtClean="0">
              <a:solidFill>
                <a:schemeClr val="bg1"/>
              </a:solidFill>
            </a:endParaRPr>
          </a:p>
          <a:p>
            <a:endParaRPr lang="ru-RU" sz="25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-main-pic" descr="Картинка 33 из 43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23535">
            <a:off x="5615679" y="905394"/>
            <a:ext cx="3413337" cy="2607887"/>
          </a:xfrm>
          <a:prstGeom prst="flowChartManualOperation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90000" dist="50800" dir="5400000" sy="-100000" algn="bl" rotWithShape="0"/>
            <a:softEdge rad="3175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85720" y="1"/>
            <a:ext cx="7286676" cy="6708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Интеллектуальная недостаточность при состояниях психического инфантилизма рассматривается большинством исследователей как следствие нарушенного созревания наиболее молодых структур головного мозга, главным образом систем лобной коры и их связей, вызванного различными этиологическими факторами (конституционально-генетическими, внутриутробной интоксикацией, токсико-инфекционными воздействиями в первые годы жизни ребенка).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38 из 43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0"/>
            <a:ext cx="5076825" cy="3390900"/>
          </a:xfrm>
          <a:prstGeom prst="hexagon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90000" dir="5400000" sy="-100000" algn="bl" rotWithShape="0"/>
            <a:softEdge rad="127000"/>
          </a:effectLst>
          <a:scene3d>
            <a:camera prst="perspectiveContrastingRightFacing"/>
            <a:lightRig rig="threePt" dir="t"/>
          </a:scene3d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-214346" y="0"/>
            <a:ext cx="7072362" cy="6858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Наиболее изучена клинико-психопатологическая характеристика простого (неосложненного) психического инфантилизма (по В. В. Ковалеву), к которому относится также выделенный </a:t>
            </a:r>
            <a:r>
              <a:rPr lang="ru-RU" sz="2400" dirty="0" smtClean="0">
                <a:solidFill>
                  <a:schemeClr val="bg1"/>
                </a:solidFill>
              </a:rPr>
              <a:t>Г.Е.Сухаревой </a:t>
            </a:r>
            <a:r>
              <a:rPr lang="ru-RU" sz="2400" dirty="0" smtClean="0">
                <a:solidFill>
                  <a:schemeClr val="bg1"/>
                </a:solidFill>
              </a:rPr>
              <a:t>гармонический инфантилизм. При этой форме психическая незрелость охватывает все сферы деятельности ребенка, в том числе и интеллектуальную, однако преобладают проявления эмоционально-волевой </a:t>
            </a:r>
            <a:r>
              <a:rPr lang="ru-RU" sz="2400" dirty="0" smtClean="0">
                <a:solidFill>
                  <a:schemeClr val="bg1"/>
                </a:solidFill>
              </a:rPr>
              <a:t>незрелости. Это </a:t>
            </a:r>
            <a:r>
              <a:rPr lang="ru-RU" sz="2400" dirty="0" smtClean="0">
                <a:solidFill>
                  <a:schemeClr val="bg1"/>
                </a:solidFill>
              </a:rPr>
              <a:t>выражается в свойственных детям более младшего возраста повышенной эмоциональной живости, неустойчивости, непосредственности, беспечности, беззаботности, преобладании мотива получения непосредственного удовольствия, чрезмерной доверчивости и внушаемости.</a:t>
            </a:r>
            <a:r>
              <a:rPr lang="ru-RU" sz="2500" dirty="0" smtClean="0">
                <a:solidFill>
                  <a:schemeClr val="bg1"/>
                </a:solidFill>
              </a:rPr>
              <a:t> </a:t>
            </a:r>
            <a:endParaRPr lang="ru-RU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8992" y="0"/>
            <a:ext cx="5715008" cy="6858000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bg1"/>
                </a:solidFill>
              </a:rPr>
              <a:t>В интеллектуальной деятельности также преобладает влияние эмоций, слабо развиты собственно интеллектуальные интересы, в то время как игровые продолжают преобладать и в школьном возрасте. Активное внимание характеризуется повышенной неустойчивостью, истощаемостью и пресыщаемостью, дети не способны к занятиям, требующим волевого усилия, не могут организовать свою деятельность, подчинить ее требованиям школы, коллектива. Все это создает феномен «школьной незрелости», выявляющейся с началом школьного обучения.</a:t>
            </a:r>
          </a:p>
          <a:p>
            <a:endParaRPr lang="ru-RU" sz="2500" dirty="0"/>
          </a:p>
        </p:txBody>
      </p:sp>
      <p:pic>
        <p:nvPicPr>
          <p:cNvPr id="11" name="i-main-pic" descr="Картинка 49 из 430">
            <a:hlinkClick r:id="rId2" tgtFrame="_blank"/>
          </p:cNvPr>
          <p:cNvPicPr>
            <a:picLocks noGrp="1"/>
          </p:cNvPicPr>
          <p:nvPr>
            <p:ph type="pic" idx="1"/>
          </p:nvPr>
        </p:nvPicPr>
        <p:blipFill>
          <a:blip r:embed="rId3" cstate="print"/>
          <a:srcRect l="12500" r="12500"/>
          <a:stretch>
            <a:fillRect/>
          </a:stretch>
        </p:blipFill>
        <p:spPr bwMode="auto">
          <a:xfrm>
            <a:off x="-428660" y="1214422"/>
            <a:ext cx="3714744" cy="4114800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-main-pic" descr="Картинка 8 из 430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92247">
            <a:off x="2000232" y="4071918"/>
            <a:ext cx="5076825" cy="2786082"/>
          </a:xfrm>
          <a:prstGeom prst="wav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84077"/>
            <a:ext cx="9144000" cy="49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Хотя у большинства детей интеллектуальная недостаточность имеет вторичный характер, определяемый главным образом отставанием в созревании компонентов формирующейся личности, особенности их мышления сближаются с особенностями мышления детей, страдающих олигофренией. К их числу относятся преобладание конкретно-действенного и наглядно-образного мышления над абстрактно-логическим, склонность к подражательному виду деятельности при выполнении интеллектуальных заданий (Т.В.Егорова,   З.И.Калмыкова),  недостаточная целенаправленность психической деятельности, слабость логической памяти (Н. А. </a:t>
            </a:r>
            <a:r>
              <a:rPr kumimoji="0" lang="ru-RU" sz="245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Менчинская</a:t>
            </a:r>
            <a:r>
              <a:rPr kumimoji="0" lang="ru-RU" sz="24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Н. Г. </a:t>
            </a:r>
            <a:r>
              <a:rPr kumimoji="0" lang="ru-RU" sz="245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Лутонян</a:t>
            </a:r>
            <a:r>
              <a:rPr kumimoji="0" lang="ru-RU" sz="24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  Н. Г. </a:t>
            </a:r>
            <a:r>
              <a:rPr kumimoji="0" lang="ru-RU" sz="245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Поддубная</a:t>
            </a:r>
            <a:r>
              <a:rPr kumimoji="0" lang="ru-RU" sz="24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110 из 430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142984"/>
            <a:ext cx="3643306" cy="3014660"/>
          </a:xfrm>
          <a:prstGeom prst="flowChartManualInpu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0"/>
            <a:ext cx="6215074" cy="6858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Экспериментально-психологическое </a:t>
            </a:r>
            <a:r>
              <a:rPr lang="ru-RU" dirty="0" smtClean="0">
                <a:solidFill>
                  <a:schemeClr val="bg1"/>
                </a:solidFill>
              </a:rPr>
              <a:t>исследование (А</a:t>
            </a:r>
            <a:r>
              <a:rPr lang="ru-RU" dirty="0" smtClean="0">
                <a:solidFill>
                  <a:schemeClr val="bg1"/>
                </a:solidFill>
              </a:rPr>
              <a:t>. Я. Иванова, В. И. </a:t>
            </a:r>
            <a:r>
              <a:rPr lang="ru-RU" dirty="0" err="1" smtClean="0">
                <a:solidFill>
                  <a:schemeClr val="bg1"/>
                </a:solidFill>
              </a:rPr>
              <a:t>Лубовский</a:t>
            </a:r>
            <a:r>
              <a:rPr lang="ru-RU" dirty="0" smtClean="0">
                <a:solidFill>
                  <a:schemeClr val="bg1"/>
                </a:solidFill>
              </a:rPr>
              <a:t> и др.) позволяет выявить у детей этой группы более широкую и относительно сохранную зону ближайшего развития. Их потенциальные интеллектуальные возможности, уровень абстрактно-логического мышления превышают таковые у умственно отсталых детей. Им доступна способность к использованию помощи и к переносу усвоенного на новый материал. Продуктивность в самостоятельных видах деятельности у них более высокая.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5357818" cy="60007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соматическом статусе детей с психическим инфантилизмом обнаруживаются признаки незрелости, задержка в росте, грациальное телосложение, свойственное детям более младшего возраста. В то же время отсутствуют черты грубой диспластичности, аномалии развития отдельных систем и органов, столь характерных для детей-олигофренов.</a:t>
            </a:r>
          </a:p>
          <a:p>
            <a:endParaRPr lang="ru-RU" dirty="0"/>
          </a:p>
        </p:txBody>
      </p:sp>
      <p:pic>
        <p:nvPicPr>
          <p:cNvPr id="5" name="i-main-pic" descr="Картинка 104 из 430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000107"/>
            <a:ext cx="3643338" cy="392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214291"/>
            <a:ext cx="7929618" cy="35719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Динамика описываемых состояний благоприятная (И. А.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Юркова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Г. Е. Сухарева, А. Г. Асафова, М. Г.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Рейдибойм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С возрастом, особенно при правильно организованном воспитании и обучении, проявления психического инфантилизма могут сглаживаться иногда вплоть до полного исчезновения, а интеллектуальная недостаточность – компенсироваться.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-main-pic" descr="Картинка 40 из 430">
            <a:hlinkClick r:id="rId2" tgtFrame="_blank"/>
          </p:cNvPr>
          <p:cNvPicPr>
            <a:picLocks noGrp="1"/>
          </p:cNvPicPr>
          <p:nvPr>
            <p:ph type="pic" idx="1"/>
          </p:nvPr>
        </p:nvPicPr>
        <p:blipFill>
          <a:blip r:embed="rId3" cstate="print"/>
          <a:srcRect t="16304" b="16304"/>
          <a:stretch>
            <a:fillRect/>
          </a:stretch>
        </p:blipFill>
        <p:spPr bwMode="auto">
          <a:xfrm>
            <a:off x="1065212" y="3571876"/>
            <a:ext cx="6221431" cy="2928937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36 из 43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173</TotalTime>
  <Words>499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Интеллектуальная недостаточность при неосложненном психическом инфантилизме.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недостаточность при неосложненном психическом инфантилизме.</dc:title>
  <dc:creator>Admin</dc:creator>
  <cp:lastModifiedBy>Admin</cp:lastModifiedBy>
  <cp:revision>19</cp:revision>
  <dcterms:created xsi:type="dcterms:W3CDTF">2011-03-18T17:04:32Z</dcterms:created>
  <dcterms:modified xsi:type="dcterms:W3CDTF">2011-03-19T16:45:04Z</dcterms:modified>
</cp:coreProperties>
</file>