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6" r:id="rId8"/>
    <p:sldId id="268" r:id="rId9"/>
    <p:sldId id="270" r:id="rId10"/>
    <p:sldId id="272" r:id="rId11"/>
    <p:sldId id="274" r:id="rId12"/>
    <p:sldId id="276" r:id="rId13"/>
    <p:sldId id="277" r:id="rId14"/>
    <p:sldId id="257" r:id="rId15"/>
    <p:sldId id="278" r:id="rId16"/>
    <p:sldId id="279" r:id="rId17"/>
    <p:sldId id="280" r:id="rId18"/>
    <p:sldId id="281" r:id="rId19"/>
    <p:sldId id="282" r:id="rId20"/>
    <p:sldId id="283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7" autoAdjust="0"/>
    <p:restoredTop sz="86455" autoAdjust="0"/>
  </p:normalViewPr>
  <p:slideViewPr>
    <p:cSldViewPr>
      <p:cViewPr varScale="1">
        <p:scale>
          <a:sx n="79" d="100"/>
          <a:sy n="79" d="100"/>
        </p:scale>
        <p:origin x="-15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indow.edu.ru/" TargetMode="External"/><Relationship Id="rId2" Type="http://schemas.openxmlformats.org/officeDocument/2006/relationships/hyperlink" Target="http://www.school-collection.edu.ru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fcior.edu/ru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4392488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современных образовательных технологий в процессе обучения английскому языку и в воспитательной работе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4664"/>
            <a:ext cx="6400800" cy="416733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241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340768"/>
            <a:ext cx="7772400" cy="51125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7"/>
            <a:ext cx="6417734" cy="1008112"/>
          </a:xfrm>
          <a:solidFill>
            <a:srgbClr val="92D050"/>
          </a:solidFill>
        </p:spPr>
        <p:txBody>
          <a:bodyPr/>
          <a:lstStyle/>
          <a:p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 5-«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924319"/>
              </p:ext>
            </p:extLst>
          </p:nvPr>
        </p:nvGraphicFramePr>
        <p:xfrm>
          <a:off x="755576" y="1484784"/>
          <a:ext cx="7776864" cy="48245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/>
                <a:gridCol w="1728192"/>
                <a:gridCol w="1584176"/>
                <a:gridCol w="1440160"/>
                <a:gridCol w="1800200"/>
              </a:tblGrid>
              <a:tr h="11697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Who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What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Where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When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Why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547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Vladimir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Pitulko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Organized the team of archaeologists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 Arctic Siberia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 the 20</a:t>
                      </a:r>
                      <a:r>
                        <a:rPr lang="en-US" sz="2800" b="1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century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 discover new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artefacts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59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556792"/>
            <a:ext cx="7772400" cy="3744416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Рефлексивное мышление значит фокусирование вашего внимания. Оно означает тщательное 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взвешивание, оценку и выбор.</a:t>
            </a:r>
            <a:b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648071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Фаза рефлексии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42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916832"/>
            <a:ext cx="7772400" cy="460851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 устная: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диалог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 одним учеником и учителем, диалог между двумя учениками, отдельные реплики со стороны разных учеников, возврат к ключевым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словам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 письменная: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графические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схематические способы представления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информации в виде таблиц, графиков, диаграмм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кластеров. Творческие задания: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эссе, письмо, сочинение.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/>
              <a:t>Графические, схематические способы представления информации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в </a:t>
            </a:r>
            <a:r>
              <a:rPr lang="ru-RU" sz="1200" dirty="0"/>
              <a:t>виде таблиц, графиков, диаграмм, кластеров. Творческие задания: </a:t>
            </a:r>
            <a:r>
              <a:rPr lang="ru-RU" sz="1200" dirty="0" err="1"/>
              <a:t>синквейн</a:t>
            </a:r>
            <a:r>
              <a:rPr lang="ru-RU" sz="1200" dirty="0"/>
              <a:t>, эссе, письмо, </a:t>
            </a:r>
            <a:r>
              <a:rPr lang="ru-RU" sz="1400" dirty="0"/>
              <a:t>сочинение.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44016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предъявления рефлексии: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47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124744"/>
            <a:ext cx="7772400" cy="5472608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Travelling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Exciting, fascinating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Fly, swim, walk.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Pleasant views of different countries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/>
              <a:t>Adventure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260648"/>
            <a:ext cx="6417734" cy="936105"/>
          </a:xfrm>
          <a:solidFill>
            <a:srgbClr val="92D050"/>
          </a:solidFill>
        </p:spPr>
        <p:txBody>
          <a:bodyPr/>
          <a:lstStyle/>
          <a:p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9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412776"/>
            <a:ext cx="7772400" cy="4104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260648"/>
            <a:ext cx="6372987" cy="1296144"/>
          </a:xfrm>
          <a:solidFill>
            <a:srgbClr val="00B050"/>
          </a:solidFill>
        </p:spPr>
        <p:txBody>
          <a:bodyPr/>
          <a:lstStyle/>
          <a:p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Информационно-коммуникационные</a:t>
            </a:r>
          </a:p>
          <a:p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499537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обучении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фонетике;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115090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 обучении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грамматике;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742700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 обучении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лексике;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7" y="3388350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обучении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чтению;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5577" y="4033294"/>
            <a:ext cx="5472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 обучении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говорению.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12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628800"/>
            <a:ext cx="7772400" cy="4608512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Сотрудничество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такой тип взаимодействия, дающий возможность максимально проявить интеллектуальную и социальную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активность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каждого ребёнка.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7"/>
            <a:ext cx="6417734" cy="936104"/>
          </a:xfrm>
          <a:solidFill>
            <a:srgbClr val="92D050"/>
          </a:solidFill>
        </p:spPr>
        <p:txBody>
          <a:bodyPr/>
          <a:lstStyle/>
          <a:p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сотрудничества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82325" y="4284385"/>
            <a:ext cx="2741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«Вертушка»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5042357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Лидер»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9130" y="5733256"/>
            <a:ext cx="151766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«Пила»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43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2473" y="1124744"/>
            <a:ext cx="3853744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Игры: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260649"/>
            <a:ext cx="6417734" cy="720080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884906" y="191683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лексические;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2272" y="2727792"/>
            <a:ext cx="3645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онетические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2272" y="3413830"/>
            <a:ext cx="34937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рамматические;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84905" y="4216716"/>
            <a:ext cx="2743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удитивные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4905" y="5094476"/>
            <a:ext cx="333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речевые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1920" y="5949280"/>
            <a:ext cx="3285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ролевые игры.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93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556792"/>
            <a:ext cx="7772400" cy="4176464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личностно-ориентирована;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самомотивируема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как результат, у учеников, по мере выполнения работы, возрастает степень увлеченности ею;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позволяет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учиться на собственном опыте и опыте других в конкретном деле;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приносит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удовлетворение ученикам, видящим результаты (продукт) своего собственного труда. </a:t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548681"/>
            <a:ext cx="6417734" cy="79208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Проектная технология</a:t>
            </a:r>
            <a:endParaRPr lang="ru-RU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19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260648"/>
            <a:ext cx="6417734" cy="2664296"/>
          </a:xfrm>
          <a:solidFill>
            <a:srgbClr val="92D050"/>
          </a:solidFill>
        </p:spPr>
        <p:txBody>
          <a:bodyPr>
            <a:normAutofit fontScale="92500"/>
          </a:bodyPr>
          <a:lstStyle/>
          <a:p>
            <a:r>
              <a:rPr lang="ru-RU" sz="5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 цифровых образовательных ресурсов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3140968"/>
            <a:ext cx="7772400" cy="295232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school</a:t>
            </a:r>
            <a:r>
              <a:rPr 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collection</a:t>
            </a:r>
            <a:r>
              <a:rPr 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b="1" u="sng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edu</a:t>
            </a:r>
            <a:r>
              <a:rPr 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b="1" u="sng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window</a:t>
            </a:r>
            <a:r>
              <a:rPr 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b="1" u="sng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edu</a:t>
            </a:r>
            <a:r>
              <a:rPr 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b="1" u="sng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b="1" u="sng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fcior</a:t>
            </a:r>
            <a:r>
              <a:rPr 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b="1" u="sng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edu</a:t>
            </a:r>
            <a:r>
              <a:rPr 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b="1" u="sng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43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060848"/>
            <a:ext cx="7772400" cy="374441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необходимых знаний, умений и навыков по предмету не нанося вреда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здоровью.</a:t>
            </a:r>
            <a:b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адача: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двигательных способностей,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которые так необходимы в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жизни.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4"/>
            <a:ext cx="6417734" cy="1152129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образовательные технологии</a:t>
            </a:r>
            <a:endParaRPr lang="ru-RU" sz="32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2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844824"/>
            <a:ext cx="7772400" cy="446449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Критическое мышление 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направленное  мышление, которое отличается взвешенностью, логичностью, и целенаправленностью, его отличает использование таких когнитивных навыков и стратегий, которые увеличивают вероятность получения желательного результата. (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Дайана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Халперн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работе «Психология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критического мышления») </a:t>
            </a:r>
            <a:r>
              <a:rPr lang="ru-RU" sz="2000" dirty="0"/>
              <a:t>мышления»)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260648"/>
            <a:ext cx="6417734" cy="1296144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развития критического мышления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509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260648"/>
            <a:ext cx="6417734" cy="1155825"/>
          </a:xfrm>
          <a:solidFill>
            <a:srgbClr val="92D050"/>
          </a:solidFill>
        </p:spPr>
        <p:txBody>
          <a:bodyPr/>
          <a:lstStyle/>
          <a:p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Внеклассная работа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132856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редметная неделя;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3074205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подготовка к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олимпиадам;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4005064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ружковая работа.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25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4725144"/>
            <a:ext cx="7772400" cy="1512168"/>
          </a:xfrm>
        </p:spPr>
        <p:txBody>
          <a:bodyPr>
            <a:normAutofit fontScale="90000"/>
          </a:bodyPr>
          <a:lstStyle/>
          <a:p>
            <a:pPr algn="r"/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Ральф Уолдо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американский поэт,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философ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общественный деятель 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века)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6"/>
            <a:ext cx="6417734" cy="4248472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«Вся жизнь – это эксперимент. И чем больше вы делаете экспериментов, тем лучше».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09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268760"/>
            <a:ext cx="7772400" cy="525658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фаза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вызов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(пробуждение имеющихся знаний, интереса к получению новой информации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фаза: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осмысление содержания 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(получение новой информации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фаза: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(осмысление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рождение нового знания).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648072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рехфазовая </a:t>
            </a: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урока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28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700808"/>
            <a:ext cx="7772400" cy="22867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Задачи: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дополнительный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стимул для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формулировки собственных целей-мотивов;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активизации познавательной деятельности учеников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76673"/>
            <a:ext cx="6417734" cy="864096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Фаза вызова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8396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196752"/>
            <a:ext cx="8058432" cy="4824536"/>
          </a:xfrm>
        </p:spPr>
        <p:txBody>
          <a:bodyPr/>
          <a:lstStyle/>
          <a:p>
            <a:pPr algn="just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7"/>
            <a:ext cx="6417734" cy="7200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Ассоциации («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Cluster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»)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63888" y="2611760"/>
            <a:ext cx="2232249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calendar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132856"/>
            <a:ext cx="1706488" cy="5760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seasons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3108503"/>
            <a:ext cx="17784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winter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4149080"/>
            <a:ext cx="17784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…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2132856"/>
            <a:ext cx="1872208" cy="5760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weekdays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3108503"/>
            <a:ext cx="187220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Monday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4149080"/>
            <a:ext cx="187220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…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>
            <a:stCxn id="4" idx="1"/>
          </p:cNvCxnSpPr>
          <p:nvPr/>
        </p:nvCxnSpPr>
        <p:spPr>
          <a:xfrm flipH="1" flipV="1">
            <a:off x="3326160" y="2420888"/>
            <a:ext cx="564633" cy="3247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7"/>
            <a:endCxn id="8" idx="1"/>
          </p:cNvCxnSpPr>
          <p:nvPr/>
        </p:nvCxnSpPr>
        <p:spPr>
          <a:xfrm flipV="1">
            <a:off x="5469232" y="2420888"/>
            <a:ext cx="542928" cy="3247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6" idx="0"/>
          </p:cNvCxnSpPr>
          <p:nvPr/>
        </p:nvCxnSpPr>
        <p:spPr>
          <a:xfrm>
            <a:off x="2508920" y="2745671"/>
            <a:ext cx="0" cy="3628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508920" y="3565703"/>
            <a:ext cx="0" cy="5833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8" idx="2"/>
          </p:cNvCxnSpPr>
          <p:nvPr/>
        </p:nvCxnSpPr>
        <p:spPr>
          <a:xfrm>
            <a:off x="6948264" y="2708920"/>
            <a:ext cx="0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9" idx="2"/>
            <a:endCxn id="10" idx="0"/>
          </p:cNvCxnSpPr>
          <p:nvPr/>
        </p:nvCxnSpPr>
        <p:spPr>
          <a:xfrm>
            <a:off x="6948264" y="3565703"/>
            <a:ext cx="0" cy="5833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41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204864"/>
            <a:ext cx="7772400" cy="2664296"/>
          </a:xfrm>
        </p:spPr>
        <p:txBody>
          <a:bodyPr>
            <a:noAutofit/>
          </a:bodyPr>
          <a:lstStyle/>
          <a:p>
            <a:r>
              <a:rPr lang="ru-RU" sz="4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цель: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отслеживание своего понимания при работе с изучаемым материалом.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512167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Фаза осмысления содержания 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87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556792"/>
            <a:ext cx="7772400" cy="338437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interactive   </a:t>
            </a:r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самоактивизирующая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noting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системная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system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разметка для</a:t>
            </a:r>
            <a:r>
              <a:rPr lang="en-US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effective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эффективного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reading and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чтения 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thinking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размышления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260648"/>
            <a:ext cx="6417734" cy="1152129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 активного чтения «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Insert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08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908720"/>
            <a:ext cx="7772400" cy="4680520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V »</a:t>
            </a:r>
            <a:r>
              <a:rPr lang="ru-RU" sz="6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уже знал</a:t>
            </a:r>
            <a:b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+ »</a:t>
            </a:r>
            <a:r>
              <a:rPr lang="ru-RU" sz="6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новое</a:t>
            </a:r>
            <a:b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- »</a:t>
            </a:r>
            <a:r>
              <a:rPr lang="ru-RU" sz="6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думал  иначе</a:t>
            </a:r>
            <a:b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? » </a:t>
            </a:r>
            <a: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не понял, есть вопросы</a:t>
            </a:r>
            <a:b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-1107504"/>
            <a:ext cx="6417734" cy="190057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33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700808"/>
            <a:ext cx="7772400" cy="4824536"/>
          </a:xfrm>
        </p:spPr>
        <p:txBody>
          <a:bodyPr/>
          <a:lstStyle/>
          <a:p>
            <a:pPr algn="l"/>
            <a:r>
              <a:rPr lang="ru-RU" dirty="0" smtClean="0"/>
              <a:t>                       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         возникновения         вывод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факты, подтверждающие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наличие причин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76673"/>
            <a:ext cx="6417734" cy="720080"/>
          </a:xfrm>
          <a:solidFill>
            <a:srgbClr val="92D050"/>
          </a:solidFill>
        </p:spPr>
        <p:txBody>
          <a:bodyPr>
            <a:normAutofit fontScale="925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 «Рыбная кость» («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Fishbone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»)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 rot="16200000">
            <a:off x="826440" y="2998096"/>
            <a:ext cx="2089376" cy="1943072"/>
          </a:xfrm>
          <a:prstGeom prst="triangl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842665" y="3969632"/>
            <a:ext cx="3601543" cy="0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Равнобедренный треугольник 6"/>
          <p:cNvSpPr/>
          <p:nvPr/>
        </p:nvSpPr>
        <p:spPr>
          <a:xfrm rot="16200000">
            <a:off x="6286311" y="3010976"/>
            <a:ext cx="2233107" cy="1917312"/>
          </a:xfrm>
          <a:prstGeom prst="triangl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419872" y="2853078"/>
            <a:ext cx="720080" cy="11165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788024" y="2924944"/>
            <a:ext cx="648072" cy="10446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419872" y="3969632"/>
            <a:ext cx="864096" cy="10446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788024" y="3969632"/>
            <a:ext cx="1080120" cy="10446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52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287</TotalTime>
  <Words>342</Words>
  <Application>Microsoft Office PowerPoint</Application>
  <PresentationFormat>Экран (4:3)</PresentationFormat>
  <Paragraphs>72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Использование современных образовательных технологий в процессе обучения английскому языку и в воспитательной работе </vt:lpstr>
      <vt:lpstr>Критическое мышление – направленное  мышление, которое отличается взвешенностью, логичностью, и целенаправленностью, его отличает использование таких когнитивных навыков и стратегий, которые увеличивают вероятность получения желательного результата. (Дайана Халперн в работе «Психология критического мышления») мышления») </vt:lpstr>
      <vt:lpstr>1 фаза: вызов (пробуждение имеющихся знаний, интереса к получению новой информации);  2 фаза: осмысление содержания (получение новой информации);  3 фаза: рефлексия (осмысление, рождение нового знания). </vt:lpstr>
      <vt:lpstr>                      Задачи: 1) дополнительный стимул для формулировки собственных целей-мотивов; 2) активизации познавательной деятельности учеников.</vt:lpstr>
      <vt:lpstr>Презентация PowerPoint</vt:lpstr>
      <vt:lpstr>Основная цель: отслеживание своего понимания при работе с изучаемым материалом. </vt:lpstr>
      <vt:lpstr>I – interactive   самоактивизирующая n – noting          системная s – system          разметка для e – effective        эффективного r – reading and   чтения и t – thinking         размышления</vt:lpstr>
      <vt:lpstr>« V » - уже знал « + » - новое « - » - думал  иначе « ? » - не понял, есть вопросы </vt:lpstr>
      <vt:lpstr>                         причины проблема         возникновения         вывод                            факты, подтверждающие                              наличие причин</vt:lpstr>
      <vt:lpstr>Презентация PowerPoint</vt:lpstr>
      <vt:lpstr>Рефлексивное мышление значит фокусирование вашего внимания. Оно означает тщательное взвешивание, оценку и выбор. </vt:lpstr>
      <vt:lpstr>1) устная: диалог между одним учеником и учителем, диалог между двумя учениками, отдельные реплики со стороны разных учеников, возврат к ключевым словам. 2) письменная: графические, схематические способы представления информации в виде таблиц, графиков, диаграмм, кластеров. Творческие задания: синквейн, эссе, письмо, сочинение.      Графические, схематические способы представления информации    в виде таблиц, графиков, диаграмм, кластеров. Творческие задания: синквейн, эссе, письмо, сочинение. </vt:lpstr>
      <vt:lpstr> Travelling Exciting, fascinating Fly, swim, walk. Pleasant views of different countries Adventure. </vt:lpstr>
      <vt:lpstr>Презентация PowerPoint</vt:lpstr>
      <vt:lpstr>Сотрудничество – это такой тип взаимодействия, дающий возможность максимально проявить интеллектуальную и социальную активность каждого ребёнка.  </vt:lpstr>
      <vt:lpstr>Игры:    </vt:lpstr>
      <vt:lpstr>1) личностно-ориентирована;   2) самомотивируема, и как результат, у учеников, по мере выполнения работы, возрастает степень увлеченности ею;   3) позволяет учиться на собственном опыте и опыте других в конкретном деле;   4) приносит удовлетворение ученикам, видящим результаты (продукт) своего собственного труда.  </vt:lpstr>
      <vt:lpstr>www.school-collection.edu.ru http://window.edu.ru http://fcior.edu/ru </vt:lpstr>
      <vt:lpstr>Цель: формирование необходимых знаний, умений и навыков по предмету не нанося вреда здоровью. Задача: развитие двигательных способностей, которые так необходимы в жизни.</vt:lpstr>
      <vt:lpstr> </vt:lpstr>
      <vt:lpstr>Ральф Уолдо  (американский поэт,  философ, общественный деятель XIX века)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современных образовательных технологий в процессе обучения английскому языку и в воспитательной работе </dc:title>
  <dc:creator>User</dc:creator>
  <cp:lastModifiedBy>User</cp:lastModifiedBy>
  <cp:revision>28</cp:revision>
  <dcterms:created xsi:type="dcterms:W3CDTF">2013-02-16T11:21:17Z</dcterms:created>
  <dcterms:modified xsi:type="dcterms:W3CDTF">2013-02-18T15:08:26Z</dcterms:modified>
</cp:coreProperties>
</file>