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7368B70-A7EC-4108-A1CC-F872AE7F928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2112F5C-B9EB-481C-BA21-177E5CFB8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Организация призыва на  </a:t>
            </a:r>
            <a:r>
              <a:rPr lang="ru-RU"/>
              <a:t>военную </a:t>
            </a:r>
            <a:r>
              <a:rPr lang="ru-RU" smtClean="0"/>
              <a:t>службу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293096"/>
            <a:ext cx="5328592" cy="1728192"/>
          </a:xfrm>
        </p:spPr>
        <p:txBody>
          <a:bodyPr/>
          <a:lstStyle/>
          <a:p>
            <a:r>
              <a:rPr lang="ru-RU" dirty="0" smtClean="0"/>
              <a:t>Преподаватель-организатор  ОБЖ</a:t>
            </a:r>
          </a:p>
          <a:p>
            <a:r>
              <a:rPr lang="ru-RU" dirty="0" smtClean="0"/>
              <a:t>МБОУ СОШ № 82 г.Владивостока</a:t>
            </a:r>
          </a:p>
          <a:p>
            <a:r>
              <a:rPr lang="ru-RU" dirty="0" smtClean="0"/>
              <a:t>Думлер Валерий Владимирович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latin typeface="+mn-lt"/>
              </a:rPr>
              <a:t>Призыв</a:t>
            </a:r>
            <a:r>
              <a:rPr lang="ru-RU" b="1" u="sng" dirty="0" smtClean="0">
                <a:latin typeface="+mn-lt"/>
              </a:rPr>
              <a:t> </a:t>
            </a:r>
            <a:r>
              <a:rPr lang="ru-RU" b="1" i="1" u="sng" dirty="0" smtClean="0">
                <a:latin typeface="+mn-lt"/>
              </a:rPr>
              <a:t>на военную службу </a:t>
            </a:r>
            <a:r>
              <a:rPr lang="ru-RU" b="1" dirty="0" smtClean="0">
                <a:latin typeface="+mn-lt"/>
              </a:rPr>
              <a:t>граждан, не пребывающих в запасе, </a:t>
            </a:r>
            <a:r>
              <a:rPr lang="ru-RU" b="1" i="1" u="sng" dirty="0" smtClean="0">
                <a:latin typeface="+mn-lt"/>
              </a:rPr>
              <a:t>включает:</a:t>
            </a:r>
            <a:endParaRPr lang="ru-RU" b="1" i="1" u="sng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400963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000" b="1" u="sng" dirty="0" smtClean="0"/>
              <a:t>явку</a:t>
            </a:r>
            <a:r>
              <a:rPr lang="ru-RU" sz="3000" u="sng" dirty="0" smtClean="0"/>
              <a:t> на медицинское освидетельствование </a:t>
            </a:r>
            <a:r>
              <a:rPr lang="ru-RU" sz="3000" u="sng" dirty="0" smtClean="0"/>
              <a:t>и</a:t>
            </a:r>
          </a:p>
          <a:p>
            <a:pPr lvl="0">
              <a:buNone/>
            </a:pPr>
            <a:r>
              <a:rPr lang="ru-RU" sz="3000" u="sng" dirty="0" smtClean="0"/>
              <a:t>заседание </a:t>
            </a:r>
            <a:r>
              <a:rPr lang="ru-RU" sz="3000" u="sng" dirty="0" smtClean="0"/>
              <a:t>призывной комиссии;</a:t>
            </a:r>
          </a:p>
          <a:p>
            <a:pPr lvl="0"/>
            <a:r>
              <a:rPr lang="ru-RU" sz="3000" b="1" i="1" dirty="0" smtClean="0"/>
              <a:t>явку</a:t>
            </a:r>
            <a:r>
              <a:rPr lang="ru-RU" sz="3000" i="1" dirty="0" smtClean="0"/>
              <a:t> в военный комиссариат для отправки к месту прохождения военной службы;</a:t>
            </a:r>
          </a:p>
          <a:p>
            <a:pPr lvl="0"/>
            <a:r>
              <a:rPr lang="ru-RU" sz="3000" b="1" i="1" u="sng" dirty="0" smtClean="0"/>
              <a:t>нахождение </a:t>
            </a:r>
            <a:r>
              <a:rPr lang="ru-RU" sz="3000" i="1" u="sng" dirty="0" smtClean="0"/>
              <a:t>в военном комиссариате до отправки к месту прохождения военной службы.</a:t>
            </a:r>
          </a:p>
        </p:txBody>
      </p:sp>
      <p:pic>
        <p:nvPicPr>
          <p:cNvPr id="4098" name="Picture 2" descr="C:\Users\User\Desktop\ПРИЗЫВ\RIAN_01111914.LR.ru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44824"/>
            <a:ext cx="377991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+mn-lt"/>
              </a:rPr>
              <a:t>Призывная комиссия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/>
          </a:bodyPr>
          <a:lstStyle/>
          <a:p>
            <a:r>
              <a:rPr lang="ru-RU" dirty="0" smtClean="0"/>
              <a:t>На мероприятия, связанные с призывом на военную службу, граждане вызываются </a:t>
            </a:r>
            <a:r>
              <a:rPr lang="ru-RU" b="1" dirty="0" smtClean="0"/>
              <a:t>повестками военного комиссариата.</a:t>
            </a:r>
            <a:endParaRPr lang="ru-RU" dirty="0" smtClean="0"/>
          </a:p>
          <a:p>
            <a:r>
              <a:rPr lang="ru-RU" i="1" u="sng" dirty="0" smtClean="0"/>
              <a:t>Для проведения призыва на военную службу в каждом районе или городе </a:t>
            </a:r>
            <a:r>
              <a:rPr lang="ru-RU" b="1" dirty="0" smtClean="0"/>
              <a:t>создается призывная комиссия. </a:t>
            </a:r>
            <a:r>
              <a:rPr lang="ru-RU" u="sng" dirty="0" smtClean="0"/>
              <a:t> На призывную комиссию возлагаются обязанности по организации медицинского освидетельствования призывников и принятию в отношении их одного из следующих решений: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+mn-lt"/>
              </a:rPr>
              <a:t>Решения призывной комиссии: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lvl="0"/>
            <a:r>
              <a:rPr lang="ru-RU" i="1" dirty="0" smtClean="0"/>
              <a:t>о призыве на военную службу;</a:t>
            </a:r>
          </a:p>
          <a:p>
            <a:pPr lvl="0"/>
            <a:r>
              <a:rPr lang="ru-RU" dirty="0" smtClean="0"/>
              <a:t>о направлении на альтернативную гражданскую службу;</a:t>
            </a:r>
          </a:p>
          <a:p>
            <a:pPr lvl="0"/>
            <a:r>
              <a:rPr lang="ru-RU" i="1" dirty="0" smtClean="0"/>
              <a:t>о предоставлении отсрочки от призыва на военную службу;</a:t>
            </a:r>
          </a:p>
          <a:p>
            <a:pPr lvl="0"/>
            <a:r>
              <a:rPr lang="ru-RU" dirty="0" smtClean="0"/>
              <a:t>об освобождении от призыва на военную службу;</a:t>
            </a:r>
          </a:p>
          <a:p>
            <a:pPr lvl="0"/>
            <a:r>
              <a:rPr lang="ru-RU" i="1" dirty="0" smtClean="0"/>
              <a:t>о зачислении в запас;</a:t>
            </a:r>
          </a:p>
          <a:p>
            <a:pPr lvl="0"/>
            <a:r>
              <a:rPr lang="ru-RU" dirty="0" smtClean="0"/>
              <a:t>об освобождении от исполнения воинской обязанности.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+mn-lt"/>
              </a:rPr>
              <a:t>Призывная комиссия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Комиссия определяет вид и род войск, </a:t>
            </a:r>
            <a:r>
              <a:rPr lang="ru-RU" dirty="0" smtClean="0"/>
              <a:t>в которых граждане будут проходить военную службу. Призывная </a:t>
            </a:r>
            <a:r>
              <a:rPr lang="ru-RU" u="sng" dirty="0" smtClean="0"/>
              <a:t>комиссия организует также медицинское освидетельствование граждан, изъявивших желание поступить в военные образовательные учреждения,</a:t>
            </a:r>
          </a:p>
          <a:p>
            <a:r>
              <a:rPr lang="ru-RU" u="sng" dirty="0" smtClean="0"/>
              <a:t> и принимает решение о направлении</a:t>
            </a:r>
            <a:r>
              <a:rPr lang="ru-RU" dirty="0" smtClean="0"/>
              <a:t> их для сдачи конкурсных вступительных экзаменов или об отказе в таком направлении.</a:t>
            </a:r>
          </a:p>
          <a:p>
            <a:r>
              <a:rPr lang="ru-RU" dirty="0" smtClean="0"/>
              <a:t> Решение призывной комиссии может быть обжаловано.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5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Ответственность граждан по вопросам призыва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/>
          <a:lstStyle/>
          <a:p>
            <a:r>
              <a:rPr lang="ru-RU" dirty="0" smtClean="0"/>
              <a:t>В соответствии с п. 4 ст. 31 ФЗ «О воинской обязанности и военной службе» </a:t>
            </a:r>
            <a:r>
              <a:rPr lang="ru-RU" b="1" dirty="0" smtClean="0"/>
              <a:t>уклонением от призыва на военную службу признается </a:t>
            </a:r>
            <a:r>
              <a:rPr lang="ru-RU" b="1" i="1" u="sng" dirty="0" smtClean="0"/>
              <a:t>неявка гражданина без уважительных причин по повестке военкомата на мероприятия, связанные с призывом на военную службу.</a:t>
            </a:r>
            <a:r>
              <a:rPr lang="ru-RU" b="1" u="sng" dirty="0" smtClean="0"/>
              <a:t> 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Ответственность граждан по вопросам призыва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dirty="0" smtClean="0"/>
              <a:t>На основании ч. 1 ст. 328 УК РФ уклонение от призыва </a:t>
            </a:r>
            <a:r>
              <a:rPr lang="ru-RU" b="1" dirty="0" smtClean="0"/>
              <a:t>на военную службу </a:t>
            </a:r>
            <a:r>
              <a:rPr lang="ru-RU" dirty="0" smtClean="0"/>
              <a:t>при отсутствии законных оснований для освобождения от этой службы наказывается:</a:t>
            </a:r>
          </a:p>
          <a:p>
            <a:r>
              <a:rPr lang="ru-RU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штрафом в размере до 200 тысяч рублей или в размере заработной платы или иного дохода осужденного за период до 18 месяцев,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 либо арестом на срок от 3 до 6 месяцев,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либо лишением свободы на срок до 2 лет.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Ответственность граждан по вопросам призыва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/>
          </a:bodyPr>
          <a:lstStyle/>
          <a:p>
            <a:r>
              <a:rPr lang="ru-RU" dirty="0" smtClean="0"/>
              <a:t>в соответствии с ч. 2 ст. 328 УК РФ уклонение от прохождения </a:t>
            </a:r>
            <a:r>
              <a:rPr lang="ru-RU" b="1" i="1" dirty="0" smtClean="0"/>
              <a:t>альтернативной гражданской службы</a:t>
            </a:r>
            <a:r>
              <a:rPr lang="ru-RU" b="1" dirty="0" smtClean="0"/>
              <a:t> </a:t>
            </a:r>
            <a:r>
              <a:rPr lang="ru-RU" dirty="0" smtClean="0"/>
              <a:t>граждан, которым военная служба по их заявлению заменена на АГС, наказывается </a:t>
            </a:r>
            <a:r>
              <a:rPr lang="ru-RU" i="1" dirty="0" smtClean="0">
                <a:solidFill>
                  <a:srgbClr val="FF0000"/>
                </a:solidFill>
              </a:rPr>
              <a:t>штрафом в размере до 80 тысяч рублей или в размере заработной платы или иного дохода осужденного за период до 6 месяцев, либо обязательными работами на срок от 180 до 240 часов, либо арестом на срок от 3 до 6 месяцев.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Для привлечения к ответственности достаточно установить: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а) </a:t>
            </a:r>
            <a:r>
              <a:rPr lang="ru-RU" dirty="0" smtClean="0"/>
              <a:t>факт неявки гражданина по повестке военного комиссариата на мероприятия, связанные с призывом на военную службу;</a:t>
            </a:r>
          </a:p>
          <a:p>
            <a:pPr>
              <a:buNone/>
            </a:pPr>
            <a:r>
              <a:rPr lang="ru-RU" b="1" dirty="0" smtClean="0"/>
              <a:t>б) </a:t>
            </a:r>
            <a:r>
              <a:rPr lang="ru-RU" dirty="0" smtClean="0"/>
              <a:t>отсутствие уважительных причин неявки;</a:t>
            </a:r>
          </a:p>
          <a:p>
            <a:pPr>
              <a:buNone/>
            </a:pPr>
            <a:r>
              <a:rPr lang="ru-RU" b="1" dirty="0" smtClean="0"/>
              <a:t>в) </a:t>
            </a:r>
            <a:r>
              <a:rPr lang="ru-RU" dirty="0" smtClean="0"/>
              <a:t>факт вручения гражданину повестки.</a:t>
            </a:r>
            <a:br>
              <a:rPr lang="ru-RU" dirty="0" smtClean="0"/>
            </a:br>
            <a:r>
              <a:rPr lang="ru-RU" b="1" u="sng" dirty="0" smtClean="0"/>
              <a:t>Если хотя бы одно из этих трех обстоятельств не установлено, то нет законных оснований для привлечения гражданина к уголовной ответственности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ВНИМАНИЕ! 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Вручение повестки гражданину производится под расписку (</a:t>
            </a:r>
            <a:r>
              <a:rPr lang="ru-RU" b="1" u="sng" dirty="0" smtClean="0"/>
              <a:t>и только лично ему</a:t>
            </a:r>
            <a:r>
              <a:rPr lang="ru-RU" dirty="0" smtClean="0"/>
              <a:t>). Выдача расписки является его обязанностью в соответствии с п. 2 ст. 31 ФЗ «О воинской обязанности и военной службе». </a:t>
            </a:r>
            <a:r>
              <a:rPr lang="ru-RU" u="sng" dirty="0" smtClean="0"/>
              <a:t>Отсутствие расписки гражданина, удостоверяющей факт получения им повестки, может не воспрепятствовать привлечению его к уголовной ответственности только в том случае, если в ходе следствия будет доказан </a:t>
            </a:r>
            <a:r>
              <a:rPr lang="ru-RU" i="1" u="sng" dirty="0" smtClean="0"/>
              <a:t>факт уклонения от получения повестки.</a:t>
            </a:r>
            <a:endParaRPr lang="ru-RU" u="sng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+mn-lt"/>
              </a:rPr>
              <a:t>Список использованных печатных источников: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ФЗ «О воинской обязанности и военной службе»</a:t>
            </a:r>
            <a:r>
              <a:rPr lang="ru-RU" b="1" dirty="0" smtClean="0"/>
              <a:t> </a:t>
            </a:r>
            <a:r>
              <a:rPr lang="ru-RU" dirty="0" smtClean="0"/>
              <a:t>от 28.03.1998 N 53-ФЗ</a:t>
            </a:r>
          </a:p>
          <a:p>
            <a:pPr>
              <a:buNone/>
            </a:pPr>
            <a:r>
              <a:rPr lang="ru-RU" dirty="0" smtClean="0"/>
              <a:t>   (принят ГД ФС РФ 06.03.1998)</a:t>
            </a:r>
            <a:br>
              <a:rPr lang="ru-RU" dirty="0" smtClean="0"/>
            </a:br>
            <a:r>
              <a:rPr lang="ru-RU" dirty="0" smtClean="0"/>
              <a:t>(действующая редакция от 21.07.2014)</a:t>
            </a:r>
          </a:p>
          <a:p>
            <a:r>
              <a:rPr lang="ru-RU" dirty="0" smtClean="0"/>
              <a:t>Уголовный кодекс РФ (УК РФ) от 13.06.96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N 63-</a:t>
            </a:r>
            <a:r>
              <a:rPr lang="ru-RU" dirty="0" smtClean="0"/>
              <a:t>ФЗ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Порядок призыва на военную службу </a:t>
            </a:r>
            <a:endParaRPr lang="ru-RU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/>
          <a:lstStyle/>
          <a:p>
            <a:r>
              <a:rPr lang="ru-RU" dirty="0" smtClean="0"/>
              <a:t>определяется Законом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 smtClean="0"/>
              <a:t>О воинской </a:t>
            </a:r>
            <a:r>
              <a:rPr lang="ru-RU" dirty="0" smtClean="0"/>
              <a:t>обязанности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и военной службе», </a:t>
            </a:r>
          </a:p>
          <a:p>
            <a:r>
              <a:rPr lang="ru-RU" dirty="0" smtClean="0"/>
              <a:t>другими </a:t>
            </a:r>
            <a:r>
              <a:rPr lang="ru-RU" dirty="0" smtClean="0"/>
              <a:t>федеральными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законами, </a:t>
            </a:r>
          </a:p>
          <a:p>
            <a:r>
              <a:rPr lang="ru-RU" dirty="0" smtClean="0"/>
              <a:t>указами Президента Российской Федерации, Положением о призыве на военную службу, утвержденным Правительством Российской Федерации 1 июня 1999 г. (Постановление № 587).</a:t>
            </a:r>
            <a:endParaRPr lang="ru-RU" dirty="0"/>
          </a:p>
        </p:txBody>
      </p:sp>
      <p:pic>
        <p:nvPicPr>
          <p:cNvPr id="1027" name="Picture 3" descr="C:\Users\User\Desktop\ПРИЗЫВ\b_10661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8938" y="201295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Призыву на военную службу подлежат:</a:t>
            </a:r>
            <a:endParaRPr lang="ru-RU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b="1" i="1" u="sng" dirty="0" smtClean="0"/>
              <a:t>граждане мужского </a:t>
            </a:r>
            <a:r>
              <a:rPr lang="ru-RU" b="1" i="1" u="sng" dirty="0" smtClean="0"/>
              <a:t>пола</a:t>
            </a:r>
          </a:p>
          <a:p>
            <a:pPr>
              <a:buNone/>
            </a:pPr>
            <a:r>
              <a:rPr lang="ru-RU" b="1" i="1" u="sng" dirty="0" smtClean="0"/>
              <a:t> </a:t>
            </a:r>
            <a:r>
              <a:rPr lang="ru-RU" u="sng" dirty="0" smtClean="0"/>
              <a:t>в возрасте </a:t>
            </a:r>
            <a:r>
              <a:rPr lang="ru-RU" b="1" u="sng" dirty="0" smtClean="0"/>
              <a:t>от 18 до 27 лет</a:t>
            </a:r>
            <a:r>
              <a:rPr lang="ru-RU" u="sng" dirty="0" smtClean="0"/>
              <a:t>, </a:t>
            </a:r>
          </a:p>
          <a:p>
            <a:r>
              <a:rPr lang="ru-RU" dirty="0" smtClean="0"/>
              <a:t>не прошедшие </a:t>
            </a:r>
            <a:r>
              <a:rPr lang="ru-RU" dirty="0" smtClean="0"/>
              <a:t>военную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или альтернативную службу </a:t>
            </a:r>
          </a:p>
          <a:p>
            <a:r>
              <a:rPr lang="ru-RU" dirty="0" smtClean="0"/>
              <a:t>и не находящиеся в запасе.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Решение о призыве </a:t>
            </a:r>
            <a:r>
              <a:rPr lang="ru-RU" dirty="0" smtClean="0"/>
              <a:t>граждан на военную службу может быть принято только после достижения ими возраста 18 лет.</a:t>
            </a:r>
          </a:p>
          <a:p>
            <a:endParaRPr lang="ru-RU" dirty="0"/>
          </a:p>
        </p:txBody>
      </p:sp>
      <p:pic>
        <p:nvPicPr>
          <p:cNvPr id="2050" name="Picture 2" descr="C:\Users\User\Desktop\ПРИЗЫВ\1290073225_sqli2wgt1q30npv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412776"/>
            <a:ext cx="280831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Освобождаются от призыва на военную службу граждане: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а) признанные не годными или ограниченно годными к военной службе по состоянию здоровья;</a:t>
            </a:r>
          </a:p>
          <a:p>
            <a:r>
              <a:rPr lang="ru-RU" dirty="0" smtClean="0"/>
              <a:t>б) проходящие или прошедшие военную службу в Российской Федерации;</a:t>
            </a:r>
          </a:p>
          <a:p>
            <a:r>
              <a:rPr lang="ru-RU" dirty="0" smtClean="0"/>
              <a:t>в) проходящие или прошедшие альтернативную гражданскую службу;</a:t>
            </a:r>
          </a:p>
          <a:p>
            <a:r>
              <a:rPr lang="ru-RU" dirty="0" smtClean="0"/>
              <a:t>г) прошедшие военную службу в другом государстве;</a:t>
            </a:r>
          </a:p>
          <a:p>
            <a:r>
              <a:rPr lang="ru-RU" dirty="0" err="1" smtClean="0"/>
              <a:t>д</a:t>
            </a:r>
            <a:r>
              <a:rPr lang="ru-RU" dirty="0" smtClean="0"/>
              <a:t>) имеющие ученую степень кандидата наук или доктора наук;</a:t>
            </a:r>
          </a:p>
          <a:p>
            <a:r>
              <a:rPr lang="ru-RU" dirty="0" smtClean="0"/>
              <a:t>е) в случае гибели (смерти) отца, матери, родного брата, родной сестры в связи с исполнением ими обязанностей военной службы.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Не подлежат призыву на военную службу: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/>
          </a:bodyPr>
          <a:lstStyle/>
          <a:p>
            <a:r>
              <a:rPr lang="ru-RU" dirty="0" smtClean="0"/>
              <a:t>лица, которые отбывают наказание в виде обязательных, исправительных работ, ограничения свободы, ареста или лишения свободы,</a:t>
            </a:r>
          </a:p>
          <a:p>
            <a:r>
              <a:rPr lang="ru-RU" dirty="0" smtClean="0"/>
              <a:t>имеющие неснятую или непогашенную судимость за совершение преступления,</a:t>
            </a:r>
          </a:p>
          <a:p>
            <a:r>
              <a:rPr lang="ru-RU" dirty="0" smtClean="0"/>
              <a:t>в отношении которых ведется дознание либо предварительное следствие ,</a:t>
            </a:r>
          </a:p>
          <a:p>
            <a:r>
              <a:rPr lang="ru-RU" dirty="0" smtClean="0"/>
              <a:t>уголовное дело в отношении которых передано в суд.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+mn-lt"/>
              </a:rPr>
              <a:t>Отсрочки от призыва на военную службу предоставляются: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r>
              <a:rPr lang="ru-RU" dirty="0" smtClean="0"/>
              <a:t>а) признанным временно негодными к военной службе по состоянию здоровья — на срок до одного года;</a:t>
            </a:r>
          </a:p>
          <a:p>
            <a:r>
              <a:rPr lang="ru-RU" dirty="0" smtClean="0"/>
              <a:t>б) занятым постоянным уходом за отцом, матерью, женой, родным братом, родной сестрой, дедушкой, бабушкой или усыновителем…</a:t>
            </a:r>
          </a:p>
          <a:p>
            <a:r>
              <a:rPr lang="ru-RU" dirty="0" smtClean="0"/>
              <a:t>в) имеющим ребенка, воспитываемого без матери;</a:t>
            </a:r>
          </a:p>
          <a:p>
            <a:r>
              <a:rPr lang="ru-RU" dirty="0" smtClean="0"/>
              <a:t>студентам ВУЗов…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+mn-lt"/>
              </a:rPr>
              <a:t>Отсрочка от призыва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/>
          <a:lstStyle/>
          <a:p>
            <a:r>
              <a:rPr lang="ru-RU" dirty="0" smtClean="0"/>
              <a:t>Отсрочка предоставляется также некоторым другим категориям граждан.</a:t>
            </a:r>
          </a:p>
          <a:p>
            <a:r>
              <a:rPr lang="ru-RU" dirty="0" smtClean="0"/>
              <a:t>Призывник, не прошедший военную службу в связи с предоставлением ему отсрочки от призыва, по достижении им возраста 27 лет решением призывной комиссии зачисляется в запас. Право на отсрочку может быть дано также на основании указов Президента Российской Федерации.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730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+mn-lt"/>
              </a:rPr>
              <a:t>Призыв на военную службу осуществляется два </a:t>
            </a:r>
            <a:r>
              <a:rPr lang="ru-RU" dirty="0" smtClean="0">
                <a:latin typeface="+mn-lt"/>
              </a:rPr>
              <a:t>раза в год: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/>
                <a:ea typeface="Times New Roman"/>
              </a:rPr>
              <a:t>с 1 апреля по 15 июля;</a:t>
            </a:r>
          </a:p>
          <a:p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с 1 октября по 31 декабря</a:t>
            </a:r>
          </a:p>
          <a:p>
            <a:pPr>
              <a:buNone/>
            </a:pPr>
            <a:endParaRPr lang="ru-RU" sz="3600" b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/>
                <a:ea typeface="Times New Roman"/>
                <a:cs typeface="Times New Roman"/>
              </a:rPr>
              <a:t>  на основании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Указов Президента Российской Федерации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C:\Users\User\Desktop\ПРИЗЫВ\voen_bf452ad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3" y="2132856"/>
            <a:ext cx="2592287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Организация призыва на военную службу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b="1" dirty="0" smtClean="0"/>
              <a:t>Призыв на военную службу организует </a:t>
            </a:r>
            <a:r>
              <a:rPr lang="ru-RU" dirty="0" smtClean="0"/>
              <a:t>глава органа местного самоуправления совместно с военным комиссаром и 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осуществляет</a:t>
            </a:r>
            <a:r>
              <a:rPr lang="ru-RU" dirty="0" smtClean="0"/>
              <a:t> призывная комиссия, которая создается в каждом районе, городе без районного деления, ином муниципальном образовании решением главы органа местного самоуправления.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102</TotalTime>
  <Words>989</Words>
  <Application>Microsoft Office PowerPoint</Application>
  <PresentationFormat>Экран (4:3)</PresentationFormat>
  <Paragraphs>88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Организация призыва на  военную службу</vt:lpstr>
      <vt:lpstr>Порядок призыва на военную службу </vt:lpstr>
      <vt:lpstr>Призыву на военную службу подлежат:</vt:lpstr>
      <vt:lpstr>Освобождаются от призыва на военную службу граждане: </vt:lpstr>
      <vt:lpstr>Не подлежат призыву на военную службу:</vt:lpstr>
      <vt:lpstr>Отсрочки от призыва на военную службу предоставляются: </vt:lpstr>
      <vt:lpstr>Отсрочка от призыва</vt:lpstr>
      <vt:lpstr>Призыв на военную службу осуществляется два раза в год:</vt:lpstr>
      <vt:lpstr>Организация призыва на военную службу </vt:lpstr>
      <vt:lpstr>Призыв на военную службу граждан, не пребывающих в запасе, включает:</vt:lpstr>
      <vt:lpstr>Призывная комиссия</vt:lpstr>
      <vt:lpstr>Решения призывной комиссии:</vt:lpstr>
      <vt:lpstr>Призывная комиссия</vt:lpstr>
      <vt:lpstr>Ответственность граждан по вопросам призыва </vt:lpstr>
      <vt:lpstr>Ответственность граждан по вопросам призыва</vt:lpstr>
      <vt:lpstr>Ответственность граждан по вопросам призыва</vt:lpstr>
      <vt:lpstr>Для привлечения к ответственности достаточно установить:</vt:lpstr>
      <vt:lpstr>ВНИМАНИЕ! </vt:lpstr>
      <vt:lpstr>Список использованных печатных источников: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призыва на  военную службу.</dc:title>
  <dc:creator>User</dc:creator>
  <cp:lastModifiedBy>User</cp:lastModifiedBy>
  <cp:revision>14</cp:revision>
  <dcterms:created xsi:type="dcterms:W3CDTF">2014-11-05T08:49:11Z</dcterms:created>
  <dcterms:modified xsi:type="dcterms:W3CDTF">2014-11-09T04:29:38Z</dcterms:modified>
</cp:coreProperties>
</file>