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BDEDD-21B2-42F7-B60E-F4DAA9F34DEC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0BF12-013A-4433-B148-64209A40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.png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gif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1857365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«Преодоление нарушений слоговой структуры слов у детей»  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763321"/>
            <a:ext cx="3643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        Мастер-класс для родителей 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6143636" y="4198299"/>
            <a:ext cx="2500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Учитель-логопед                                                                                 МБДОУ № 22                                                                             </a:t>
            </a:r>
            <a:r>
              <a:rPr lang="ru-RU" i="1" dirty="0" err="1" smtClean="0">
                <a:solidFill>
                  <a:srgbClr val="FF0000"/>
                </a:solidFill>
              </a:rPr>
              <a:t>Скрипникова</a:t>
            </a:r>
            <a:r>
              <a:rPr lang="ru-RU" i="1" dirty="0" smtClean="0">
                <a:solidFill>
                  <a:srgbClr val="FF0000"/>
                </a:solidFill>
              </a:rPr>
              <a:t> Т.В.</a:t>
            </a:r>
            <a:endParaRPr lang="ru-RU" i="1" dirty="0"/>
          </a:p>
        </p:txBody>
      </p:sp>
      <p:pic>
        <p:nvPicPr>
          <p:cNvPr id="8" name="Рисунок 7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072074"/>
            <a:ext cx="1785918" cy="155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572140"/>
            <a:ext cx="1500166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500042"/>
            <a:ext cx="67866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                Фонематический и слоговой анализ слов: 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«Рассели картинки по домам» - один слог – одноэтажный дом и т.д.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«Соедини картинки и слова» 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- Игра «Раздели слова на слоги» 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Игра «Найди самое длинное и самое короткое слово»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«Исправь ошибку в словах» – слово произносится неправильно (если ребенку трудно выполнить задание, то в помощь дается картинка): </a:t>
            </a:r>
            <a:r>
              <a:rPr lang="ru-RU" sz="2000" b="1" i="1" dirty="0" smtClean="0">
                <a:solidFill>
                  <a:srgbClr val="FF0000"/>
                </a:solidFill>
              </a:rPr>
              <a:t>МОТОЛОК, МОКОЛО </a:t>
            </a:r>
          </a:p>
          <a:p>
            <a:pPr>
              <a:buFontTx/>
              <a:buChar char="-"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Игра с мячом: ударить об пол столько раз, сколько слогов в слове; удары сопровождаются четким произнесением слогов </a:t>
            </a:r>
            <a:endParaRPr lang="ru-RU" sz="2000" dirty="0"/>
          </a:p>
        </p:txBody>
      </p:sp>
      <p:pic>
        <p:nvPicPr>
          <p:cNvPr id="1026" name="Picture 2" descr="C:\Users\AdmiK\Desktop\SAM_07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857232"/>
            <a:ext cx="2214578" cy="1143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miK\Desktop\SAM_08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357298"/>
            <a:ext cx="2143140" cy="1143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AdmiK\Desktop\SAM_08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1714488"/>
            <a:ext cx="2143108" cy="12144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Как выглядит снегурочка? Интересный сайт. Фото, инфа и видео!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071678"/>
            <a:ext cx="2143140" cy="1143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6" descr="Зимние забав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2500307"/>
            <a:ext cx="2214578" cy="11441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Снежинки помогут спасти озоновый сло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2857496"/>
            <a:ext cx="2214578" cy="1143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Прокричать: &quot;Ку-ка-ре-ку&quot;? - страница 5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15140" y="3357562"/>
            <a:ext cx="2214578" cy="11239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Что приготовить из молока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3786190"/>
            <a:ext cx="2214578" cy="12573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CHICCO CLUB Конкурсы Сказки для самых любимых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40" y="4429132"/>
            <a:ext cx="2214578" cy="13573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572140"/>
            <a:ext cx="1500166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357166"/>
            <a:ext cx="742955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</a:t>
            </a:r>
            <a:r>
              <a:rPr lang="ru-RU" sz="2000" b="1" i="1" dirty="0" smtClean="0">
                <a:solidFill>
                  <a:srgbClr val="FF0000"/>
                </a:solidFill>
              </a:rPr>
              <a:t>Фонематический и слоговой синтез слов: 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- Игра «Дополни слово» – дополнение слов подходящим слогом: </a:t>
            </a:r>
            <a:r>
              <a:rPr lang="ru-RU" b="1" i="1" dirty="0" err="1" smtClean="0">
                <a:solidFill>
                  <a:srgbClr val="FF0000"/>
                </a:solidFill>
              </a:rPr>
              <a:t>земляни</a:t>
            </a:r>
            <a:r>
              <a:rPr lang="ru-RU" b="1" i="1" dirty="0" smtClean="0">
                <a:solidFill>
                  <a:srgbClr val="FF0000"/>
                </a:solidFill>
              </a:rPr>
              <a:t>…, </a:t>
            </a:r>
            <a:r>
              <a:rPr lang="ru-RU" b="1" i="1" dirty="0" err="1" smtClean="0">
                <a:solidFill>
                  <a:srgbClr val="FF0000"/>
                </a:solidFill>
              </a:rPr>
              <a:t>смороди</a:t>
            </a:r>
            <a:r>
              <a:rPr lang="ru-RU" b="1" i="1" dirty="0" smtClean="0">
                <a:solidFill>
                  <a:srgbClr val="FF0000"/>
                </a:solidFill>
              </a:rPr>
              <a:t>…, </a:t>
            </a:r>
            <a:r>
              <a:rPr lang="ru-RU" b="1" i="1" dirty="0" err="1" smtClean="0">
                <a:solidFill>
                  <a:srgbClr val="FF0000"/>
                </a:solidFill>
              </a:rPr>
              <a:t>бере</a:t>
            </a:r>
            <a:r>
              <a:rPr lang="ru-RU" b="1" i="1" dirty="0" smtClean="0">
                <a:solidFill>
                  <a:srgbClr val="FF0000"/>
                </a:solidFill>
              </a:rPr>
              <a:t>…, </a:t>
            </a:r>
            <a:r>
              <a:rPr lang="ru-RU" b="1" i="1" dirty="0" err="1" smtClean="0">
                <a:solidFill>
                  <a:srgbClr val="FF0000"/>
                </a:solidFill>
              </a:rPr>
              <a:t>коро</a:t>
            </a:r>
            <a:r>
              <a:rPr lang="ru-RU" b="1" i="1" dirty="0" smtClean="0">
                <a:solidFill>
                  <a:srgbClr val="FF0000"/>
                </a:solidFill>
              </a:rPr>
              <a:t>… </a:t>
            </a:r>
            <a:r>
              <a:rPr lang="ru-RU" i="1" dirty="0" smtClean="0">
                <a:solidFill>
                  <a:srgbClr val="FF0000"/>
                </a:solidFill>
              </a:rPr>
              <a:t>и т.д. 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Игра «Составь слова» - выбрать слоги и составить слова: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МА  РА  НА  ША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У     ЛА  ШИ  ПА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Игра «Сложные слова» – из двух слов образовать одно: лёд, колоть </a:t>
            </a:r>
            <a:r>
              <a:rPr lang="ru-RU" b="1" i="1" dirty="0" smtClean="0">
                <a:solidFill>
                  <a:srgbClr val="FF0000"/>
                </a:solidFill>
              </a:rPr>
              <a:t>(ледокол); </a:t>
            </a:r>
            <a:r>
              <a:rPr lang="ru-RU" i="1" dirty="0" smtClean="0">
                <a:solidFill>
                  <a:srgbClr val="FF0000"/>
                </a:solidFill>
              </a:rPr>
              <a:t>камни, падать </a:t>
            </a:r>
            <a:r>
              <a:rPr lang="ru-RU" b="1" i="1" dirty="0" smtClean="0">
                <a:solidFill>
                  <a:srgbClr val="FF0000"/>
                </a:solidFill>
              </a:rPr>
              <a:t>(камнепад); </a:t>
            </a:r>
            <a:r>
              <a:rPr lang="ru-RU" i="1" dirty="0" smtClean="0">
                <a:solidFill>
                  <a:srgbClr val="FF0000"/>
                </a:solidFill>
              </a:rPr>
              <a:t>лес, рубить </a:t>
            </a:r>
            <a:r>
              <a:rPr lang="ru-RU" b="1" i="1" dirty="0" smtClean="0">
                <a:solidFill>
                  <a:srgbClr val="FF0000"/>
                </a:solidFill>
              </a:rPr>
              <a:t>(лесоруб) </a:t>
            </a:r>
            <a:r>
              <a:rPr lang="ru-RU" i="1" dirty="0" smtClean="0">
                <a:solidFill>
                  <a:srgbClr val="FF0000"/>
                </a:solidFill>
              </a:rPr>
              <a:t>и т.д.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Игра «Измени слова» – упражнение в словоизменении; уточнить, изменилось ли количество слогов: дом – дома, лес – леса и т.д.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Игра «Медленно – быстро» - взрослый произносит слово по слогам: </a:t>
            </a:r>
            <a:r>
              <a:rPr lang="ru-RU" b="1" i="1" dirty="0" err="1" smtClean="0">
                <a:solidFill>
                  <a:srgbClr val="FF0000"/>
                </a:solidFill>
              </a:rPr>
              <a:t>со-ба-ка</a:t>
            </a:r>
            <a:r>
              <a:rPr lang="ru-RU" b="1" i="1" dirty="0" smtClean="0">
                <a:solidFill>
                  <a:srgbClr val="FF0000"/>
                </a:solidFill>
              </a:rPr>
              <a:t>,</a:t>
            </a:r>
            <a:r>
              <a:rPr lang="ru-RU" i="1" dirty="0" smtClean="0">
                <a:solidFill>
                  <a:srgbClr val="FF0000"/>
                </a:solidFill>
              </a:rPr>
              <a:t> а ребенок произносит это слово целиком и быстро. 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Игра Новые слова» – образование новых слов из первых слогов двух слов:   </a:t>
            </a:r>
            <a:r>
              <a:rPr lang="ru-RU" b="1" i="1" dirty="0" smtClean="0">
                <a:solidFill>
                  <a:srgbClr val="FF0000"/>
                </a:solidFill>
              </a:rPr>
              <a:t>ЧАЙ</a:t>
            </a:r>
            <a:r>
              <a:rPr lang="ru-RU" i="1" dirty="0" smtClean="0">
                <a:solidFill>
                  <a:srgbClr val="FF0000"/>
                </a:solidFill>
              </a:rPr>
              <a:t>НИК + </a:t>
            </a:r>
            <a:r>
              <a:rPr lang="ru-RU" b="1" i="1" dirty="0" smtClean="0">
                <a:solidFill>
                  <a:srgbClr val="FF0000"/>
                </a:solidFill>
              </a:rPr>
              <a:t>КА</a:t>
            </a:r>
            <a:r>
              <a:rPr lang="ru-RU" i="1" dirty="0" smtClean="0">
                <a:solidFill>
                  <a:srgbClr val="FF0000"/>
                </a:solidFill>
              </a:rPr>
              <a:t>ПУСТА = </a:t>
            </a:r>
            <a:r>
              <a:rPr lang="ru-RU" b="1" i="1" dirty="0" smtClean="0">
                <a:solidFill>
                  <a:srgbClr val="FF0000"/>
                </a:solidFill>
              </a:rPr>
              <a:t>ЧАЙКА</a:t>
            </a:r>
            <a:r>
              <a:rPr lang="ru-RU" i="1" dirty="0" smtClean="0">
                <a:solidFill>
                  <a:srgbClr val="FF0000"/>
                </a:solidFill>
              </a:rPr>
              <a:t>;    </a:t>
            </a:r>
            <a:r>
              <a:rPr lang="ru-RU" b="1" i="1" dirty="0" smtClean="0">
                <a:solidFill>
                  <a:srgbClr val="FF0000"/>
                </a:solidFill>
              </a:rPr>
              <a:t>МА</a:t>
            </a:r>
            <a:r>
              <a:rPr lang="ru-RU" i="1" dirty="0" smtClean="0">
                <a:solidFill>
                  <a:srgbClr val="FF0000"/>
                </a:solidFill>
              </a:rPr>
              <a:t>ЛИНА + </a:t>
            </a:r>
            <a:r>
              <a:rPr lang="ru-RU" b="1" i="1" dirty="0" smtClean="0">
                <a:solidFill>
                  <a:srgbClr val="FF0000"/>
                </a:solidFill>
              </a:rPr>
              <a:t>МА</a:t>
            </a:r>
            <a:r>
              <a:rPr lang="ru-RU" i="1" dirty="0" smtClean="0">
                <a:solidFill>
                  <a:srgbClr val="FF0000"/>
                </a:solidFill>
              </a:rPr>
              <a:t>ШИНА = </a:t>
            </a:r>
            <a:r>
              <a:rPr lang="ru-RU" b="1" i="1" dirty="0" smtClean="0">
                <a:solidFill>
                  <a:srgbClr val="FF0000"/>
                </a:solidFill>
              </a:rPr>
              <a:t>МАМА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572140"/>
            <a:ext cx="135732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15" y="357166"/>
            <a:ext cx="742955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sz="2000" b="1" i="1" dirty="0" smtClean="0">
                <a:solidFill>
                  <a:srgbClr val="FF0000"/>
                </a:solidFill>
              </a:rPr>
              <a:t>Фонематические представления:  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Игра «</a:t>
            </a:r>
            <a:r>
              <a:rPr lang="ru-RU" i="1" dirty="0" err="1" smtClean="0">
                <a:solidFill>
                  <a:srgbClr val="FF0000"/>
                </a:solidFill>
              </a:rPr>
              <a:t>Чистоговорки</a:t>
            </a:r>
            <a:r>
              <a:rPr lang="ru-RU" i="1" dirty="0" smtClean="0">
                <a:solidFill>
                  <a:srgbClr val="FF0000"/>
                </a:solidFill>
              </a:rPr>
              <a:t>» – придумать </a:t>
            </a:r>
            <a:r>
              <a:rPr lang="ru-RU" i="1" dirty="0" err="1" smtClean="0">
                <a:solidFill>
                  <a:srgbClr val="FF0000"/>
                </a:solidFill>
              </a:rPr>
              <a:t>чистоговорку</a:t>
            </a:r>
            <a:r>
              <a:rPr lang="ru-RU" i="1" dirty="0" smtClean="0">
                <a:solidFill>
                  <a:srgbClr val="FF0000"/>
                </a:solidFill>
              </a:rPr>
              <a:t> по образцу: </a:t>
            </a:r>
            <a:r>
              <a:rPr lang="ru-RU" i="1" dirty="0" err="1" smtClean="0">
                <a:solidFill>
                  <a:srgbClr val="FF0000"/>
                </a:solidFill>
              </a:rPr>
              <a:t>шо-шо-шо</a:t>
            </a:r>
            <a:r>
              <a:rPr lang="ru-RU" i="1" dirty="0" smtClean="0">
                <a:solidFill>
                  <a:srgbClr val="FF0000"/>
                </a:solidFill>
              </a:rPr>
              <a:t> – хорошо; </a:t>
            </a:r>
            <a:r>
              <a:rPr lang="ru-RU" i="1" dirty="0" err="1" smtClean="0">
                <a:solidFill>
                  <a:srgbClr val="FF0000"/>
                </a:solidFill>
              </a:rPr>
              <a:t>ши-ши-ши</a:t>
            </a:r>
            <a:r>
              <a:rPr lang="ru-RU" i="1" dirty="0" smtClean="0">
                <a:solidFill>
                  <a:srgbClr val="FF0000"/>
                </a:solidFill>
              </a:rPr>
              <a:t> - …; </a:t>
            </a:r>
            <a:r>
              <a:rPr lang="ru-RU" i="1" dirty="0" err="1" smtClean="0">
                <a:solidFill>
                  <a:srgbClr val="FF0000"/>
                </a:solidFill>
              </a:rPr>
              <a:t>аш-аш-аш</a:t>
            </a:r>
            <a:r>
              <a:rPr lang="ru-RU" i="1" dirty="0" smtClean="0">
                <a:solidFill>
                  <a:srgbClr val="FF0000"/>
                </a:solidFill>
              </a:rPr>
              <a:t> - …. и т.д.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- Игра «Цепочка слов» – ребенок придумывает слово, начинающееся с последнего звука услышанного слова: тигр – рыба – аист – тыква и т.д.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- Игра «Придумай слово» – придумать слова, соответствующие ритмическому рисунку:   !, !!, !!!, !!!!;    </a:t>
            </a:r>
            <a:r>
              <a:rPr lang="ru-RU" b="1" i="1" dirty="0" smtClean="0">
                <a:solidFill>
                  <a:srgbClr val="FF0000"/>
                </a:solidFill>
              </a:rPr>
              <a:t>!,</a:t>
            </a:r>
            <a:r>
              <a:rPr lang="ru-RU" i="1" dirty="0" smtClean="0">
                <a:solidFill>
                  <a:srgbClr val="FF0000"/>
                </a:solidFill>
              </a:rPr>
              <a:t> !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r>
              <a:rPr lang="ru-RU" i="1" dirty="0" smtClean="0">
                <a:solidFill>
                  <a:srgbClr val="FF0000"/>
                </a:solidFill>
              </a:rPr>
              <a:t>, !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r>
              <a:rPr lang="ru-RU" i="1" dirty="0" smtClean="0">
                <a:solidFill>
                  <a:srgbClr val="FF0000"/>
                </a:solidFill>
              </a:rPr>
              <a:t>!, 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r>
              <a:rPr lang="ru-RU" i="1" dirty="0" smtClean="0">
                <a:solidFill>
                  <a:srgbClr val="FF0000"/>
                </a:solidFill>
              </a:rPr>
              <a:t>!!, !!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- Игра «Рифмы» – подбор рифмы к данным словам: мак – гамак, зайка - ..., кошка - …  и т.д.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- Игра «Подарки» – придумать куклам имена из 2 и 3 слогов; подарить подарки (соответственно количество слогов 2 и 3); объяснить, почему никому не подарили </a:t>
            </a:r>
            <a:r>
              <a:rPr lang="ru-RU" b="1" i="1" dirty="0" smtClean="0">
                <a:solidFill>
                  <a:srgbClr val="FF0000"/>
                </a:solidFill>
              </a:rPr>
              <a:t>мяч </a:t>
            </a:r>
            <a:r>
              <a:rPr lang="ru-RU" i="1" dirty="0" smtClean="0">
                <a:solidFill>
                  <a:srgbClr val="FF0000"/>
                </a:solidFill>
              </a:rPr>
              <a:t>и </a:t>
            </a:r>
            <a:r>
              <a:rPr lang="ru-RU" b="1" i="1" dirty="0" smtClean="0">
                <a:solidFill>
                  <a:srgbClr val="FF0000"/>
                </a:solidFill>
              </a:rPr>
              <a:t>пирамиду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pic>
        <p:nvPicPr>
          <p:cNvPr id="7" name="Рисунок 6" descr="http://www.57.kharkov.ua/sites/default/files/1_36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357694"/>
            <a:ext cx="1276350" cy="90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saroblnews.ru/files/pages/29623/1387373394general_pages_i29623_v_saratove_prodoljaut_rabotat_goryachie_telefonnye_linii_dlya_obrashchenii_jitelei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500570"/>
            <a:ext cx="1357322" cy="832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mamontenok-toys.ru/published/publicdata/U98349/attachments/SC/products_pictures/9%20%D0%B4%D0%B5%D1%82_enl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5286388"/>
            <a:ext cx="952502" cy="1085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Балерина 40 см - Мультипупс - товары для детей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18" y="4357694"/>
            <a:ext cx="135732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Куклы - Куклы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8" y="4286256"/>
            <a:ext cx="128588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ortina коляска купить в интернете отличное качество. Купить с доставкой игрушки и товары для детей в детском интернет-магазине.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5500702"/>
            <a:ext cx="857250" cy="66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14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500702"/>
            <a:ext cx="142876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71604" y="357166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28604"/>
            <a:ext cx="757242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IV.</a:t>
            </a:r>
            <a:r>
              <a:rPr lang="ru-RU" sz="2000" b="1" i="1" dirty="0" smtClean="0">
                <a:solidFill>
                  <a:srgbClr val="FF0000"/>
                </a:solidFill>
              </a:rPr>
              <a:t> Отработка слоговой структуры слов на материале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чистоговорок</a:t>
            </a:r>
            <a:r>
              <a:rPr lang="ru-RU" sz="2000" b="1" i="1" dirty="0" smtClean="0">
                <a:solidFill>
                  <a:srgbClr val="FF0000"/>
                </a:solidFill>
              </a:rPr>
              <a:t>, законченных предложений, стихов и других текстов 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-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Потешки</a:t>
            </a:r>
            <a:r>
              <a:rPr lang="ru-RU" sz="2000" b="1" i="1" dirty="0" smtClean="0">
                <a:solidFill>
                  <a:srgbClr val="FF0000"/>
                </a:solidFill>
              </a:rPr>
              <a:t>, прибаутки, стихи:                                                                                               </a:t>
            </a:r>
            <a:r>
              <a:rPr lang="ru-RU" i="1" dirty="0" err="1" smtClean="0">
                <a:solidFill>
                  <a:srgbClr val="FF0000"/>
                </a:solidFill>
              </a:rPr>
              <a:t>Та-ра-ра</a:t>
            </a:r>
            <a:r>
              <a:rPr lang="ru-RU" i="1" dirty="0" smtClean="0">
                <a:solidFill>
                  <a:srgbClr val="FF0000"/>
                </a:solidFill>
              </a:rPr>
              <a:t>! </a:t>
            </a:r>
            <a:r>
              <a:rPr lang="ru-RU" i="1" dirty="0" err="1" smtClean="0">
                <a:solidFill>
                  <a:srgbClr val="FF0000"/>
                </a:solidFill>
              </a:rPr>
              <a:t>та-ра-ра</a:t>
            </a:r>
            <a:r>
              <a:rPr lang="ru-RU" i="1" dirty="0" smtClean="0">
                <a:solidFill>
                  <a:srgbClr val="FF0000"/>
                </a:solidFill>
              </a:rPr>
              <a:t>! Ушли кошки со двора!  или</a:t>
            </a:r>
          </a:p>
          <a:p>
            <a:r>
              <a:rPr lang="ru-RU" i="1" dirty="0" err="1" smtClean="0">
                <a:solidFill>
                  <a:srgbClr val="FF0000"/>
                </a:solidFill>
              </a:rPr>
              <a:t>Ахи-ахи-ахи-ох</a:t>
            </a:r>
            <a:r>
              <a:rPr lang="ru-RU" i="1" dirty="0" smtClean="0">
                <a:solidFill>
                  <a:srgbClr val="FF0000"/>
                </a:solidFill>
              </a:rPr>
              <a:t>! Маша сеяла горох!    или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Чижик в клеточке сидел, чижик в клетке громко пел:                                                               - Чу-чу-чу, чу-чу-чу! Я на волю улечу!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-</a:t>
            </a:r>
            <a:r>
              <a:rPr lang="ru-RU" sz="2000" b="1" i="1" dirty="0" smtClean="0">
                <a:solidFill>
                  <a:srgbClr val="FF0000"/>
                </a:solidFill>
              </a:rPr>
              <a:t> Упражнения, направленные на развитие подражательности и формирование координации речи с движениями:                                 </a:t>
            </a:r>
            <a:r>
              <a:rPr lang="ru-RU" i="1" dirty="0" smtClean="0">
                <a:solidFill>
                  <a:srgbClr val="FF0000"/>
                </a:solidFill>
                <a:latin typeface="+mj-lt"/>
              </a:rPr>
              <a:t>Буратино потянулся, раз нагнулся, два нагнулся,                                               Руки в стороны развел, ключик, видно, не нашел.                                             Чтобы ключик нам достать, нужно на носочки встать.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Подвижные и хороводные игры:                                                                                               </a:t>
            </a:r>
            <a:r>
              <a:rPr lang="ru-RU" i="1" dirty="0" smtClean="0">
                <a:solidFill>
                  <a:srgbClr val="FF0000"/>
                </a:solidFill>
                <a:latin typeface="+mj-lt"/>
              </a:rPr>
              <a:t>«Гуси», «Лиса и гуси», «Пастушок», «Куры и петух»  и т.д. 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  <a:latin typeface="+mj-lt"/>
              </a:rPr>
              <a:t>Чистоговорки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 с различными типами слогов и повторяющимся слоговым рядом:                                                                                                                            </a:t>
            </a:r>
            <a:r>
              <a:rPr lang="ru-RU" i="1" dirty="0" smtClean="0">
                <a:solidFill>
                  <a:srgbClr val="FF0000"/>
                </a:solidFill>
                <a:latin typeface="+mj-lt"/>
              </a:rPr>
              <a:t>Ша-ша-ша  - наша Маша хороша;  Чу-чу-чу – я гулять хочу;                                         </a:t>
            </a:r>
            <a:r>
              <a:rPr lang="ru-RU" i="1" dirty="0" err="1" smtClean="0">
                <a:solidFill>
                  <a:srgbClr val="FF0000"/>
                </a:solidFill>
                <a:latin typeface="+mj-lt"/>
              </a:rPr>
              <a:t>Алка-алка</a:t>
            </a:r>
            <a:r>
              <a:rPr lang="ru-RU" i="1" dirty="0" smtClean="0">
                <a:solidFill>
                  <a:srgbClr val="FF0000"/>
                </a:solidFill>
                <a:latin typeface="+mj-lt"/>
              </a:rPr>
              <a:t> – у меня палка;  </a:t>
            </a:r>
            <a:r>
              <a:rPr lang="ru-RU" i="1" dirty="0" err="1" smtClean="0">
                <a:solidFill>
                  <a:srgbClr val="FF0000"/>
                </a:solidFill>
                <a:latin typeface="+mj-lt"/>
              </a:rPr>
              <a:t>Ур-ур-ур</a:t>
            </a:r>
            <a:r>
              <a:rPr lang="ru-RU" i="1" dirty="0" smtClean="0">
                <a:solidFill>
                  <a:srgbClr val="FF0000"/>
                </a:solidFill>
                <a:latin typeface="+mj-lt"/>
              </a:rPr>
              <a:t> – не гоняй кур.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500702"/>
            <a:ext cx="142876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428604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Игра «Выбери слово» – выбрать слово, которое подходит для рифмы: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Шепчет ночью мне на ушко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Сказки разные … (перина, подушка, рубашка)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Игра «Подскажи словечко» – для развития у детей чувства рифмы и языкового чутья: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Эй, давай играть в футбол! Забивай в ворота … (гол)!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Солнце светит очень ярко. Бегемоту стало … (жарко).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Часто к озеру напиться ходит рыжая … (лисица).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Елка, елка, елочка – колкая … (иголочка).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Игра «Закончи слово» – </a:t>
            </a:r>
            <a:r>
              <a:rPr lang="ru-RU" i="1" dirty="0" err="1" smtClean="0">
                <a:solidFill>
                  <a:srgbClr val="FF0000"/>
                </a:solidFill>
              </a:rPr>
              <a:t>договаривание</a:t>
            </a:r>
            <a:r>
              <a:rPr lang="ru-RU" i="1" dirty="0" smtClean="0">
                <a:solidFill>
                  <a:srgbClr val="FF0000"/>
                </a:solidFill>
              </a:rPr>
              <a:t> незаконченных слов в предложениях: На солнышке греется коте…, на него смотрит </a:t>
            </a:r>
            <a:r>
              <a:rPr lang="ru-RU" i="1" dirty="0" err="1" smtClean="0">
                <a:solidFill>
                  <a:srgbClr val="FF0000"/>
                </a:solidFill>
              </a:rPr>
              <a:t>ще</a:t>
            </a:r>
            <a:r>
              <a:rPr lang="ru-RU" i="1" dirty="0" smtClean="0">
                <a:solidFill>
                  <a:srgbClr val="FF0000"/>
                </a:solidFill>
              </a:rPr>
              <a:t>… . У мышки маленький </a:t>
            </a:r>
            <a:r>
              <a:rPr lang="ru-RU" i="1" dirty="0" err="1" smtClean="0">
                <a:solidFill>
                  <a:srgbClr val="FF0000"/>
                </a:solidFill>
              </a:rPr>
              <a:t>мышо</a:t>
            </a:r>
            <a:r>
              <a:rPr lang="ru-RU" i="1" dirty="0" smtClean="0">
                <a:solidFill>
                  <a:srgbClr val="FF0000"/>
                </a:solidFill>
              </a:rPr>
              <a:t>…, а у лисы – лисе… . (Какой одинаковый слог прибавляется?)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Игра «</a:t>
            </a:r>
            <a:r>
              <a:rPr lang="ru-RU" i="1" dirty="0" err="1" smtClean="0">
                <a:solidFill>
                  <a:srgbClr val="FF0000"/>
                </a:solidFill>
              </a:rPr>
              <a:t>Чистоговорки</a:t>
            </a:r>
            <a:r>
              <a:rPr lang="ru-RU" i="1" dirty="0" smtClean="0">
                <a:solidFill>
                  <a:srgbClr val="FF0000"/>
                </a:solidFill>
              </a:rPr>
              <a:t>» – придумывание </a:t>
            </a:r>
            <a:r>
              <a:rPr lang="ru-RU" i="1" dirty="0" err="1" smtClean="0">
                <a:solidFill>
                  <a:srgbClr val="FF0000"/>
                </a:solidFill>
              </a:rPr>
              <a:t>чистоговорки</a:t>
            </a:r>
            <a:r>
              <a:rPr lang="ru-RU" i="1" dirty="0" smtClean="0">
                <a:solidFill>
                  <a:srgbClr val="FF0000"/>
                </a:solidFill>
              </a:rPr>
              <a:t> на заданный слог: </a:t>
            </a:r>
            <a:r>
              <a:rPr lang="ru-RU" i="1" dirty="0" err="1" smtClean="0">
                <a:solidFill>
                  <a:srgbClr val="FF0000"/>
                </a:solidFill>
              </a:rPr>
              <a:t>Са-са-са</a:t>
            </a:r>
            <a:r>
              <a:rPr lang="ru-RU" i="1" dirty="0" smtClean="0">
                <a:solidFill>
                  <a:srgbClr val="FF0000"/>
                </a:solidFill>
              </a:rPr>
              <a:t> - ….. ; </a:t>
            </a:r>
            <a:r>
              <a:rPr lang="ru-RU" i="1" dirty="0" err="1" smtClean="0">
                <a:solidFill>
                  <a:srgbClr val="FF0000"/>
                </a:solidFill>
              </a:rPr>
              <a:t>Ры-ры-ры</a:t>
            </a:r>
            <a:r>
              <a:rPr lang="ru-RU" i="1" dirty="0" smtClean="0">
                <a:solidFill>
                  <a:srgbClr val="FF0000"/>
                </a:solidFill>
              </a:rPr>
              <a:t> - …..; Но-но-но - …. И т.д.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    </a:t>
            </a:r>
            <a:r>
              <a:rPr lang="ru-RU" b="1" i="1" dirty="0" smtClean="0">
                <a:solidFill>
                  <a:srgbClr val="FF0000"/>
                </a:solidFill>
              </a:rPr>
              <a:t>Проговаривание, чтение, заучивание скороговорок.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Чтение предложений, стихов, рассказов с самостоятельным отстукиванием ритма.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500702"/>
            <a:ext cx="142876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728" y="571480"/>
            <a:ext cx="72866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Литература: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1. </a:t>
            </a:r>
            <a:r>
              <a:rPr lang="ru-RU" i="1" dirty="0" err="1" smtClean="0">
                <a:solidFill>
                  <a:srgbClr val="FF0000"/>
                </a:solidFill>
              </a:rPr>
              <a:t>Агранович</a:t>
            </a:r>
            <a:r>
              <a:rPr lang="ru-RU" i="1" dirty="0" smtClean="0">
                <a:solidFill>
                  <a:srgbClr val="FF0000"/>
                </a:solidFill>
              </a:rPr>
              <a:t> З.Е. Логопедическая работа по преодолению нарушений слоговой структуры слов у детей. – СПб.: ДЕТСТВО-ПРЕСС, 2004. – 48 с.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2. Колесникова </a:t>
            </a:r>
            <a:r>
              <a:rPr lang="ru-RU" i="1" dirty="0" smtClean="0">
                <a:solidFill>
                  <a:srgbClr val="FF0000"/>
                </a:solidFill>
              </a:rPr>
              <a:t>Е.В. Развитие фонематического слуха у детей 4-5 лет. Сценарии 32 учебно-игровых занятий. Издание 2-е, дополненное и исправленное. М.: «Гном-Пресс», 1999. – 96 с. (Опыт работы практического логопеда). 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3. Лопухина </a:t>
            </a:r>
            <a:r>
              <a:rPr lang="ru-RU" i="1" dirty="0" smtClean="0">
                <a:solidFill>
                  <a:srgbClr val="FF0000"/>
                </a:solidFill>
              </a:rPr>
              <a:t>И.С. Логопедия, 550 занимательных упражнений для развития речи: Пособие для логопедов и родителей. – М.: Аквариум, 1996. – 384 с., ил.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4. Репина </a:t>
            </a:r>
            <a:r>
              <a:rPr lang="ru-RU" i="1" dirty="0" smtClean="0">
                <a:solidFill>
                  <a:srgbClr val="FF0000"/>
                </a:solidFill>
              </a:rPr>
              <a:t>В.М. Коррекция нарушений речи у детей. ОИПЦ  «Перспективы образования», 1998, - 196 с.                                                                                                </a:t>
            </a:r>
            <a:r>
              <a:rPr lang="ru-RU" i="1" dirty="0" smtClean="0">
                <a:solidFill>
                  <a:srgbClr val="FF0000"/>
                </a:solidFill>
              </a:rPr>
              <a:t> 5. Смирнова </a:t>
            </a:r>
            <a:r>
              <a:rPr lang="ru-RU" i="1" dirty="0" smtClean="0">
                <a:solidFill>
                  <a:srgbClr val="FF0000"/>
                </a:solidFill>
              </a:rPr>
              <a:t>Л.Н. Логопедия. Играем со звуками. Речевой дидактический материал: Пособие для логопедов, дефектологов и воспитателей. – М.: «Мозаика – Синтез», 2006. – 56 с.	</a:t>
            </a:r>
            <a:r>
              <a:rPr lang="ru-RU" i="1" dirty="0" smtClean="0">
                <a:solidFill>
                  <a:srgbClr val="FF0000"/>
                </a:solidFill>
              </a:rPr>
              <a:t>                                        6. </a:t>
            </a:r>
            <a:r>
              <a:rPr lang="ru-RU" i="1" dirty="0" smtClean="0">
                <a:solidFill>
                  <a:srgbClr val="FF0000"/>
                </a:solidFill>
              </a:rPr>
              <a:t>Флерова Ж.М. Логопедия. Серия «Учебники, учебные пособия2. – ростов </a:t>
            </a:r>
            <a:r>
              <a:rPr lang="ru-RU" i="1" dirty="0" err="1" smtClean="0">
                <a:solidFill>
                  <a:srgbClr val="FF0000"/>
                </a:solidFill>
              </a:rPr>
              <a:t>н</a:t>
            </a:r>
            <a:r>
              <a:rPr lang="ru-RU" i="1" dirty="0" smtClean="0">
                <a:solidFill>
                  <a:srgbClr val="FF0000"/>
                </a:solidFill>
              </a:rPr>
              <a:t>/Д: Феникс. 2001. – 320 с. </a:t>
            </a:r>
            <a:r>
              <a:rPr lang="ru-RU" i="1" dirty="0" smtClean="0">
                <a:solidFill>
                  <a:srgbClr val="FF0000"/>
                </a:solidFill>
              </a:rPr>
              <a:t>                                                                                     7. </a:t>
            </a:r>
            <a:r>
              <a:rPr lang="ru-RU" i="1" dirty="0" err="1" smtClean="0">
                <a:solidFill>
                  <a:srgbClr val="FF0000"/>
                </a:solidFill>
              </a:rPr>
              <a:t>Цвынтарный</a:t>
            </a:r>
            <a:r>
              <a:rPr lang="ru-RU" i="1" dirty="0" smtClean="0">
                <a:solidFill>
                  <a:srgbClr val="FF0000"/>
                </a:solidFill>
              </a:rPr>
              <a:t> В.В. Играем пальчиками и развиваем речь, - Нижний Новгород.: Издательство «Флокс», 1995. – 32 с.</a:t>
            </a:r>
            <a:r>
              <a:rPr lang="ru-RU" i="1" dirty="0" smtClean="0"/>
              <a:t>	</a:t>
            </a:r>
            <a:endParaRPr lang="ru-RU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286388"/>
            <a:ext cx="142876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2976" y="1443841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       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 smtClean="0">
                <a:solidFill>
                  <a:srgbClr val="FF0000"/>
                </a:solidFill>
              </a:rPr>
              <a:t>СПАСИБО  ЗА  ВНИМАНИЕ!</a:t>
            </a:r>
          </a:p>
          <a:p>
            <a:endParaRPr lang="ru-RU" sz="3600" i="1" dirty="0" smtClean="0">
              <a:solidFill>
                <a:srgbClr val="FF0000"/>
              </a:solidFill>
            </a:endParaRPr>
          </a:p>
          <a:p>
            <a:endParaRPr lang="ru-RU" sz="3600" i="1" dirty="0" smtClean="0">
              <a:solidFill>
                <a:srgbClr val="FF0000"/>
              </a:solidFill>
            </a:endParaRPr>
          </a:p>
          <a:p>
            <a:r>
              <a:rPr lang="ru-RU" sz="3600" i="1" dirty="0" smtClean="0">
                <a:solidFill>
                  <a:srgbClr val="FF0000"/>
                </a:solidFill>
              </a:rPr>
              <a:t>             </a:t>
            </a:r>
          </a:p>
          <a:p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               ЖЕЛАЕМ  УСПЕХОВ!</a:t>
            </a:r>
            <a:endParaRPr lang="ru-RU" sz="36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785794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Методика коррекции нарушений слоговой структуры слова</a:t>
            </a:r>
            <a:endParaRPr lang="ru-RU" sz="28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285860"/>
            <a:ext cx="700092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Два этапа:</a:t>
            </a:r>
            <a:endParaRPr lang="ru-RU" sz="2400" b="1" i="1" dirty="0" smtClean="0"/>
          </a:p>
          <a:p>
            <a:pPr>
              <a:buFont typeface="Wingdings" pitchFamily="2" charset="2"/>
              <a:buChar char="v"/>
            </a:pPr>
            <a:r>
              <a:rPr lang="ru-RU" sz="2400" i="1" dirty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Подготовительный</a:t>
            </a:r>
            <a:r>
              <a:rPr lang="ru-RU" sz="2400" i="1" dirty="0" smtClean="0">
                <a:solidFill>
                  <a:srgbClr val="FF0000"/>
                </a:solidFill>
              </a:rPr>
              <a:t> этап (работа проводится на невербальном и вербальном материале; цель данного  этапа – подготовить ребенка к </a:t>
            </a:r>
            <a:r>
              <a:rPr lang="ru-RU" sz="2400" i="1" dirty="0" err="1" smtClean="0">
                <a:solidFill>
                  <a:srgbClr val="FF0000"/>
                </a:solidFill>
              </a:rPr>
              <a:t>сувоению</a:t>
            </a:r>
            <a:r>
              <a:rPr lang="ru-RU" sz="2400" i="1" dirty="0" smtClean="0">
                <a:solidFill>
                  <a:srgbClr val="FF0000"/>
                </a:solidFill>
              </a:rPr>
              <a:t> ритмической структуры слов родного языка).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FF0000"/>
                </a:solidFill>
              </a:rPr>
              <a:t> Собственно </a:t>
            </a:r>
            <a:r>
              <a:rPr lang="ru-RU" sz="2400" b="1" i="1" dirty="0" smtClean="0">
                <a:solidFill>
                  <a:srgbClr val="FF0000"/>
                </a:solidFill>
              </a:rPr>
              <a:t>коррекционный </a:t>
            </a:r>
            <a:r>
              <a:rPr lang="ru-RU" sz="2400" i="1" dirty="0" smtClean="0">
                <a:solidFill>
                  <a:srgbClr val="FF0000"/>
                </a:solidFill>
              </a:rPr>
              <a:t>(работа ведется на вербальном материале; цель этого этапа – непосредственная коррекция дефектов слоговой структуры слов у конкретного ребенка-логопата).</a:t>
            </a:r>
          </a:p>
        </p:txBody>
      </p:sp>
      <p:pic>
        <p:nvPicPr>
          <p:cNvPr id="7" name="Рисунок 6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5143512"/>
            <a:ext cx="1700216" cy="148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714357"/>
            <a:ext cx="735811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                       Подготовительный этап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                   Работа на невербальном материале</a:t>
            </a:r>
          </a:p>
          <a:p>
            <a:r>
              <a:rPr lang="ru-RU" sz="2000" i="1" dirty="0" smtClean="0">
                <a:solidFill>
                  <a:srgbClr val="FF0000"/>
                </a:solidFill>
              </a:rPr>
              <a:t>1. Игры на развитие слухового внимания, памяти на материале неречевых звуков:                                                                            </a:t>
            </a:r>
          </a:p>
          <a:p>
            <a:pPr>
              <a:buFont typeface="Wingdings" pitchFamily="2" charset="2"/>
              <a:buChar char="v"/>
            </a:pPr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«Где позвонили?»                                                                                              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«Узнай инструмент по звуку»                                                                                              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«Сколько раз ударили в барабан?»   </a:t>
            </a:r>
          </a:p>
          <a:p>
            <a:pPr algn="ctr"/>
            <a:endParaRPr lang="ru-RU" sz="2400" i="1" dirty="0">
              <a:solidFill>
                <a:srgbClr val="FF0000"/>
              </a:solidFill>
            </a:endParaRPr>
          </a:p>
          <a:p>
            <a:pPr algn="ctr"/>
            <a:endParaRPr lang="ru-RU" sz="2400" i="1" dirty="0" smtClean="0">
              <a:solidFill>
                <a:srgbClr val="FF0000"/>
              </a:solidFill>
            </a:endParaRPr>
          </a:p>
          <a:p>
            <a:endParaRPr lang="ru-RU" sz="2400" i="1" dirty="0">
              <a:solidFill>
                <a:srgbClr val="FF0000"/>
              </a:solidFill>
            </a:endParaRPr>
          </a:p>
          <a:p>
            <a:endParaRPr lang="ru-RU" sz="2400" i="1" dirty="0"/>
          </a:p>
        </p:txBody>
      </p:sp>
      <p:pic>
        <p:nvPicPr>
          <p:cNvPr id="7" name="Рисунок 6" descr="http://funforkids.ru/pictures/kids/kids0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1143008" cy="1409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http://classroomclipart.com/images/gallery/Clipart/Musical_Instruments/boy_plays_drum_103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572008"/>
            <a:ext cx="1285883" cy="1500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http://www.kostyor.ru/archives/9-11/images9-11/mokey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857496"/>
            <a:ext cx="1123953" cy="1414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928802"/>
            <a:ext cx="1428760" cy="1381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http://img0.liveinternet.ru/images/attach/c/7/97/380/97380242_5111852_0_6fcb3_d601a429_XL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5214950"/>
            <a:ext cx="1628778" cy="148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500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786454"/>
            <a:ext cx="1500166" cy="13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4414" y="571480"/>
            <a:ext cx="72866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      2. Работа над ритмом (сначала над простым, затем над сложным): отстукивание мячом, </a:t>
            </a:r>
            <a:r>
              <a:rPr lang="ru-RU" sz="2000" i="1" dirty="0" err="1" smtClean="0">
                <a:solidFill>
                  <a:srgbClr val="FF0000"/>
                </a:solidFill>
              </a:rPr>
              <a:t>отхлопывание</a:t>
            </a:r>
            <a:r>
              <a:rPr lang="ru-RU" sz="2000" i="1" dirty="0" smtClean="0">
                <a:solidFill>
                  <a:srgbClr val="FF0000"/>
                </a:solidFill>
              </a:rPr>
              <a:t> в ладоши, использование музыкальных инструментов – барабана, бубна, металлофона.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а</a:t>
            </a:r>
            <a:r>
              <a:rPr lang="ru-RU" sz="2000" i="1" dirty="0" smtClean="0">
                <a:solidFill>
                  <a:srgbClr val="FF0000"/>
                </a:solidFill>
              </a:rPr>
              <a:t>)                                                            б)                                                        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в) Сравнение ритмов: </a:t>
            </a:r>
            <a:r>
              <a:rPr lang="ru-RU" sz="2000" b="1" i="1" dirty="0" smtClean="0">
                <a:solidFill>
                  <a:srgbClr val="FF0000"/>
                </a:solidFill>
              </a:rPr>
              <a:t>! - !!; !! - !! - !; </a:t>
            </a:r>
            <a:r>
              <a:rPr lang="ru-RU" sz="2000" i="1" dirty="0" smtClean="0">
                <a:solidFill>
                  <a:srgbClr val="FF0000"/>
                </a:solidFill>
              </a:rPr>
              <a:t>воспроизведение ритмов по образцу логопеда; узнавание ритмов и соотнесение их с определенным ритмическим рисунком; задания с использованием ударения для выделения части ритмического рисунка: </a:t>
            </a:r>
            <a:r>
              <a:rPr lang="ru-RU" sz="2000" b="1" i="1" dirty="0" smtClean="0">
                <a:solidFill>
                  <a:srgbClr val="FF0000"/>
                </a:solidFill>
              </a:rPr>
              <a:t>!</a:t>
            </a:r>
            <a:r>
              <a:rPr lang="ru-RU" sz="2000" i="1" dirty="0" smtClean="0">
                <a:solidFill>
                  <a:srgbClr val="FF0000"/>
                </a:solidFill>
              </a:rPr>
              <a:t>!!,  !!!!</a:t>
            </a:r>
            <a:r>
              <a:rPr lang="ru-RU" sz="2000" b="1" i="1" dirty="0" smtClean="0">
                <a:solidFill>
                  <a:srgbClr val="FF0000"/>
                </a:solidFill>
              </a:rPr>
              <a:t>!</a:t>
            </a:r>
            <a:r>
              <a:rPr lang="ru-RU" sz="2000" i="1" dirty="0" smtClean="0">
                <a:solidFill>
                  <a:srgbClr val="FF0000"/>
                </a:solidFill>
              </a:rPr>
              <a:t>!.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г</a:t>
            </a:r>
            <a:r>
              <a:rPr lang="ru-RU" sz="2000" i="1" dirty="0" smtClean="0">
                <a:solidFill>
                  <a:srgbClr val="FF0000"/>
                </a:solidFill>
              </a:rPr>
              <a:t>) Воспроизведение долгих (-) и коротких (+) звуков с помощью рисунка ( </a:t>
            </a:r>
            <a:r>
              <a:rPr lang="ru-RU" sz="2000" b="1" i="1" dirty="0" smtClean="0">
                <a:solidFill>
                  <a:srgbClr val="FF0000"/>
                </a:solidFill>
              </a:rPr>
              <a:t>- - ++; ++ - -; + - -</a:t>
            </a:r>
            <a:r>
              <a:rPr lang="ru-RU" sz="2000" i="1" dirty="0" smtClean="0">
                <a:solidFill>
                  <a:srgbClr val="FF0000"/>
                </a:solidFill>
              </a:rPr>
              <a:t>). </a:t>
            </a:r>
          </a:p>
          <a:p>
            <a:endParaRPr lang="ru-RU" sz="2000" i="1" dirty="0"/>
          </a:p>
        </p:txBody>
      </p:sp>
      <p:pic>
        <p:nvPicPr>
          <p:cNvPr id="10" name="Picture 2" descr="Смеющийся смайлик - Стоковое векторное изображение yayayoyo #4261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000240"/>
            <a:ext cx="1071570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40" name="Picture 8" descr="Мягкий модуль &quot;Игральный кубик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2000240"/>
            <a:ext cx="1214446" cy="1081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 descr="Смеющийся смайлик - Стоковое векторное изображение yayayoyo #4261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928802"/>
            <a:ext cx="1071570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42" name="Picture 10" descr="Как нарисовать цифры красиво Сайт о рисован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1928802"/>
            <a:ext cx="1143008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44" name="Picture 12" descr="Бубен ДЕТСКИЙ с21 ТУЛА 300005 от компании &quot;Торговый Дом Гарант г.Санкт-Петербург&quot;, купить в Санкт-Петербург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5548327"/>
            <a:ext cx="1428760" cy="13096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46" name="Picture 14" descr="Дудк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5557840"/>
            <a:ext cx="1500198" cy="130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214950"/>
            <a:ext cx="1428728" cy="13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728" y="571481"/>
            <a:ext cx="7143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>
                <a:solidFill>
                  <a:srgbClr val="FF0000"/>
                </a:solidFill>
              </a:rPr>
              <a:t>д</a:t>
            </a:r>
            <a:r>
              <a:rPr lang="ru-RU" sz="2000" i="1" dirty="0" smtClean="0">
                <a:solidFill>
                  <a:srgbClr val="FF0000"/>
                </a:solidFill>
              </a:rPr>
              <a:t>) Формирование общей координации движений </a:t>
            </a:r>
            <a:r>
              <a:rPr lang="ru-RU" sz="2000" i="1" smtClean="0">
                <a:solidFill>
                  <a:srgbClr val="FF0000"/>
                </a:solidFill>
              </a:rPr>
              <a:t>под ритмическую музыку</a:t>
            </a:r>
            <a:r>
              <a:rPr lang="ru-RU" sz="2000" i="1" dirty="0" smtClean="0">
                <a:solidFill>
                  <a:srgbClr val="FF0000"/>
                </a:solidFill>
              </a:rPr>
              <a:t>: маршировка, легкий бег, ходьба.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е)  Упражнения на развитие динамического </a:t>
            </a:r>
            <a:r>
              <a:rPr lang="ru-RU" sz="2000" i="1" dirty="0" err="1" smtClean="0">
                <a:solidFill>
                  <a:srgbClr val="FF0000"/>
                </a:solidFill>
              </a:rPr>
              <a:t>праксиса</a:t>
            </a:r>
            <a:r>
              <a:rPr lang="ru-RU" sz="2000" i="1" dirty="0" smtClean="0">
                <a:solidFill>
                  <a:srgbClr val="FF0000"/>
                </a:solidFill>
              </a:rPr>
              <a:t> рук: по образцу, по словесной инструкции или под счет (кулак –  ребро – ладонь).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>
                <a:solidFill>
                  <a:srgbClr val="FF0000"/>
                </a:solidFill>
              </a:rPr>
              <a:t>ж</a:t>
            </a:r>
            <a:r>
              <a:rPr lang="ru-RU" sz="2000" i="1" dirty="0" smtClean="0">
                <a:solidFill>
                  <a:srgbClr val="FF0000"/>
                </a:solidFill>
              </a:rPr>
              <a:t>) Упражнения на развитие реципрокной координации рук: выполнение движений одновременно обеими руками (кулак левой руки – ребро правой руки и т.д.).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 err="1">
                <a:solidFill>
                  <a:srgbClr val="FF0000"/>
                </a:solidFill>
              </a:rPr>
              <a:t>з</a:t>
            </a:r>
            <a:r>
              <a:rPr lang="ru-RU" sz="2000" i="1" dirty="0" smtClean="0">
                <a:solidFill>
                  <a:srgbClr val="FF0000"/>
                </a:solidFill>
              </a:rPr>
              <a:t>)  Графические упражнения на переключение (продолжи строчку): </a:t>
            </a:r>
            <a:r>
              <a:rPr lang="ru-RU" sz="2000" b="1" i="1" dirty="0" smtClean="0">
                <a:solidFill>
                  <a:srgbClr val="FF0000"/>
                </a:solidFill>
              </a:rPr>
              <a:t>0-0-0…..; +=+=+=….. .</a:t>
            </a:r>
          </a:p>
          <a:p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(Все виды работ и способы предъявления задания выбираются с учетом возраста, интеллектуального и речевого развития ребенка.)</a:t>
            </a: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/>
          </a:p>
        </p:txBody>
      </p:sp>
      <p:pic>
        <p:nvPicPr>
          <p:cNvPr id="17410" name="Picture 2" descr="Оркестре - Стоковое векторное изображение John Takai #398932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071546"/>
            <a:ext cx="2786081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412" name="Picture 4" descr="Сиротюк А. Л. Нейропсихологическое и психофизиологическое сопровождение обучения - страница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66" y="2428868"/>
            <a:ext cx="3071834" cy="1381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414" name="Picture 6" descr="Солнцева Вера. 200 упражнений для развития общей и мелкой моторики (стр. 1) - modernlibz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53" y="3714752"/>
            <a:ext cx="3286147" cy="1419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286388"/>
            <a:ext cx="1571604" cy="13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57148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 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" name="Рисунок 8" descr="Шаблон презентации &quot;Цветочный - 2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357826"/>
            <a:ext cx="1414464" cy="127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000100" y="500043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                       Работа на вербальном материале</a:t>
            </a: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1. Игры и упражнения, направленные на формирование таких пространственно-временных представлений, как </a:t>
            </a:r>
            <a:r>
              <a:rPr lang="ru-RU" sz="2000" b="1" i="1" dirty="0" smtClean="0">
                <a:solidFill>
                  <a:srgbClr val="FF0000"/>
                </a:solidFill>
              </a:rPr>
              <a:t>начало, середина, конец; перед, за, после; первый, последний</a:t>
            </a:r>
            <a:r>
              <a:rPr lang="ru-RU" sz="2000" i="1" dirty="0" smtClean="0">
                <a:solidFill>
                  <a:srgbClr val="FF0000"/>
                </a:solidFill>
              </a:rPr>
              <a:t>.  Данные понятия важны при усвоении последовательности </a:t>
            </a:r>
            <a:r>
              <a:rPr lang="ru-RU" sz="2000" i="1" dirty="0" err="1" smtClean="0">
                <a:solidFill>
                  <a:srgbClr val="FF0000"/>
                </a:solidFill>
              </a:rPr>
              <a:t>звуко-слогового</a:t>
            </a:r>
            <a:r>
              <a:rPr lang="ru-RU" sz="2000" i="1" dirty="0" smtClean="0">
                <a:solidFill>
                  <a:srgbClr val="FF0000"/>
                </a:solidFill>
              </a:rPr>
              <a:t> ряда, </a:t>
            </a:r>
            <a:r>
              <a:rPr lang="ru-RU" sz="2000" i="1" dirty="0" err="1" smtClean="0">
                <a:solidFill>
                  <a:srgbClr val="FF0000"/>
                </a:solidFill>
              </a:rPr>
              <a:t>звуконаполняемости</a:t>
            </a:r>
            <a:r>
              <a:rPr lang="ru-RU" sz="2000" i="1" dirty="0" smtClean="0">
                <a:solidFill>
                  <a:srgbClr val="FF0000"/>
                </a:solidFill>
              </a:rPr>
              <a:t>  слов простой и сложной слоговой структуры.  </a:t>
            </a:r>
            <a:endParaRPr lang="ru-RU" sz="2000" dirty="0"/>
          </a:p>
        </p:txBody>
      </p:sp>
      <p:pic>
        <p:nvPicPr>
          <p:cNvPr id="14" name="Picture 2" descr="Пьеса для кукольного театра `Репка`для выпускного - Фору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143248"/>
            <a:ext cx="5957910" cy="2823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143513"/>
            <a:ext cx="155734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728" y="428604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               </a:t>
            </a:r>
            <a:endParaRPr lang="ru-RU" sz="2000" dirty="0"/>
          </a:p>
        </p:txBody>
      </p:sp>
      <p:pic>
        <p:nvPicPr>
          <p:cNvPr id="8" name="Picture 8" descr="Мягкий модуль &quot;Игральный кубик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428736"/>
            <a:ext cx="642942" cy="581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Смеющийся смайлик - Стоковое векторное изображение yayayoyo #4261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714488"/>
            <a:ext cx="642942" cy="571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3" descr="Шаблон презентации &quot;Цветочный - 2&quot;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5214950"/>
            <a:ext cx="1500166" cy="141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214414" y="428605"/>
            <a:ext cx="74295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                     Коррекционный  этап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                 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I. </a:t>
            </a:r>
            <a:r>
              <a:rPr lang="ru-RU" sz="2000" b="1" i="1" dirty="0" smtClean="0">
                <a:solidFill>
                  <a:srgbClr val="FF0000"/>
                </a:solidFill>
              </a:rPr>
              <a:t>Уровень гласных звуков:</a:t>
            </a: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Игра «Будь внимательным» - произнести заданный звук (а, о и т.д.) столько раз, сколько точек на кубике                или сколько услышишь хлопков                                                    </a:t>
            </a: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Игра «Слушай – выполняй» - </a:t>
            </a:r>
            <a:r>
              <a:rPr lang="ru-RU" sz="2000" i="1" dirty="0" err="1" smtClean="0">
                <a:solidFill>
                  <a:srgbClr val="FF0000"/>
                </a:solidFill>
              </a:rPr>
              <a:t>пропевание</a:t>
            </a:r>
            <a:r>
              <a:rPr lang="ru-RU" sz="2000" i="1" dirty="0" smtClean="0">
                <a:solidFill>
                  <a:srgbClr val="FF0000"/>
                </a:solidFill>
              </a:rPr>
              <a:t> серий звуков (</a:t>
            </a:r>
            <a:r>
              <a:rPr lang="ru-RU" sz="2000" i="1" dirty="0" err="1" smtClean="0">
                <a:solidFill>
                  <a:srgbClr val="FF0000"/>
                </a:solidFill>
              </a:rPr>
              <a:t>ауио</a:t>
            </a:r>
            <a:r>
              <a:rPr lang="ru-RU" sz="2000" i="1" dirty="0" smtClean="0">
                <a:solidFill>
                  <a:srgbClr val="FF0000"/>
                </a:solidFill>
              </a:rPr>
              <a:t>, уа, </a:t>
            </a:r>
            <a:r>
              <a:rPr lang="ru-RU" sz="2000" i="1" dirty="0" err="1" smtClean="0">
                <a:solidFill>
                  <a:srgbClr val="FF0000"/>
                </a:solidFill>
              </a:rPr>
              <a:t>оа</a:t>
            </a:r>
            <a:r>
              <a:rPr lang="ru-RU" sz="2000" i="1" dirty="0" smtClean="0">
                <a:solidFill>
                  <a:srgbClr val="FF0000"/>
                </a:solidFill>
              </a:rPr>
              <a:t>, </a:t>
            </a:r>
            <a:r>
              <a:rPr lang="ru-RU" sz="2000" i="1" dirty="0" err="1" smtClean="0">
                <a:solidFill>
                  <a:srgbClr val="FF0000"/>
                </a:solidFill>
              </a:rPr>
              <a:t>иуоа</a:t>
            </a:r>
            <a:r>
              <a:rPr lang="ru-RU" sz="2000" i="1" dirty="0" smtClean="0">
                <a:solidFill>
                  <a:srgbClr val="FF0000"/>
                </a:solidFill>
              </a:rPr>
              <a:t>), те же задания с выделением ударного звука (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а</a:t>
            </a:r>
            <a:r>
              <a:rPr lang="ru-RU" sz="2000" i="1" dirty="0" err="1" smtClean="0">
                <a:solidFill>
                  <a:srgbClr val="FF0000"/>
                </a:solidFill>
              </a:rPr>
              <a:t>иу</a:t>
            </a:r>
            <a:r>
              <a:rPr lang="ru-RU" sz="2000" i="1" dirty="0" smtClean="0">
                <a:solidFill>
                  <a:srgbClr val="FF0000"/>
                </a:solidFill>
              </a:rPr>
              <a:t>, </a:t>
            </a:r>
            <a:r>
              <a:rPr lang="ru-RU" sz="2000" i="1" dirty="0" err="1" smtClean="0">
                <a:solidFill>
                  <a:srgbClr val="FF0000"/>
                </a:solidFill>
              </a:rPr>
              <a:t>о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ы</a:t>
            </a:r>
            <a:r>
              <a:rPr lang="ru-RU" sz="2000" i="1" dirty="0" err="1" smtClean="0">
                <a:solidFill>
                  <a:srgbClr val="FF0000"/>
                </a:solidFill>
              </a:rPr>
              <a:t>а</a:t>
            </a:r>
            <a:r>
              <a:rPr lang="ru-RU" sz="2000" i="1" dirty="0" smtClean="0">
                <a:solidFill>
                  <a:srgbClr val="FF0000"/>
                </a:solidFill>
              </a:rPr>
              <a:t>, </a:t>
            </a:r>
            <a:r>
              <a:rPr lang="ru-RU" sz="2000" i="1" dirty="0" err="1" smtClean="0">
                <a:solidFill>
                  <a:srgbClr val="FF0000"/>
                </a:solidFill>
              </a:rPr>
              <a:t>иу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э</a:t>
            </a:r>
            <a:r>
              <a:rPr lang="ru-RU" sz="2000" i="1" dirty="0" smtClean="0">
                <a:solidFill>
                  <a:srgbClr val="FF0000"/>
                </a:solidFill>
              </a:rPr>
              <a:t>)  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</a:t>
            </a:r>
            <a:r>
              <a:rPr lang="ru-RU" sz="2000" i="1" dirty="0" err="1" smtClean="0">
                <a:solidFill>
                  <a:srgbClr val="FF0000"/>
                </a:solidFill>
              </a:rPr>
              <a:t>Угадайка</a:t>
            </a:r>
            <a:r>
              <a:rPr lang="ru-RU" sz="2000" i="1" dirty="0" smtClean="0">
                <a:solidFill>
                  <a:srgbClr val="FF0000"/>
                </a:solidFill>
              </a:rPr>
              <a:t>» - узнавание серии звуков по беззвучной артикуляции и произнесение их с голосом</a:t>
            </a:r>
            <a:endParaRPr lang="ru-RU" sz="2000" dirty="0"/>
          </a:p>
        </p:txBody>
      </p:sp>
      <p:pic>
        <p:nvPicPr>
          <p:cNvPr id="14" name="Picture 8" descr="Мягкий модуль &quot;Игральный кубик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428736"/>
            <a:ext cx="714380" cy="652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 descr="Смеющийся смайлик - Стоковое векторное изображение yayayoyo #4261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714488"/>
            <a:ext cx="633418" cy="65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429132"/>
            <a:ext cx="1620834" cy="1904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572008"/>
            <a:ext cx="157163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250"/>
          <a:stretch>
            <a:fillRect/>
          </a:stretch>
        </p:blipFill>
        <p:spPr bwMode="gray">
          <a:xfrm>
            <a:off x="6143636" y="4643446"/>
            <a:ext cx="147635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5214950"/>
            <a:ext cx="1500166" cy="141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500702"/>
            <a:ext cx="1571604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Шаблон презентации &quot;Цветочный - 2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0.liveinternet.ru/images/attach/c/7/97/380/97380242_5111852_0_6fcb3_d601a429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286388"/>
            <a:ext cx="1785918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214414" y="428604"/>
            <a:ext cx="7429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II. </a:t>
            </a:r>
            <a:r>
              <a:rPr lang="ru-RU" sz="2000" b="1" i="1" dirty="0" smtClean="0">
                <a:solidFill>
                  <a:srgbClr val="FF0000"/>
                </a:solidFill>
              </a:rPr>
              <a:t>Уровень слогов: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Игра «Пирамида» – нанизывание колец с одновременным проговариванием цепочки слогов (каждое кольцо – один слог).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«Пальчики здороваются» – на каждое соприкосновение пальцев руки с большим пальцем этой же руки произносится один слог. 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«Запомни и повтори» – запоминание и повтор ребенком слоговых цепочек: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са-са-со</a:t>
            </a:r>
            <a:r>
              <a:rPr lang="ru-RU" sz="2000" b="1" i="1" dirty="0" smtClean="0">
                <a:solidFill>
                  <a:srgbClr val="FF0000"/>
                </a:solidFill>
              </a:rPr>
              <a:t>;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са-со-со</a:t>
            </a:r>
            <a:r>
              <a:rPr lang="ru-RU" sz="2000" b="1" i="1" dirty="0" smtClean="0">
                <a:solidFill>
                  <a:srgbClr val="FF0000"/>
                </a:solidFill>
              </a:rPr>
              <a:t>;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со-са-со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и т.д.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FF0000"/>
                </a:solidFill>
              </a:rPr>
              <a:t> Игра «Скажи наоборот» – работа с мячом: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са</a:t>
            </a:r>
            <a:r>
              <a:rPr lang="ru-RU" sz="2000" b="1" i="1" dirty="0" smtClean="0">
                <a:solidFill>
                  <a:srgbClr val="FF0000"/>
                </a:solidFill>
              </a:rPr>
              <a:t> – ас, ко –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ок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</a:rPr>
              <a:t>и т.д.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 Игра «Кто быстрее» – ребенок должен быстро найти и прочитать названный логопедом слог (слоги записаны в таблицу).</a:t>
            </a:r>
            <a:endParaRPr lang="ru-RU" sz="2000" dirty="0"/>
          </a:p>
        </p:txBody>
      </p:sp>
      <p:pic>
        <p:nvPicPr>
          <p:cNvPr id="15" name="Picture 2" descr="Пирамида &quot;Уточка&quot; с кольцами, 8 деталей, в сетке 94882 - Пирамидки - Товаромания.Р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500174"/>
            <a:ext cx="1143008" cy="1285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" name="Рисунок 15" descr="ГБОУ города Москвы детский сад 179 - Пальчиковая гимнастика …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500306"/>
            <a:ext cx="2505088" cy="1300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 &quot;Цветочный - 2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7/380/97380242_5111852_0_6fcb3_d601a429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500702"/>
            <a:ext cx="1571604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00167" y="428604"/>
            <a:ext cx="400052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        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III. </a:t>
            </a:r>
            <a:r>
              <a:rPr lang="ru-RU" sz="2000" b="1" i="1" dirty="0" smtClean="0">
                <a:solidFill>
                  <a:srgbClr val="FF0000"/>
                </a:solidFill>
              </a:rPr>
              <a:t>Уровень слова: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Работа над формированием структуры слов сопровождается обучением детей правильному образованию отдельных грамматических форм слов, например: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- Игра «Чей, чья, чьи?» - образование притяжательных прилагательных. 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Игра «Один – много» - единственное и множественное число существительных.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- Игра «Назови ласково» – образование слов с помощью уменьшительно-ласкательных суффиксов.  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- Игра «1-2-5» – согласование числительных с именами существительными. </a:t>
            </a:r>
          </a:p>
          <a:p>
            <a:pPr>
              <a:buFontTx/>
              <a:buChar char="-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2050" name="Picture 2" descr="День дедуш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857364"/>
            <a:ext cx="1357322" cy="1166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Grandmother knits a scarf из Alexey Bannykh, Роялти-фри стоковое фото #28785242 на Fotolia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1928802"/>
            <a:ext cx="1143008" cy="1133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3" name="Рисунок 12" descr="Игрушка для собак &quot;Футбольный мяч&quot;. - www.zootorba.com.u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4286256"/>
            <a:ext cx="1214446" cy="1085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4" name="Рисунок 13" descr="Белки. Клипарт. Белки и бельчата - веселые детские картинк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3071810"/>
            <a:ext cx="1071570" cy="99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5" name="Рисунок 14" descr="О нас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3214686"/>
            <a:ext cx="1276350" cy="99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Рисунок 15" descr="Красная вкуснятина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2" y="5572140"/>
            <a:ext cx="923925" cy="733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" name="Рисунок 16" descr="Ягодный фотосток: рисованная клубника &quot; PixelBrush - Портал о дизайне. Скачать фото, картинки, обои, рисунки, иконки, клипарты,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3570" y="5500702"/>
            <a:ext cx="962025" cy="838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" name="Рисунок 17" descr="Купить 'Клубника!'. Заказать 'Клубника!' с доставкой.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5572140"/>
            <a:ext cx="1071570" cy="8858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1567</Words>
  <Application>Microsoft Office PowerPoint</Application>
  <PresentationFormat>Экран (4:3)</PresentationFormat>
  <Paragraphs>146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AdmiK</dc:creator>
  <cp:lastModifiedBy>AdmiK</cp:lastModifiedBy>
  <cp:revision>48</cp:revision>
  <dcterms:created xsi:type="dcterms:W3CDTF">2014-10-25T12:53:23Z</dcterms:created>
  <dcterms:modified xsi:type="dcterms:W3CDTF">2014-11-03T12:39:31Z</dcterms:modified>
</cp:coreProperties>
</file>