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5" r:id="rId2"/>
    <p:sldId id="261" r:id="rId3"/>
    <p:sldId id="282" r:id="rId4"/>
    <p:sldId id="277" r:id="rId5"/>
    <p:sldId id="278" r:id="rId6"/>
    <p:sldId id="279" r:id="rId7"/>
    <p:sldId id="266" r:id="rId8"/>
    <p:sldId id="268" r:id="rId9"/>
    <p:sldId id="259" r:id="rId10"/>
    <p:sldId id="256" r:id="rId11"/>
    <p:sldId id="257" r:id="rId12"/>
    <p:sldId id="284" r:id="rId13"/>
    <p:sldId id="263" r:id="rId14"/>
    <p:sldId id="260" r:id="rId15"/>
    <p:sldId id="262" r:id="rId16"/>
    <p:sldId id="264" r:id="rId17"/>
    <p:sldId id="265" r:id="rId18"/>
    <p:sldId id="269" r:id="rId19"/>
    <p:sldId id="271" r:id="rId20"/>
    <p:sldId id="280" r:id="rId21"/>
    <p:sldId id="272" r:id="rId22"/>
    <p:sldId id="258" r:id="rId23"/>
    <p:sldId id="281" r:id="rId24"/>
    <p:sldId id="270" r:id="rId25"/>
    <p:sldId id="276" r:id="rId26"/>
    <p:sldId id="273" r:id="rId27"/>
    <p:sldId id="274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754" y="-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7BA5D-8055-4FF6-A292-B6780B4D57B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D2A19C3-4FB1-44AF-B03B-E477DF1A289A}">
      <dgm:prSet/>
      <dgm:spPr/>
      <dgm:t>
        <a:bodyPr/>
        <a:lstStyle/>
        <a:p>
          <a:pPr algn="ctr" rtl="0"/>
          <a:r>
            <a:rPr lang="ru-RU" dirty="0" smtClean="0"/>
            <a:t>Производная в электродинамике</a:t>
          </a:r>
          <a:endParaRPr lang="ru-RU" dirty="0"/>
        </a:p>
      </dgm:t>
    </dgm:pt>
    <dgm:pt modelId="{AA26C501-617B-4947-8188-BABFD684DA03}" type="parTrans" cxnId="{6B786E03-FFA9-403A-B22E-EB71514F5311}">
      <dgm:prSet/>
      <dgm:spPr/>
      <dgm:t>
        <a:bodyPr/>
        <a:lstStyle/>
        <a:p>
          <a:endParaRPr lang="ru-RU"/>
        </a:p>
      </dgm:t>
    </dgm:pt>
    <dgm:pt modelId="{E1B8DD97-9408-4CC7-A52B-B9CD10D36FEA}" type="sibTrans" cxnId="{6B786E03-FFA9-403A-B22E-EB71514F5311}">
      <dgm:prSet/>
      <dgm:spPr/>
      <dgm:t>
        <a:bodyPr/>
        <a:lstStyle/>
        <a:p>
          <a:endParaRPr lang="ru-RU"/>
        </a:p>
      </dgm:t>
    </dgm:pt>
    <dgm:pt modelId="{30A9375F-EEB0-4E5C-83C2-0378DEB379EC}" type="pres">
      <dgm:prSet presAssocID="{0CB7BA5D-8055-4FF6-A292-B6780B4D57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92F482-395E-4759-8A06-22B5F8BDFC08}" type="pres">
      <dgm:prSet presAssocID="{4D2A19C3-4FB1-44AF-B03B-E477DF1A289A}" presName="parentText" presStyleLbl="node1" presStyleIdx="0" presStyleCnt="1" custLinFactNeighborY="-123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7AA2BA-1E7B-4B37-A3B1-2B0E38D00545}" type="presOf" srcId="{4D2A19C3-4FB1-44AF-B03B-E477DF1A289A}" destId="{7E92F482-395E-4759-8A06-22B5F8BDFC08}" srcOrd="0" destOrd="0" presId="urn:microsoft.com/office/officeart/2005/8/layout/vList2"/>
    <dgm:cxn modelId="{6B786E03-FFA9-403A-B22E-EB71514F5311}" srcId="{0CB7BA5D-8055-4FF6-A292-B6780B4D57B7}" destId="{4D2A19C3-4FB1-44AF-B03B-E477DF1A289A}" srcOrd="0" destOrd="0" parTransId="{AA26C501-617B-4947-8188-BABFD684DA03}" sibTransId="{E1B8DD97-9408-4CC7-A52B-B9CD10D36FEA}"/>
    <dgm:cxn modelId="{AA2BE247-FA1D-48C4-93EC-251DDD375CCF}" type="presOf" srcId="{0CB7BA5D-8055-4FF6-A292-B6780B4D57B7}" destId="{30A9375F-EEB0-4E5C-83C2-0378DEB379EC}" srcOrd="0" destOrd="0" presId="urn:microsoft.com/office/officeart/2005/8/layout/vList2"/>
    <dgm:cxn modelId="{FD79B47B-CF8C-4653-BB2E-9C09DBF39002}" type="presParOf" srcId="{30A9375F-EEB0-4E5C-83C2-0378DEB379EC}" destId="{7E92F482-395E-4759-8A06-22B5F8BDFC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01D609-EFF1-4312-B334-6D87DD274D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8FDE198-64C3-4944-8504-8209BE54FB35}">
      <dgm:prSet custT="1"/>
      <dgm:spPr/>
      <dgm:t>
        <a:bodyPr/>
        <a:lstStyle/>
        <a:p>
          <a:pPr algn="l" rtl="0"/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Производная </a:t>
          </a:r>
          <a:r>
            <a:rPr lang="ru-RU" sz="2700" dirty="0" smtClean="0"/>
            <a:t>– основное понятие дифференциального исчисления, характеризующее скорость изменения функции. Определяется как предел отношения приращения функции к приращению ее аргумента при стремлении приращения аргумента к нулю, если таковой предел существует. Функцию, имеющую конечную производную, называют дифференцируемой. Процесс вычисления производной называется </a:t>
          </a:r>
          <a:r>
            <a:rPr lang="ru-RU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дифференцированием.</a:t>
          </a:r>
          <a:endParaRPr lang="ru-RU" sz="27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FA765B-A409-4616-AE1A-899F39D266C4}" type="parTrans" cxnId="{9FF8F352-3865-451D-9D43-8BDC228EC15D}">
      <dgm:prSet/>
      <dgm:spPr/>
      <dgm:t>
        <a:bodyPr/>
        <a:lstStyle/>
        <a:p>
          <a:endParaRPr lang="ru-RU"/>
        </a:p>
      </dgm:t>
    </dgm:pt>
    <dgm:pt modelId="{4F3DB097-4AAD-4417-B111-81B3E8A035E5}" type="sibTrans" cxnId="{9FF8F352-3865-451D-9D43-8BDC228EC15D}">
      <dgm:prSet/>
      <dgm:spPr/>
      <dgm:t>
        <a:bodyPr/>
        <a:lstStyle/>
        <a:p>
          <a:endParaRPr lang="ru-RU"/>
        </a:p>
      </dgm:t>
    </dgm:pt>
    <dgm:pt modelId="{B9FA2A48-AD17-4D71-8C6A-D148684BF7B2}" type="pres">
      <dgm:prSet presAssocID="{D601D609-EFF1-4312-B334-6D87DD274D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ADD574-2CA1-459F-9AC0-EF45DF68F75E}" type="pres">
      <dgm:prSet presAssocID="{58FDE198-64C3-4944-8504-8209BE54FB35}" presName="parentText" presStyleLbl="node1" presStyleIdx="0" presStyleCnt="1" custLinFactNeighborY="-27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F8F352-3865-451D-9D43-8BDC228EC15D}" srcId="{D601D609-EFF1-4312-B334-6D87DD274DD0}" destId="{58FDE198-64C3-4944-8504-8209BE54FB35}" srcOrd="0" destOrd="0" parTransId="{2DFA765B-A409-4616-AE1A-899F39D266C4}" sibTransId="{4F3DB097-4AAD-4417-B111-81B3E8A035E5}"/>
    <dgm:cxn modelId="{095EC986-B949-46CB-8A92-7D21174881A5}" type="presOf" srcId="{58FDE198-64C3-4944-8504-8209BE54FB35}" destId="{FDADD574-2CA1-459F-9AC0-EF45DF68F75E}" srcOrd="0" destOrd="0" presId="urn:microsoft.com/office/officeart/2005/8/layout/vList2"/>
    <dgm:cxn modelId="{D6E58423-3DEB-4118-A12F-61449DF27A7A}" type="presOf" srcId="{D601D609-EFF1-4312-B334-6D87DD274DD0}" destId="{B9FA2A48-AD17-4D71-8C6A-D148684BF7B2}" srcOrd="0" destOrd="0" presId="urn:microsoft.com/office/officeart/2005/8/layout/vList2"/>
    <dgm:cxn modelId="{D63D84D6-8277-434D-9743-A3EFFFADE40C}" type="presParOf" srcId="{B9FA2A48-AD17-4D71-8C6A-D148684BF7B2}" destId="{FDADD574-2CA1-459F-9AC0-EF45DF68F7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0F899D-959A-401F-9BE9-B8D31296F2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6549B3E-6A1F-4811-848A-49B3821FAD79}">
      <dgm:prSet custT="1"/>
      <dgm:spPr/>
      <dgm:t>
        <a:bodyPr/>
        <a:lstStyle/>
        <a:p>
          <a:pPr rtl="0"/>
          <a:r>
            <a:rPr lang="ru-RU" sz="2400" b="1" dirty="0" smtClean="0"/>
            <a:t>И. Ньютон </a:t>
          </a:r>
          <a:r>
            <a:rPr lang="ru-RU" sz="2000" dirty="0" smtClean="0"/>
            <a:t>разработал дифференциальное и интегральное исчисление одновременно с </a:t>
          </a:r>
          <a:r>
            <a:rPr lang="ru-RU" sz="2400" b="1" dirty="0" smtClean="0"/>
            <a:t>Г. Лейбницем </a:t>
          </a:r>
          <a:r>
            <a:rPr lang="ru-RU" sz="2000" dirty="0" smtClean="0"/>
            <a:t>и независимо от него. Создание математического анализа сводит решение соответствующих задач до технического уровня. Появился комплекс понятий, операций и символов, ставший отправной базой дальнейшего развития математики. </a:t>
          </a:r>
          <a:endParaRPr lang="ru-RU" sz="2000" dirty="0"/>
        </a:p>
      </dgm:t>
    </dgm:pt>
    <dgm:pt modelId="{3C116B8A-147A-4962-BE9A-DFF977419666}" type="parTrans" cxnId="{7B01D84D-148A-4049-AD50-A8F34187361D}">
      <dgm:prSet/>
      <dgm:spPr/>
      <dgm:t>
        <a:bodyPr/>
        <a:lstStyle/>
        <a:p>
          <a:endParaRPr lang="ru-RU"/>
        </a:p>
      </dgm:t>
    </dgm:pt>
    <dgm:pt modelId="{FD96355E-21FA-4506-880F-3F22FAB84F9C}" type="sibTrans" cxnId="{7B01D84D-148A-4049-AD50-A8F34187361D}">
      <dgm:prSet/>
      <dgm:spPr/>
      <dgm:t>
        <a:bodyPr/>
        <a:lstStyle/>
        <a:p>
          <a:endParaRPr lang="ru-RU"/>
        </a:p>
      </dgm:t>
    </dgm:pt>
    <dgm:pt modelId="{CBF97019-9634-4BF9-9D4C-BF3FBD38C204}" type="pres">
      <dgm:prSet presAssocID="{990F899D-959A-401F-9BE9-B8D31296F2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28AE29-6B08-40F3-9016-D14C6975BD1C}" type="pres">
      <dgm:prSet presAssocID="{76549B3E-6A1F-4811-848A-49B3821FAD79}" presName="parentText" presStyleLbl="node1" presStyleIdx="0" presStyleCnt="1" custLinFactNeighborX="-11864" custLinFactNeighborY="-8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01D84D-148A-4049-AD50-A8F34187361D}" srcId="{990F899D-959A-401F-9BE9-B8D31296F288}" destId="{76549B3E-6A1F-4811-848A-49B3821FAD79}" srcOrd="0" destOrd="0" parTransId="{3C116B8A-147A-4962-BE9A-DFF977419666}" sibTransId="{FD96355E-21FA-4506-880F-3F22FAB84F9C}"/>
    <dgm:cxn modelId="{23C1B1D2-2E2D-4CB8-A1C8-D79E1EB681D7}" type="presOf" srcId="{990F899D-959A-401F-9BE9-B8D31296F288}" destId="{CBF97019-9634-4BF9-9D4C-BF3FBD38C204}" srcOrd="0" destOrd="0" presId="urn:microsoft.com/office/officeart/2005/8/layout/vList2"/>
    <dgm:cxn modelId="{D8C189CE-9B53-488A-9D38-157E3DB46BE1}" type="presOf" srcId="{76549B3E-6A1F-4811-848A-49B3821FAD79}" destId="{5028AE29-6B08-40F3-9016-D14C6975BD1C}" srcOrd="0" destOrd="0" presId="urn:microsoft.com/office/officeart/2005/8/layout/vList2"/>
    <dgm:cxn modelId="{4F96DD19-D5B2-41E0-9510-FB4D34CE2170}" type="presParOf" srcId="{CBF97019-9634-4BF9-9D4C-BF3FBD38C204}" destId="{5028AE29-6B08-40F3-9016-D14C6975BD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92F482-395E-4759-8A06-22B5F8BDFC08}">
      <dsp:nvSpPr>
        <dsp:cNvPr id="0" name=""/>
        <dsp:cNvSpPr/>
      </dsp:nvSpPr>
      <dsp:spPr>
        <a:xfrm>
          <a:off x="0" y="0"/>
          <a:ext cx="8229600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Производная в электродинамике</a:t>
          </a:r>
          <a:endParaRPr lang="ru-RU" sz="4300" kern="1200" dirty="0"/>
        </a:p>
      </dsp:txBody>
      <dsp:txXfrm>
        <a:off x="0" y="0"/>
        <a:ext cx="8229600" cy="10313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ADD574-2CA1-459F-9AC0-EF45DF68F75E}">
      <dsp:nvSpPr>
        <dsp:cNvPr id="0" name=""/>
        <dsp:cNvSpPr/>
      </dsp:nvSpPr>
      <dsp:spPr>
        <a:xfrm>
          <a:off x="0" y="0"/>
          <a:ext cx="8229600" cy="4524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Производная </a:t>
          </a:r>
          <a:r>
            <a:rPr lang="ru-RU" sz="2700" kern="1200" dirty="0" smtClean="0"/>
            <a:t>– основное понятие дифференциального исчисления, характеризующее скорость изменения функции. Определяется как предел отношения приращения функции к приращению ее аргумента при стремлении приращения аргумента к нулю, если таковой предел существует. Функцию, имеющую конечную производную, называют дифференцируемой. Процесс вычисления производной называется </a:t>
          </a: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дифференцированием.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0"/>
        <a:ext cx="8229600" cy="45246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28AE29-6B08-40F3-9016-D14C6975BD1C}">
      <dsp:nvSpPr>
        <dsp:cNvPr id="0" name=""/>
        <dsp:cNvSpPr/>
      </dsp:nvSpPr>
      <dsp:spPr>
        <a:xfrm>
          <a:off x="0" y="72026"/>
          <a:ext cx="4248472" cy="404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И. Ньютон </a:t>
          </a:r>
          <a:r>
            <a:rPr lang="ru-RU" sz="2000" kern="1200" dirty="0" smtClean="0"/>
            <a:t>разработал дифференциальное и интегральное исчисление одновременно с </a:t>
          </a:r>
          <a:r>
            <a:rPr lang="ru-RU" sz="2400" b="1" kern="1200" dirty="0" smtClean="0"/>
            <a:t>Г. Лейбницем </a:t>
          </a:r>
          <a:r>
            <a:rPr lang="ru-RU" sz="2000" kern="1200" dirty="0" smtClean="0"/>
            <a:t>и независимо от него. Создание математического анализа сводит решение соответствующих задач до технического уровня. Появился комплекс понятий, операций и символов, ставший отправной базой дальнейшего развития математики. </a:t>
          </a:r>
          <a:endParaRPr lang="ru-RU" sz="2000" kern="1200" dirty="0"/>
        </a:p>
      </dsp:txBody>
      <dsp:txXfrm>
        <a:off x="0" y="72026"/>
        <a:ext cx="4248472" cy="4043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jpe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54.jpeg"/><Relationship Id="rId4" Type="http://schemas.openxmlformats.org/officeDocument/2006/relationships/image" Target="../media/image6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CD4DE-5036-4035-91D5-9BF493BBB598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8805D-21A1-4B74-BCDF-5F1D713FC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0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gif"/><Relationship Id="rId3" Type="http://schemas.openxmlformats.org/officeDocument/2006/relationships/image" Target="../media/image70.gif"/><Relationship Id="rId7" Type="http://schemas.openxmlformats.org/officeDocument/2006/relationships/image" Target="../media/image74.gif"/><Relationship Id="rId12" Type="http://schemas.openxmlformats.org/officeDocument/2006/relationships/image" Target="../media/image7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gif"/><Relationship Id="rId11" Type="http://schemas.openxmlformats.org/officeDocument/2006/relationships/image" Target="../media/image78.gif"/><Relationship Id="rId5" Type="http://schemas.openxmlformats.org/officeDocument/2006/relationships/image" Target="../media/image72.gif"/><Relationship Id="rId10" Type="http://schemas.openxmlformats.org/officeDocument/2006/relationships/image" Target="../media/image77.gif"/><Relationship Id="rId4" Type="http://schemas.openxmlformats.org/officeDocument/2006/relationships/image" Target="../media/image71.gif"/><Relationship Id="rId9" Type="http://schemas.openxmlformats.org/officeDocument/2006/relationships/image" Target="../media/image76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fizika.ru/theory/tema-11/11k-i1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4637112" cy="235111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ru-RU" sz="1800" dirty="0" smtClean="0">
                <a:solidFill>
                  <a:schemeClr val="tx1"/>
                </a:solidFill>
              </a:rPr>
              <a:t>Работа выполнена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учителем физики высшей категории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Пилипенко Н.К.  и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учителем математики  Вассель С.В.</a:t>
            </a:r>
          </a:p>
          <a:p>
            <a:pPr algn="l"/>
            <a:endParaRPr lang="ru-RU" sz="28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484784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Приращение функции.</a:t>
            </a:r>
            <a:br>
              <a:rPr lang="ru-RU" dirty="0" smtClean="0"/>
            </a:br>
            <a:r>
              <a:rPr lang="ru-RU" dirty="0" smtClean="0"/>
              <a:t>Понятие производной.</a:t>
            </a:r>
            <a:endParaRPr lang="ru-RU" dirty="0"/>
          </a:p>
        </p:txBody>
      </p:sp>
      <p:pic>
        <p:nvPicPr>
          <p:cNvPr id="1111" name="Picture 8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901966"/>
            <a:ext cx="1800200" cy="43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110" name="Picture 8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2924944"/>
            <a:ext cx="378712" cy="486916"/>
          </a:xfrm>
          <a:prstGeom prst="rect">
            <a:avLst/>
          </a:prstGeom>
          <a:noFill/>
        </p:spPr>
      </p:pic>
      <p:pic>
        <p:nvPicPr>
          <p:cNvPr id="1109" name="Picture 8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3501008"/>
            <a:ext cx="5832648" cy="4141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108" name="Picture 8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005064"/>
            <a:ext cx="742082" cy="504056"/>
          </a:xfrm>
          <a:prstGeom prst="rect">
            <a:avLst/>
          </a:prstGeom>
          <a:noFill/>
        </p:spPr>
      </p:pic>
      <p:pic>
        <p:nvPicPr>
          <p:cNvPr id="1107" name="Picture 8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005064"/>
            <a:ext cx="336038" cy="432048"/>
          </a:xfrm>
          <a:prstGeom prst="rect">
            <a:avLst/>
          </a:prstGeom>
          <a:noFill/>
        </p:spPr>
      </p:pic>
      <p:pic>
        <p:nvPicPr>
          <p:cNvPr id="1106" name="Picture 8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4437112"/>
            <a:ext cx="504056" cy="442586"/>
          </a:xfrm>
          <a:prstGeom prst="rect">
            <a:avLst/>
          </a:prstGeom>
          <a:noFill/>
        </p:spPr>
      </p:pic>
      <p:pic>
        <p:nvPicPr>
          <p:cNvPr id="1105" name="Picture 8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941168"/>
            <a:ext cx="3312368" cy="79345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2771800" y="2924944"/>
            <a:ext cx="5184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-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приращение аргумента в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точке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1115616" y="4005064"/>
            <a:ext cx="34918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приращение функции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4572000" y="4005064"/>
            <a:ext cx="13316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точке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1187624" y="4437112"/>
            <a:ext cx="5004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которое соответствует приращению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0" y="4800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4644008" y="5085184"/>
            <a:ext cx="3707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разностное отношение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Производной</a:t>
            </a:r>
            <a:r>
              <a:rPr lang="ru-RU" dirty="0" smtClean="0"/>
              <a:t> функции </a:t>
            </a:r>
            <a:r>
              <a:rPr lang="en-US" dirty="0" smtClean="0"/>
              <a:t>y = f(x) </a:t>
            </a:r>
            <a:r>
              <a:rPr lang="ru-RU" dirty="0" smtClean="0"/>
              <a:t>в точке</a:t>
            </a:r>
          </a:p>
          <a:p>
            <a:pPr marL="0" indent="20638">
              <a:buNone/>
            </a:pPr>
            <a:r>
              <a:rPr lang="ru-RU" dirty="0" smtClean="0"/>
              <a:t>называется число, к которому стремится отношение </a:t>
            </a:r>
          </a:p>
          <a:p>
            <a:pPr marL="0" indent="20638">
              <a:buNone/>
            </a:pPr>
            <a:endParaRPr lang="ru-RU" dirty="0" smtClean="0"/>
          </a:p>
          <a:p>
            <a:pPr marL="0" indent="20638">
              <a:buNone/>
            </a:pPr>
            <a:r>
              <a:rPr lang="ru-RU" dirty="0" smtClean="0"/>
              <a:t>  </a:t>
            </a:r>
          </a:p>
          <a:p>
            <a:pPr marL="0" indent="20638">
              <a:buNone/>
            </a:pPr>
            <a:r>
              <a:rPr lang="ru-RU" dirty="0" smtClean="0"/>
              <a:t>Это число обозначается </a:t>
            </a:r>
            <a:endParaRPr lang="ru-RU" dirty="0"/>
          </a:p>
        </p:txBody>
      </p:sp>
      <p:pic>
        <p:nvPicPr>
          <p:cNvPr id="4" name="Picture 8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1628800"/>
            <a:ext cx="408045" cy="524630"/>
          </a:xfrm>
          <a:prstGeom prst="rect">
            <a:avLst/>
          </a:prstGeom>
          <a:noFill/>
        </p:spPr>
      </p:pic>
      <p:pic>
        <p:nvPicPr>
          <p:cNvPr id="5" name="Picture 8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717032"/>
            <a:ext cx="504056" cy="442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3645024"/>
            <a:ext cx="64807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        , стремящемся к 0. </a:t>
            </a:r>
          </a:p>
          <a:p>
            <a:endParaRPr lang="ru-RU" dirty="0"/>
          </a:p>
        </p:txBody>
      </p:sp>
      <p:pic>
        <p:nvPicPr>
          <p:cNvPr id="7" name="Picture 8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780928"/>
            <a:ext cx="3681898" cy="8819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509120"/>
            <a:ext cx="1022114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Определение производной</a:t>
            </a:r>
            <a:endParaRPr lang="ru-RU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157192"/>
            <a:ext cx="2921779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4437112"/>
            <a:ext cx="1119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, т. е.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Элементарные формулы: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988840"/>
            <a:ext cx="2880321" cy="83259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5" y="2924944"/>
            <a:ext cx="3024336" cy="82279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933056"/>
            <a:ext cx="6720747" cy="86409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941168"/>
            <a:ext cx="6576731" cy="86409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Способы записи производных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356992"/>
            <a:ext cx="3624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sym typeface="Webdings"/>
              </a:rPr>
              <a:t></a:t>
            </a:r>
            <a:r>
              <a:rPr lang="ru-RU" dirty="0" smtClean="0">
                <a:sym typeface="Webdings"/>
              </a:rPr>
              <a:t>  </a:t>
            </a:r>
            <a:r>
              <a:rPr lang="ru-RU" sz="3200" i="1" dirty="0" smtClean="0">
                <a:sym typeface="Webdings"/>
              </a:rPr>
              <a:t>Способ </a:t>
            </a:r>
            <a:r>
              <a:rPr lang="ru-RU" sz="3200" b="1" i="1" dirty="0" smtClean="0">
                <a:sym typeface="Webdings"/>
              </a:rPr>
              <a:t>Лейбница</a:t>
            </a:r>
            <a:endParaRPr lang="ru-RU" sz="3200" b="1" i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140968"/>
            <a:ext cx="1620180" cy="10801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1700808"/>
            <a:ext cx="370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sym typeface="Webdings"/>
              </a:rPr>
              <a:t></a:t>
            </a:r>
            <a:r>
              <a:rPr lang="ru-RU" dirty="0" smtClean="0">
                <a:sym typeface="Webdings"/>
              </a:rPr>
              <a:t>  </a:t>
            </a:r>
            <a:r>
              <a:rPr lang="ru-RU" sz="3200" i="1" dirty="0" smtClean="0">
                <a:sym typeface="Webdings"/>
              </a:rPr>
              <a:t>Способ </a:t>
            </a:r>
            <a:r>
              <a:rPr lang="ru-RU" sz="3200" b="1" i="1" dirty="0" smtClean="0">
                <a:sym typeface="Webdings"/>
              </a:rPr>
              <a:t>Лагранжа</a:t>
            </a:r>
            <a:endParaRPr lang="ru-RU" sz="3200" b="1" i="1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371860"/>
            <a:ext cx="6264696" cy="66645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5576" y="4437112"/>
            <a:ext cx="3700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sym typeface="Webdings"/>
              </a:rPr>
              <a:t></a:t>
            </a:r>
            <a:r>
              <a:rPr lang="ru-RU" dirty="0" smtClean="0">
                <a:sym typeface="Webdings"/>
              </a:rPr>
              <a:t>  </a:t>
            </a:r>
            <a:r>
              <a:rPr lang="ru-RU" sz="3200" i="1" dirty="0" smtClean="0">
                <a:sym typeface="Webdings"/>
              </a:rPr>
              <a:t>Способ  </a:t>
            </a:r>
            <a:r>
              <a:rPr lang="ru-RU" sz="3200" b="1" i="1" dirty="0" smtClean="0">
                <a:sym typeface="Webdings"/>
              </a:rPr>
              <a:t>Ньютона</a:t>
            </a:r>
            <a:endParaRPr lang="ru-RU" sz="3200" b="1" i="1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4437112"/>
            <a:ext cx="2506946" cy="72008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755576" y="5445224"/>
            <a:ext cx="3236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sym typeface="Webdings"/>
              </a:rPr>
              <a:t></a:t>
            </a:r>
            <a:r>
              <a:rPr lang="ru-RU" dirty="0" smtClean="0">
                <a:sym typeface="Webdings"/>
              </a:rPr>
              <a:t>  </a:t>
            </a:r>
            <a:r>
              <a:rPr lang="ru-RU" sz="3200" i="1" dirty="0" smtClean="0">
                <a:sym typeface="Webdings"/>
              </a:rPr>
              <a:t>Способ  </a:t>
            </a:r>
            <a:r>
              <a:rPr lang="ru-RU" sz="3200" b="1" i="1" dirty="0" smtClean="0">
                <a:sym typeface="Webdings"/>
              </a:rPr>
              <a:t>Эйлера</a:t>
            </a:r>
            <a:endParaRPr lang="ru-RU" sz="3200" b="1" i="1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59" y="5445224"/>
            <a:ext cx="1749793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ee0dd1b7.jpg"/>
          <p:cNvPicPr/>
          <p:nvPr/>
        </p:nvPicPr>
        <p:blipFill>
          <a:blip r:embed="rId2" cstate="print"/>
          <a:srcRect l="10333" t="1556" r="21333" b="6096"/>
          <a:stretch>
            <a:fillRect/>
          </a:stretch>
        </p:blipFill>
        <p:spPr>
          <a:xfrm>
            <a:off x="323528" y="260648"/>
            <a:ext cx="1952625" cy="33909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12667" t="-289" r="12666"/>
          <a:stretch>
            <a:fillRect/>
          </a:stretch>
        </p:blipFill>
        <p:spPr bwMode="auto">
          <a:xfrm>
            <a:off x="6732240" y="3356992"/>
            <a:ext cx="21336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2411760" y="1484784"/>
          <a:ext cx="4248472" cy="4257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941168"/>
            <a:ext cx="7848872" cy="19168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Скорость изменения функции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204864"/>
            <a:ext cx="8028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Процессы, описанные зависимостью </a:t>
            </a:r>
            <a:r>
              <a:rPr lang="en-US" sz="2000" dirty="0" smtClean="0"/>
              <a:t>y = f(x)</a:t>
            </a:r>
            <a:r>
              <a:rPr lang="ru-RU" sz="2000" dirty="0" smtClean="0"/>
              <a:t>, происходят в различных областях науки, техники и мирового сообщества. </a:t>
            </a:r>
            <a:r>
              <a:rPr lang="ru-RU" sz="2000" b="1" dirty="0" smtClean="0">
                <a:solidFill>
                  <a:srgbClr val="FF0000"/>
                </a:solidFill>
              </a:rPr>
              <a:t>Скорость изменения </a:t>
            </a:r>
            <a:r>
              <a:rPr lang="ru-RU" sz="2000" dirty="0" smtClean="0"/>
              <a:t>функции в точке </a:t>
            </a:r>
            <a:endParaRPr lang="ru-RU" sz="20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852936"/>
            <a:ext cx="266700" cy="342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2780928"/>
            <a:ext cx="436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 есть понятие </a:t>
            </a:r>
            <a:r>
              <a:rPr lang="ru-RU" sz="2000" b="1" dirty="0" smtClean="0">
                <a:solidFill>
                  <a:srgbClr val="FF0000"/>
                </a:solidFill>
              </a:rPr>
              <a:t>производной</a:t>
            </a:r>
            <a:r>
              <a:rPr lang="ru-RU" sz="2000" dirty="0" smtClean="0"/>
              <a:t> функции.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56988" y="3212976"/>
            <a:ext cx="8287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Рассмотрим такую область физики, как механика. Закон прямолинейного </a:t>
            </a:r>
          </a:p>
          <a:p>
            <a:r>
              <a:rPr lang="ru-RU" sz="2000" dirty="0" smtClean="0"/>
              <a:t>движения описывается зависимостью </a:t>
            </a:r>
            <a:r>
              <a:rPr lang="en-US" sz="2000" dirty="0" smtClean="0"/>
              <a:t>s = s(t)</a:t>
            </a:r>
            <a:r>
              <a:rPr lang="ru-RU" sz="2000" dirty="0" smtClean="0"/>
              <a:t>. Тогда </a:t>
            </a:r>
            <a:endParaRPr lang="ru-RU" sz="20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3573016"/>
            <a:ext cx="1728192" cy="3725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>
            <a:off x="827584" y="3861048"/>
            <a:ext cx="7015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выражает </a:t>
            </a:r>
            <a:r>
              <a:rPr lang="ru-RU" sz="2000" b="1" dirty="0" smtClean="0">
                <a:solidFill>
                  <a:srgbClr val="FF0000"/>
                </a:solidFill>
              </a:rPr>
              <a:t>мгновенную скорость </a:t>
            </a:r>
            <a:r>
              <a:rPr lang="ru-RU" sz="2000" dirty="0" smtClean="0"/>
              <a:t>движения в момент времени </a:t>
            </a:r>
            <a:endParaRPr lang="ru-RU" sz="2000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83671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4050" algn="ctr"/>
                <a:tab pos="39909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8304" y="378904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1" y="3861048"/>
            <a:ext cx="264029" cy="432048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7956376" y="386104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27584" y="4221088"/>
            <a:ext cx="2475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Вторая производная </a:t>
            </a:r>
            <a:endParaRPr lang="ru-RU" sz="2000" dirty="0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221088"/>
            <a:ext cx="1800201" cy="3724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6" name="TextBox 25"/>
          <p:cNvSpPr txBox="1"/>
          <p:nvPr/>
        </p:nvSpPr>
        <p:spPr>
          <a:xfrm>
            <a:off x="5066281" y="4221088"/>
            <a:ext cx="4135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выражает </a:t>
            </a:r>
            <a:r>
              <a:rPr lang="ru-RU" sz="2000" b="1" dirty="0" smtClean="0">
                <a:solidFill>
                  <a:srgbClr val="FF0000"/>
                </a:solidFill>
              </a:rPr>
              <a:t>мгновенное ускорение </a:t>
            </a:r>
            <a:r>
              <a:rPr lang="ru-RU" sz="2000" dirty="0" smtClean="0"/>
              <a:t>в 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827584" y="4509120"/>
            <a:ext cx="2108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момент времени </a:t>
            </a:r>
            <a:endParaRPr lang="ru-RU" sz="2000" dirty="0"/>
          </a:p>
        </p:txBody>
      </p:sp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509120"/>
            <a:ext cx="264030" cy="432049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059832" y="45811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Физический смысл производной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201" y="2276872"/>
            <a:ext cx="895879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Физический смысл производной            от непрерывной функции     </a:t>
            </a:r>
          </a:p>
          <a:p>
            <a:r>
              <a:rPr lang="ru-RU" sz="2400" dirty="0" smtClean="0"/>
              <a:t>        в точке      - есть мгновенная скорость изменения величины </a:t>
            </a:r>
          </a:p>
          <a:p>
            <a:r>
              <a:rPr lang="ru-RU" sz="2400" dirty="0" smtClean="0"/>
              <a:t>функции, при условии, что изменение аргумента        стремится </a:t>
            </a:r>
          </a:p>
          <a:p>
            <a:r>
              <a:rPr lang="ru-RU" sz="2400" dirty="0" smtClean="0"/>
              <a:t>к нулю.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Мгновенная скорость </a:t>
            </a:r>
            <a:r>
              <a:rPr lang="ru-RU" sz="2400" dirty="0" smtClean="0"/>
              <a:t>(величина пути, пройденного за мгновение)</a:t>
            </a:r>
          </a:p>
          <a:p>
            <a:r>
              <a:rPr lang="ru-RU" sz="2400" dirty="0" smtClean="0"/>
              <a:t>и есть </a:t>
            </a:r>
            <a:r>
              <a:rPr lang="ru-RU" sz="2400" b="1" dirty="0" smtClean="0">
                <a:solidFill>
                  <a:srgbClr val="FF0000"/>
                </a:solidFill>
              </a:rPr>
              <a:t>производная</a:t>
            </a:r>
            <a:r>
              <a:rPr lang="ru-RU" sz="2400" dirty="0" smtClean="0"/>
              <a:t> величина от функции, описывающей путь</a:t>
            </a:r>
          </a:p>
          <a:p>
            <a:r>
              <a:rPr lang="ru-RU" sz="2400" dirty="0" smtClean="0"/>
              <a:t>по времени. </a:t>
            </a:r>
            <a:endParaRPr lang="ru-RU" sz="24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348880"/>
            <a:ext cx="656938" cy="4149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36912"/>
            <a:ext cx="576064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636912"/>
            <a:ext cx="264028" cy="4320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3068960"/>
            <a:ext cx="432048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64896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Аналогия в механике и</a:t>
            </a:r>
            <a:br>
              <a:rPr lang="ru-RU" dirty="0" smtClean="0"/>
            </a:br>
            <a:r>
              <a:rPr lang="ru-RU" dirty="0" smtClean="0"/>
              <a:t>электродинамике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132856"/>
            <a:ext cx="1990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Механика</a:t>
            </a:r>
            <a:endParaRPr lang="ru-RU" sz="3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2132856"/>
            <a:ext cx="3578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Электродинамика</a:t>
            </a:r>
            <a:endParaRPr lang="ru-RU" sz="3200" b="1" i="1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140968"/>
            <a:ext cx="248427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221088"/>
            <a:ext cx="271830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140968"/>
            <a:ext cx="2592288" cy="6964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005064"/>
            <a:ext cx="3171624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67544" y="620688"/>
            <a:ext cx="8229599" cy="1031354"/>
            <a:chOff x="0" y="0"/>
            <a:chExt cx="8229599" cy="103135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8229599" cy="1031354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50347" y="50347"/>
              <a:ext cx="8128905" cy="93066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300" kern="1200" dirty="0" smtClean="0"/>
                <a:t>Производная в электродинамике</a:t>
              </a:r>
              <a:endParaRPr lang="ru-RU" sz="4300" kern="1200" dirty="0"/>
            </a:p>
          </p:txBody>
        </p:sp>
      </p:grpSp>
      <p:pic>
        <p:nvPicPr>
          <p:cNvPr id="9" name="Рисунок 8" descr="12.jpg"/>
          <p:cNvPicPr>
            <a:picLocks noChangeAspect="1"/>
          </p:cNvPicPr>
          <p:nvPr/>
        </p:nvPicPr>
        <p:blipFill>
          <a:blip r:embed="rId2" cstate="print"/>
          <a:srcRect l="57190" t="12201" r="2751" b="52223"/>
          <a:stretch>
            <a:fillRect/>
          </a:stretch>
        </p:blipFill>
        <p:spPr>
          <a:xfrm rot="21227567">
            <a:off x="953863" y="2214316"/>
            <a:ext cx="3046551" cy="3832925"/>
          </a:xfrm>
          <a:prstGeom prst="roundRect">
            <a:avLst>
              <a:gd name="adj" fmla="val 2145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60131">
            <a:off x="4885218" y="3279106"/>
            <a:ext cx="3757303" cy="2713608"/>
          </a:xfrm>
          <a:prstGeom prst="roundRect">
            <a:avLst>
              <a:gd name="adj" fmla="val 22131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476672"/>
            <a:ext cx="70879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«Мир, в котором мы живем, удивительно </a:t>
            </a:r>
          </a:p>
          <a:p>
            <a:r>
              <a:rPr lang="ru-RU" sz="2400" b="1" i="1" dirty="0" smtClean="0"/>
              <a:t>склонен к колебаниям: колеблются даже атомы, </a:t>
            </a:r>
          </a:p>
          <a:p>
            <a:r>
              <a:rPr lang="ru-RU" sz="2400" b="1" i="1" dirty="0" smtClean="0"/>
              <a:t>из которых мы состоим».	</a:t>
            </a:r>
          </a:p>
          <a:p>
            <a:r>
              <a:rPr lang="ru-RU" sz="2400" b="1" i="1" dirty="0" smtClean="0"/>
              <a:t>					Р. Бишоп</a:t>
            </a:r>
            <a:endParaRPr lang="ru-RU" sz="2400" b="1" i="1" dirty="0"/>
          </a:p>
        </p:txBody>
      </p:sp>
      <p:pic>
        <p:nvPicPr>
          <p:cNvPr id="6" name="Рисунок 5" descr="7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276872"/>
            <a:ext cx="4680520" cy="419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971600" y="2204864"/>
          <a:ext cx="7616759" cy="3224584"/>
        </p:xfrm>
        <a:graphic>
          <a:graphicData uri="http://schemas.openxmlformats.org/presentationml/2006/ole">
            <p:oleObj spid="_x0000_s38914" name="Формула" r:id="rId3" imgW="2070000" imgH="876240" progId="Equation.3">
              <p:embed/>
            </p:oleObj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755576" y="260648"/>
            <a:ext cx="8064896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Закон сохранения энергии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39552" y="548680"/>
            <a:ext cx="8229599" cy="1031354"/>
            <a:chOff x="0" y="0"/>
            <a:chExt cx="8229599" cy="103135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8229599" cy="1031354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50347" y="50347"/>
              <a:ext cx="8128905" cy="93066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300" kern="1200" dirty="0" smtClean="0"/>
                <a:t>Правила дифференцирования</a:t>
              </a:r>
              <a:endParaRPr lang="ru-RU" sz="4300" kern="1200" dirty="0"/>
            </a:p>
          </p:txBody>
        </p:sp>
      </p:grp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844824"/>
            <a:ext cx="1800200" cy="60567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420888"/>
            <a:ext cx="1584176" cy="5483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996952"/>
            <a:ext cx="3872430" cy="576064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573016"/>
            <a:ext cx="4248472" cy="634627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4221088"/>
            <a:ext cx="3024336" cy="6221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817634"/>
            <a:ext cx="5472608" cy="120365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5961932"/>
            <a:ext cx="5400600" cy="70742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0" y="1600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0" y="27089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0" y="3619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Элементарные формулы: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988840"/>
            <a:ext cx="2880321" cy="832593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5" y="2924944"/>
            <a:ext cx="3024336" cy="822797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933056"/>
            <a:ext cx="6720747" cy="86409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4941168"/>
            <a:ext cx="6576731" cy="86409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4"/>
          <p:cNvGraphicFramePr>
            <a:graphicFrameLocks/>
          </p:cNvGraphicFramePr>
          <p:nvPr>
            <p:ph sz="half" idx="1"/>
          </p:nvPr>
        </p:nvGraphicFramePr>
        <p:xfrm>
          <a:off x="5864225" y="2693988"/>
          <a:ext cx="3279775" cy="0"/>
        </p:xfrm>
        <a:graphic>
          <a:graphicData uri="http://schemas.openxmlformats.org/presentationml/2006/ole">
            <p:oleObj spid="_x0000_s40962" name="Формула" r:id="rId3" imgW="0" imgH="0" progId="Equation.3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11560" y="3068960"/>
          <a:ext cx="3428737" cy="1190749"/>
        </p:xfrm>
        <a:graphic>
          <a:graphicData uri="http://schemas.openxmlformats.org/presentationml/2006/ole">
            <p:oleObj spid="_x0000_s40963" name="Формула" r:id="rId4" imgW="1206360" imgH="419040" progId="Equation.3">
              <p:embed/>
            </p:oleObj>
          </a:graphicData>
        </a:graphic>
      </p:graphicFrame>
      <p:sp>
        <p:nvSpPr>
          <p:cNvPr id="20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800"/>
            <a:ext cx="4218112" cy="1468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</a:t>
            </a:r>
            <a:r>
              <a:rPr lang="en-US" sz="2600" b="1" dirty="0" smtClean="0">
                <a:latin typeface="Times New Roman" pitchFamily="16" charset="0"/>
              </a:rPr>
              <a:t>Полная энергия в </a:t>
            </a:r>
            <a:r>
              <a:rPr lang="en-US" sz="2600" b="1" dirty="0" err="1" smtClean="0">
                <a:latin typeface="Times New Roman" pitchFamily="16" charset="0"/>
              </a:rPr>
              <a:t>контуре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остается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постоянной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во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времени</a:t>
            </a:r>
            <a:r>
              <a:rPr lang="en-US" sz="2600" b="1" dirty="0" smtClean="0">
                <a:latin typeface="Times New Roman" pitchFamily="16" charset="0"/>
              </a:rPr>
              <a:t>.</a:t>
            </a:r>
            <a:endParaRPr lang="ru-RU" sz="2600" b="1" dirty="0" smtClean="0">
              <a:latin typeface="Times New Roman" pitchFamily="16" charset="0"/>
            </a:endParaRPr>
          </a:p>
        </p:txBody>
      </p:sp>
      <p:sp>
        <p:nvSpPr>
          <p:cNvPr id="2056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60032" y="1772816"/>
            <a:ext cx="4038600" cy="96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>
                <a:latin typeface="Times New Roman" pitchFamily="16" charset="0"/>
              </a:rPr>
              <a:t>    </a:t>
            </a:r>
            <a:r>
              <a:rPr lang="en-US" sz="2600" b="1" dirty="0" err="1" smtClean="0">
                <a:latin typeface="Times New Roman" pitchFamily="16" charset="0"/>
              </a:rPr>
              <a:t>Продифференцируем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равенство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по</a:t>
            </a:r>
            <a:r>
              <a:rPr lang="en-US" sz="2600" b="1" dirty="0" smtClean="0">
                <a:latin typeface="Times New Roman" pitchFamily="16" charset="0"/>
              </a:rPr>
              <a:t> </a:t>
            </a:r>
            <a:r>
              <a:rPr lang="en-US" sz="2600" b="1" dirty="0" err="1" smtClean="0">
                <a:latin typeface="Times New Roman" pitchFamily="16" charset="0"/>
              </a:rPr>
              <a:t>времени</a:t>
            </a:r>
            <a:endParaRPr lang="ru-RU" sz="2600" b="1" dirty="0" smtClean="0">
              <a:latin typeface="Times New Roman" pitchFamily="16" charset="0"/>
            </a:endParaRPr>
          </a:p>
        </p:txBody>
      </p:sp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539552" y="4581128"/>
          <a:ext cx="3125400" cy="1158429"/>
        </p:xfrm>
        <a:graphic>
          <a:graphicData uri="http://schemas.openxmlformats.org/presentationml/2006/ole">
            <p:oleObj spid="_x0000_s40964" name="Формула" r:id="rId5" imgW="1130040" imgH="419040" progId="Equation.3">
              <p:embed/>
            </p:oleObj>
          </a:graphicData>
        </a:graphic>
      </p:graphicFrame>
      <p:graphicFrame>
        <p:nvGraphicFramePr>
          <p:cNvPr id="2053" name="Object 10"/>
          <p:cNvGraphicFramePr>
            <a:graphicFrameLocks noChangeAspect="1"/>
          </p:cNvGraphicFramePr>
          <p:nvPr/>
        </p:nvGraphicFramePr>
        <p:xfrm>
          <a:off x="5364088" y="2852936"/>
          <a:ext cx="2864725" cy="3672408"/>
        </p:xfrm>
        <a:graphic>
          <a:graphicData uri="http://schemas.openxmlformats.org/presentationml/2006/ole">
            <p:oleObj spid="_x0000_s40965" name="Формула" r:id="rId6" imgW="1307880" imgH="1676160" progId="Equation.3">
              <p:embed/>
            </p:oleObj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755576" y="476672"/>
            <a:ext cx="8064896" cy="1008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Уравнение </a:t>
            </a:r>
            <a:r>
              <a:rPr lang="en-US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электромагнитных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колебаний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в </a:t>
            </a:r>
            <a:r>
              <a:rPr lang="en-US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контуре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484785"/>
            <a:ext cx="76289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Колебательный контур – это простейшая система, где наблюдаются </a:t>
            </a:r>
          </a:p>
          <a:p>
            <a:r>
              <a:rPr lang="ru-RU" sz="2000" dirty="0" smtClean="0"/>
              <a:t>свободные электромагнитные колебания.</a:t>
            </a:r>
          </a:p>
          <a:p>
            <a:endParaRPr lang="ru-RU" sz="2000" dirty="0" smtClean="0"/>
          </a:p>
          <a:p>
            <a:r>
              <a:rPr lang="ru-RU" sz="2000" dirty="0" smtClean="0"/>
              <a:t>Уравнение                                    - это основное уравнение,</a:t>
            </a:r>
          </a:p>
          <a:p>
            <a:endParaRPr lang="ru-RU" sz="2000" dirty="0" smtClean="0"/>
          </a:p>
          <a:p>
            <a:r>
              <a:rPr lang="ru-RU" sz="2000" dirty="0" smtClean="0"/>
              <a:t>описывающее свободные электрические колебания в контуре.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204864"/>
            <a:ext cx="1875480" cy="7238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Рисунок 5" descr="3457.png"/>
          <p:cNvPicPr>
            <a:picLocks noChangeAspect="1"/>
          </p:cNvPicPr>
          <p:nvPr/>
        </p:nvPicPr>
        <p:blipFill>
          <a:blip r:embed="rId3" cstate="print"/>
          <a:srcRect l="18701" t="1848" r="18701" b="63242"/>
          <a:stretch>
            <a:fillRect/>
          </a:stretch>
        </p:blipFill>
        <p:spPr>
          <a:xfrm>
            <a:off x="827584" y="3501008"/>
            <a:ext cx="3744416" cy="2088232"/>
          </a:xfrm>
          <a:prstGeom prst="rect">
            <a:avLst/>
          </a:prstGeom>
        </p:spPr>
      </p:pic>
      <p:pic>
        <p:nvPicPr>
          <p:cNvPr id="7" name="Рисунок 6" descr="67357_html_4df3ada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7840" y="3212976"/>
            <a:ext cx="4346160" cy="2771526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949280"/>
            <a:ext cx="2736304" cy="55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5949280"/>
            <a:ext cx="3038338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04856" cy="10801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Гармонические колебания</a:t>
            </a:r>
            <a:br>
              <a:rPr lang="ru-RU" dirty="0" smtClean="0"/>
            </a:br>
            <a:r>
              <a:rPr lang="ru-RU" dirty="0" smtClean="0"/>
              <a:t>заряда и тока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7C8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187825"/>
            <a:ext cx="3117850" cy="2338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2071688"/>
            <a:ext cx="3000375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142875"/>
            <a:ext cx="785812" cy="170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" y="2214563"/>
            <a:ext cx="715963" cy="2214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550" y="142875"/>
            <a:ext cx="1068388" cy="185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8" y="5572125"/>
            <a:ext cx="2301875" cy="1071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5" y="3286125"/>
            <a:ext cx="1714500" cy="1835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00875" y="3000375"/>
            <a:ext cx="1930400" cy="1376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0" y="1793875"/>
            <a:ext cx="2503488" cy="123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63" y="4913313"/>
            <a:ext cx="1928812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360488" y="214313"/>
            <a:ext cx="6524625" cy="228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FF0000"/>
                </a:solidFill>
                <a:latin typeface="Georgia" pitchFamily="16" charset="0"/>
              </a:rPr>
              <a:t>«Мир, в котором мы живём удивительно склонен к колебаниям…..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FF0000"/>
                </a:solidFill>
                <a:latin typeface="Georgia" pitchFamily="16" charset="0"/>
              </a:rPr>
              <a:t>Колеблются даже атомы, из которых мы состоим»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FF0000"/>
                </a:solidFill>
                <a:latin typeface="Georgia" pitchFamily="16" charset="0"/>
              </a:rPr>
              <a:t>                                                   Р.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6" charset="0"/>
              </a:rPr>
              <a:t>Бишоп</a:t>
            </a:r>
            <a:endParaRPr lang="ru-RU" sz="2400" b="1" dirty="0">
              <a:solidFill>
                <a:srgbClr val="FF0000"/>
              </a:solidFill>
              <a:latin typeface="Georgia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3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500"/>
                            </p:stCondLst>
                            <p:childTnLst>
                              <p:par>
                                <p:cTn id="3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3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500"/>
                            </p:stCondLst>
                            <p:childTnLst>
                              <p:par>
                                <p:cTn id="4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9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5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500"/>
                            </p:stCondLst>
                            <p:childTnLst>
                              <p:par>
                                <p:cTn id="6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827584" y="1916832"/>
            <a:ext cx="7632848" cy="4680520"/>
            <a:chOff x="0" y="0"/>
            <a:chExt cx="8229600" cy="430373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0"/>
              <a:ext cx="8229600" cy="40721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20873" y="220873"/>
              <a:ext cx="7787854" cy="40828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r>
                <a:rPr lang="ru-RU" sz="2400" dirty="0" smtClean="0"/>
                <a:t>Там, где требуется рассчитать не только некоторые состояния, но и </a:t>
              </a:r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изменения состояний, процессы, движения</a:t>
              </a:r>
              <a:r>
                <a:rPr lang="ru-RU" sz="2400" dirty="0" smtClean="0"/>
                <a:t> в самом широком смысле слова, - там всюду математик приходит к </a:t>
              </a:r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дифференциальному </a:t>
              </a:r>
            </a:p>
            <a:p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уравнению.</a:t>
              </a:r>
            </a:p>
            <a:p>
              <a:r>
                <a:rPr lang="ru-RU" sz="2400" dirty="0" smtClean="0"/>
                <a:t>Без них невозможно </a:t>
              </a:r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математическое описание </a:t>
              </a:r>
              <a:r>
                <a:rPr lang="ru-RU" sz="2400" dirty="0" smtClean="0"/>
                <a:t>любого процесса, невозможен его расчет, и, стало быть, невозможно и </a:t>
              </a:r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управление процессом</a:t>
              </a:r>
              <a:r>
                <a:rPr lang="ru-RU" sz="2400" dirty="0" smtClean="0"/>
                <a:t>.</a:t>
              </a:r>
            </a:p>
            <a:p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Картина мира</a:t>
              </a:r>
              <a:r>
                <a:rPr lang="ru-RU" sz="2400" dirty="0" smtClean="0"/>
                <a:t>, которую нарисовала классическая физика, выполнена </a:t>
              </a:r>
              <a:r>
                <a:rPr lang="ru-RU" sz="2400" dirty="0" smtClean="0">
                  <a:effectLst>
                    <a:glow rad="1397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в технике дифференциальных уравнений.</a:t>
              </a:r>
            </a:p>
            <a:p>
              <a:pPr lvl="0" algn="l" defTabSz="1600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39552" y="404664"/>
            <a:ext cx="8208912" cy="1103362"/>
            <a:chOff x="-144015" y="-72008"/>
            <a:chExt cx="8373614" cy="11033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0"/>
              <a:ext cx="8229599" cy="1031354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-144015" y="-72008"/>
              <a:ext cx="8323268" cy="1053015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Роль математики </a:t>
              </a:r>
            </a:p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в физических процессах</a:t>
              </a:r>
              <a:endParaRPr lang="ru-RU" sz="36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23528" y="593304"/>
            <a:ext cx="5976664" cy="6264696"/>
            <a:chOff x="0" y="72026"/>
            <a:chExt cx="4248472" cy="40435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72026"/>
              <a:ext cx="4248472" cy="4043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97388" y="269414"/>
              <a:ext cx="3853696" cy="3648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Рожденный пустыней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/>
                <a:t>Колеблется звук,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Колеблется синий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/>
                <a:t>На нитке паук.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Колеблется воздух,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/>
                <a:t>Прозрачен и чист,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В сияющих звездах</a:t>
              </a:r>
            </a:p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 smtClean="0"/>
                <a:t>Колеблется лист.</a:t>
              </a:r>
              <a:r>
                <a:rPr lang="ru-RU" sz="3600" kern="1200" dirty="0" smtClean="0"/>
                <a:t> </a:t>
              </a:r>
            </a:p>
            <a:p>
              <a:pPr lvl="0" algn="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 smtClean="0"/>
                <a:t>Н.Заболоцкий</a:t>
              </a:r>
              <a:endParaRPr lang="ru-RU" sz="2800" kern="1200" dirty="0"/>
            </a:p>
          </p:txBody>
        </p:sp>
      </p:grpSp>
      <p:pic>
        <p:nvPicPr>
          <p:cNvPr id="10" name="Рисунок 9" descr="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188640"/>
            <a:ext cx="6264696" cy="626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424936" cy="48245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Физика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Колебательный контур состоит из катушки индуктивности 4 Гн и конденсатора 1 мкФ. Амплитуда колебаний заряда на обкладках конденсатора равна 100 мкКл. Напишите уравнение зависимости        ,       ,        ?</a:t>
            </a:r>
          </a:p>
          <a:p>
            <a:r>
              <a:rPr lang="ru-RU" b="1" dirty="0" smtClean="0"/>
              <a:t>Алгебра</a:t>
            </a:r>
          </a:p>
          <a:p>
            <a:pPr>
              <a:buNone/>
            </a:pPr>
            <a:r>
              <a:rPr lang="ru-RU" dirty="0" smtClean="0"/>
              <a:t>    Стр. 229-231, задание 5 (стр.232)</a:t>
            </a:r>
          </a:p>
          <a:p>
            <a:pPr>
              <a:buNone/>
            </a:pPr>
            <a:r>
              <a:rPr lang="ru-RU" dirty="0" smtClean="0"/>
              <a:t>	№ 777, 779 (		          )</a:t>
            </a:r>
          </a:p>
          <a:p>
            <a:pPr>
              <a:buNone/>
            </a:pPr>
            <a:r>
              <a:rPr lang="ru-RU" dirty="0" smtClean="0"/>
              <a:t>   		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39552" y="404664"/>
            <a:ext cx="8208912" cy="1103362"/>
            <a:chOff x="-144015" y="-72008"/>
            <a:chExt cx="8373614" cy="110336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8229599" cy="1031354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-144015" y="-72008"/>
              <a:ext cx="8323268" cy="1053015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Домашнее задание</a:t>
              </a:r>
              <a:endParaRPr lang="ru-RU" sz="3600" kern="1200" dirty="0"/>
            </a:p>
          </p:txBody>
        </p:sp>
      </p:grp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2574" y="3933056"/>
            <a:ext cx="581594" cy="486916"/>
          </a:xfrm>
          <a:prstGeom prst="rect">
            <a:avLst/>
          </a:prstGeom>
          <a:noFill/>
        </p:spPr>
      </p:pic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933056"/>
            <a:ext cx="674075" cy="495239"/>
          </a:xfrm>
          <a:prstGeom prst="rect">
            <a:avLst/>
          </a:prstGeom>
          <a:noFill/>
        </p:spPr>
      </p:pic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933056"/>
            <a:ext cx="648072" cy="486054"/>
          </a:xfrm>
          <a:prstGeom prst="rect">
            <a:avLst/>
          </a:prstGeom>
          <a:noFill/>
        </p:spPr>
      </p:pic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988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5445224"/>
            <a:ext cx="2123495" cy="486916"/>
          </a:xfrm>
          <a:prstGeom prst="rect">
            <a:avLst/>
          </a:prstGeom>
          <a:noFill/>
        </p:spPr>
      </p:pic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Какую индуктивность надо включить в колебательный контур, чтобы при электроемкости 2 мкФ получить колебания с периодом         с?</a:t>
            </a:r>
          </a:p>
          <a:p>
            <a:r>
              <a:rPr lang="ru-RU" dirty="0" smtClean="0"/>
              <a:t>2. В каких пределах должны изменяться индуктивность катушки колебательного контура, чтобы в нем могли происходить колебания с частотой от 400 до 500 Гц? Емкость конденсатора равна 10 мкФ.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39552" y="404664"/>
            <a:ext cx="8208912" cy="1103362"/>
            <a:chOff x="-144015" y="-72008"/>
            <a:chExt cx="8373614" cy="110336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8229599" cy="1031354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-144015" y="-72008"/>
              <a:ext cx="8323268" cy="1053015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63830" tIns="163830" rIns="163830" bIns="163830" numCol="1" spcCol="1270" anchor="ctr" anchorCtr="0">
              <a:noAutofit/>
            </a:bodyPr>
            <a:lstStyle/>
            <a:p>
              <a:pPr lvl="0" algn="ctr" defTabSz="1911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Решение задач</a:t>
              </a:r>
              <a:endParaRPr lang="ru-RU" sz="3600" kern="1200" dirty="0"/>
            </a:p>
          </p:txBody>
        </p:sp>
      </p:grp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924944"/>
            <a:ext cx="720080" cy="475767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60648"/>
            <a:ext cx="82296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Вопросы по теме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/>
              <a:t>«Электромагнитные колебания»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3568" y="1412776"/>
            <a:ext cx="7992888" cy="5184576"/>
            <a:chOff x="-84407" y="352826"/>
            <a:chExt cx="4248472" cy="404352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84407" y="352826"/>
              <a:ext cx="4248472" cy="4043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53220" y="521306"/>
              <a:ext cx="3853696" cy="36487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342900" indent="-342900">
                <a:spcBef>
                  <a:spcPct val="50000"/>
                </a:spcBef>
                <a:buFontTx/>
                <a:buAutoNum type="arabicPeriod"/>
              </a:pPr>
              <a:r>
                <a:rPr lang="ru-RU" sz="2400" dirty="0" smtClean="0"/>
                <a:t>Какие колебания называются </a:t>
              </a:r>
              <a:r>
                <a:rPr lang="ru-RU" sz="2400" dirty="0" smtClean="0">
                  <a:solidFill>
                    <a:srgbClr val="FF0000"/>
                  </a:solidFill>
                </a:rPr>
                <a:t>гармоническими?</a:t>
              </a:r>
            </a:p>
            <a:p>
              <a:pPr marL="342900" indent="-342900">
                <a:spcBef>
                  <a:spcPct val="50000"/>
                </a:spcBef>
                <a:buFontTx/>
                <a:buAutoNum type="arabicPeriod"/>
              </a:pPr>
              <a:r>
                <a:rPr lang="ru-RU" sz="2400" dirty="0" smtClean="0"/>
                <a:t>Что такое </a:t>
              </a:r>
              <a:r>
                <a:rPr lang="ru-RU" sz="2400" dirty="0" smtClean="0">
                  <a:solidFill>
                    <a:srgbClr val="FF0000"/>
                  </a:solidFill>
                </a:rPr>
                <a:t>электромагнитные </a:t>
              </a:r>
              <a:r>
                <a:rPr lang="ru-RU" sz="2400" dirty="0" smtClean="0"/>
                <a:t>колебания?</a:t>
              </a:r>
            </a:p>
            <a:p>
              <a:pPr marL="342900" indent="-342900">
                <a:spcBef>
                  <a:spcPct val="50000"/>
                </a:spcBef>
              </a:pPr>
              <a:r>
                <a:rPr lang="ru-RU" sz="2400" dirty="0" smtClean="0"/>
                <a:t>3. Какой ток называют </a:t>
              </a:r>
              <a:r>
                <a:rPr lang="ru-RU" sz="2400" dirty="0" smtClean="0">
                  <a:solidFill>
                    <a:srgbClr val="FF0000"/>
                  </a:solidFill>
                </a:rPr>
                <a:t>переменным</a:t>
              </a:r>
              <a:r>
                <a:rPr lang="ru-RU" sz="2400" dirty="0" smtClean="0"/>
                <a:t>?</a:t>
              </a:r>
            </a:p>
            <a:p>
              <a:pPr marL="342900" indent="-342900">
                <a:spcBef>
                  <a:spcPct val="50000"/>
                </a:spcBef>
              </a:pPr>
              <a:r>
                <a:rPr lang="ru-RU" sz="2400" dirty="0" smtClean="0"/>
                <a:t>4. Что такое </a:t>
              </a:r>
              <a:r>
                <a:rPr lang="ru-RU" sz="2400" dirty="0" smtClean="0">
                  <a:solidFill>
                    <a:srgbClr val="FF0000"/>
                  </a:solidFill>
                </a:rPr>
                <a:t>фаза колебаний</a:t>
              </a:r>
              <a:r>
                <a:rPr lang="ru-RU" sz="2400" dirty="0" smtClean="0"/>
                <a:t>?</a:t>
              </a:r>
            </a:p>
            <a:p>
              <a:pPr marL="342900" indent="-342900">
                <a:spcBef>
                  <a:spcPct val="50000"/>
                </a:spcBef>
              </a:pPr>
              <a:r>
                <a:rPr lang="ru-RU" sz="2400" dirty="0" smtClean="0"/>
                <a:t>5. Каким величинам электромагнитных колебаний аналогичны </a:t>
              </a:r>
              <a:r>
                <a:rPr lang="ru-RU" sz="2400" dirty="0" smtClean="0">
                  <a:solidFill>
                    <a:srgbClr val="FF0000"/>
                  </a:solidFill>
                </a:rPr>
                <a:t>потенциальная</a:t>
              </a:r>
              <a:r>
                <a:rPr lang="ru-RU" sz="2400" dirty="0" smtClean="0"/>
                <a:t> и </a:t>
              </a:r>
              <a:r>
                <a:rPr lang="ru-RU" sz="2400" dirty="0" smtClean="0">
                  <a:solidFill>
                    <a:srgbClr val="FF0000"/>
                  </a:solidFill>
                </a:rPr>
                <a:t>кинетическая</a:t>
              </a:r>
              <a:r>
                <a:rPr lang="ru-RU" sz="2400" dirty="0" smtClean="0"/>
                <a:t> энергии?</a:t>
              </a:r>
            </a:p>
            <a:p>
              <a:pPr marL="342900" indent="-342900">
                <a:spcBef>
                  <a:spcPct val="50000"/>
                </a:spcBef>
              </a:pPr>
              <a:r>
                <a:rPr lang="ru-RU" sz="2400" dirty="0" smtClean="0"/>
                <a:t>6. Из чего состоит </a:t>
              </a:r>
              <a:r>
                <a:rPr lang="ru-RU" sz="2400" dirty="0" smtClean="0">
                  <a:solidFill>
                    <a:srgbClr val="FF0000"/>
                  </a:solidFill>
                </a:rPr>
                <a:t>колебательный контур</a:t>
              </a:r>
              <a:r>
                <a:rPr lang="ru-RU" sz="2400" dirty="0" smtClean="0"/>
                <a:t>?</a:t>
              </a:r>
            </a:p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http://www.fizika.ru/theory/tema-11/11k-i1.gif"/>
          <p:cNvPicPr>
            <a:picLocks noChangeAspect="1" noChangeArrowheads="1"/>
          </p:cNvPicPr>
          <p:nvPr/>
        </p:nvPicPr>
        <p:blipFill>
          <a:blip r:embed="rId2" r:link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24000"/>
          </a:blip>
          <a:srcRect/>
          <a:stretch>
            <a:fillRect/>
          </a:stretch>
        </p:blipFill>
        <p:spPr bwMode="auto">
          <a:xfrm>
            <a:off x="2268538" y="1557338"/>
            <a:ext cx="4570412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1116013" y="333375"/>
            <a:ext cx="691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sz="2800" b="1" i="1"/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0" y="3662363"/>
            <a:ext cx="435597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b="1" i="1" dirty="0"/>
              <a:t>Рис. </a:t>
            </a:r>
            <a:r>
              <a:rPr lang="ru-RU" sz="2400" b="1" i="1" dirty="0" smtClean="0"/>
              <a:t>а</a:t>
            </a:r>
            <a:endParaRPr lang="ru-RU" sz="2400" b="1" i="1" dirty="0"/>
          </a:p>
          <a:p>
            <a:pPr algn="ctr" eaLnBrk="1" hangingPunct="1">
              <a:spcBef>
                <a:spcPct val="50000"/>
              </a:spcBef>
            </a:pPr>
            <a:r>
              <a:rPr lang="ru-RU" sz="2400" b="1" i="1" dirty="0" smtClean="0"/>
              <a:t>Конденсатор </a:t>
            </a:r>
            <a:r>
              <a:rPr lang="ru-RU" sz="2400" b="1" i="1" dirty="0"/>
              <a:t>получает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b="1" i="1" dirty="0"/>
              <a:t>энергию от источника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b="1" i="1" dirty="0"/>
              <a:t>постоянного тока.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b="1" i="1" dirty="0" smtClean="0"/>
              <a:t>Пластины </a:t>
            </a:r>
            <a:r>
              <a:rPr lang="ru-RU" sz="2400" b="1" i="1" dirty="0"/>
              <a:t>заряжаются.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400" b="1" i="1" dirty="0"/>
              <a:t>Как?</a:t>
            </a:r>
          </a:p>
        </p:txBody>
      </p:sp>
      <p:sp>
        <p:nvSpPr>
          <p:cNvPr id="13318" name="Rectangle 12"/>
          <p:cNvSpPr>
            <a:spLocks noChangeArrowheads="1"/>
          </p:cNvSpPr>
          <p:nvPr/>
        </p:nvSpPr>
        <p:spPr bwMode="auto">
          <a:xfrm>
            <a:off x="4283968" y="3645024"/>
            <a:ext cx="457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 i="1" dirty="0"/>
              <a:t>Рис. </a:t>
            </a:r>
            <a:r>
              <a:rPr lang="ru-RU" sz="2400" b="1" i="1" dirty="0" smtClean="0"/>
              <a:t>б</a:t>
            </a:r>
            <a:endParaRPr lang="ru-RU" sz="2400" b="1" i="1" dirty="0"/>
          </a:p>
          <a:p>
            <a:pPr algn="ctr" eaLnBrk="1" hangingPunct="1"/>
            <a:r>
              <a:rPr lang="ru-RU" sz="2400" b="1" i="1" dirty="0"/>
              <a:t>Избыток электронов</a:t>
            </a:r>
          </a:p>
          <a:p>
            <a:pPr algn="ctr" eaLnBrk="1" hangingPunct="1"/>
            <a:r>
              <a:rPr lang="ru-RU" sz="2400" b="1" i="1" dirty="0"/>
              <a:t> </a:t>
            </a:r>
            <a:r>
              <a:rPr lang="ru-RU" sz="2400" b="1" i="1" dirty="0" smtClean="0"/>
              <a:t>устремляется </a:t>
            </a:r>
            <a:r>
              <a:rPr lang="ru-RU" sz="2400" b="1" i="1" dirty="0"/>
              <a:t>через катушку</a:t>
            </a:r>
          </a:p>
          <a:p>
            <a:pPr algn="ctr" eaLnBrk="1" hangingPunct="1"/>
            <a:r>
              <a:rPr lang="ru-RU" sz="2400" b="1" i="1" dirty="0"/>
              <a:t>к верхней пластине,</a:t>
            </a:r>
          </a:p>
          <a:p>
            <a:pPr algn="ctr" eaLnBrk="1" hangingPunct="1"/>
            <a:r>
              <a:rPr lang="ru-RU" sz="2400" b="1" i="1" dirty="0"/>
              <a:t>возникает нарастающий</a:t>
            </a:r>
          </a:p>
          <a:p>
            <a:pPr algn="ctr" eaLnBrk="1" hangingPunct="1"/>
            <a:r>
              <a:rPr lang="ru-RU" sz="2400" b="1" i="1" dirty="0"/>
              <a:t>электрический ток.</a:t>
            </a:r>
          </a:p>
          <a:p>
            <a:pPr algn="ctr" eaLnBrk="1" hangingPunct="1"/>
            <a:r>
              <a:rPr lang="ru-RU" sz="2400" b="1" i="1" dirty="0"/>
              <a:t>Чем станет катушка</a:t>
            </a:r>
          </a:p>
          <a:p>
            <a:pPr algn="ctr" eaLnBrk="1" hangingPunct="1"/>
            <a:r>
              <a:rPr lang="ru-RU" sz="2400" b="1" i="1" dirty="0"/>
              <a:t>и что будет создавать?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3568" y="260648"/>
            <a:ext cx="82296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 lnSpcReduction="20000"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 dirty="0" smtClean="0"/>
              <a:t>Принцип работы закрытого колебательного контура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260648"/>
            <a:ext cx="82296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82500" lnSpcReduction="10000"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 dirty="0" smtClean="0"/>
              <a:t>Соответствие между механическими и электрическими величинами.</a:t>
            </a:r>
            <a:endParaRPr lang="ru-RU" sz="4400" b="1" i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3888432" cy="48965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Механическая величина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Координата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Скорость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Масса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Жесткость пружины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Потенциальная энергия</a:t>
            </a: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Кинетическая энергия</a:t>
            </a:r>
          </a:p>
          <a:p>
            <a:pPr algn="l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Подзаголовок 6"/>
          <p:cNvSpPr txBox="1">
            <a:spLocks/>
          </p:cNvSpPr>
          <p:nvPr/>
        </p:nvSpPr>
        <p:spPr>
          <a:xfrm>
            <a:off x="4211960" y="1556792"/>
            <a:ext cx="493204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Электрическая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величина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Заряд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Сила тока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Индуктивность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Величина, обратная емкости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Энергия электрического поля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Энергия магнитного поля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564904"/>
            <a:ext cx="228025" cy="5472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140968"/>
            <a:ext cx="432048" cy="598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005064"/>
            <a:ext cx="232885" cy="5589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717032"/>
            <a:ext cx="311085" cy="4869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5085184"/>
            <a:ext cx="432048" cy="6932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6021288"/>
            <a:ext cx="511993" cy="6926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636912"/>
            <a:ext cx="216024" cy="5184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068960"/>
            <a:ext cx="1440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3645024"/>
            <a:ext cx="216024" cy="5184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48464" y="3861048"/>
            <a:ext cx="218424" cy="8351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5013176"/>
            <a:ext cx="360040" cy="7763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416" y="5805264"/>
            <a:ext cx="432048" cy="8057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Свободные электрические колебания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348880"/>
            <a:ext cx="81383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Механические  колебания – это периодические изменения в</a:t>
            </a:r>
          </a:p>
          <a:p>
            <a:r>
              <a:rPr lang="ru-RU" sz="2000" dirty="0" smtClean="0"/>
              <a:t>зависимости от времени </a:t>
            </a:r>
          </a:p>
          <a:p>
            <a:r>
              <a:rPr lang="ru-RU" sz="2000" dirty="0" smtClean="0"/>
              <a:t>Электромагнитные  колебания – это периодические изменения </a:t>
            </a:r>
          </a:p>
          <a:p>
            <a:r>
              <a:rPr lang="ru-RU" sz="2000" dirty="0" smtClean="0"/>
              <a:t>в зависимости от времени</a:t>
            </a:r>
          </a:p>
          <a:p>
            <a:endParaRPr lang="ru-RU" sz="2000" dirty="0" smtClean="0"/>
          </a:p>
          <a:p>
            <a:r>
              <a:rPr lang="ru-RU" sz="2000" dirty="0" smtClean="0"/>
              <a:t>Распространение электромагнитных колебаний в пространстве </a:t>
            </a:r>
          </a:p>
          <a:p>
            <a:r>
              <a:rPr lang="ru-RU" sz="2000" dirty="0" smtClean="0"/>
              <a:t>происходит в виде </a:t>
            </a:r>
          </a:p>
          <a:p>
            <a:r>
              <a:rPr lang="ru-RU" sz="2000" dirty="0" smtClean="0"/>
              <a:t>Процессы изменения физических величин схожи, а значит, описываются</a:t>
            </a:r>
          </a:p>
          <a:p>
            <a:r>
              <a:rPr lang="ru-RU" sz="2000" dirty="0" smtClean="0"/>
              <a:t>одинаковыми уравнениями.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50131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2636912"/>
            <a:ext cx="2371034" cy="40011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координаты тела.</a:t>
            </a:r>
            <a:endParaRPr lang="ru-RU" sz="2000" b="1" i="1" dirty="0"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357301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заряда, тока, напряжения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электрического поля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2000" b="1" i="1" dirty="0"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3573016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i="1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414908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электромагнитных волн</a:t>
            </a:r>
            <a:r>
              <a:rPr lang="ru-RU" sz="2000" i="1" dirty="0" smtClean="0"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2000" i="1" dirty="0"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412776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Среди различных физических явлений электромагнитные колебания и волны занимают особое место.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2132856"/>
            <a:ext cx="28803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Силой тока </a:t>
            </a:r>
            <a:r>
              <a:rPr lang="ru-RU" sz="2000" dirty="0" smtClean="0"/>
              <a:t>называется величина, равная заряду, протекающему</a:t>
            </a:r>
          </a:p>
          <a:p>
            <a:r>
              <a:rPr lang="ru-RU" sz="2000" dirty="0" smtClean="0"/>
              <a:t>через поперечное сечение проводника за единицу времени.</a:t>
            </a:r>
          </a:p>
          <a:p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5" y="4005064"/>
            <a:ext cx="1673605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1187624" y="4797152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Формула (*) справедлива для постоянного тока, при котором сила тока и его направление 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609329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изменяются со временем.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2132856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Если сила тока и его направление изменяются со временем, то такой ток называют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797152"/>
            <a:ext cx="1128125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36904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Основные понятия электродинамики</a:t>
            </a: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516216" y="3068960"/>
            <a:ext cx="1693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переменным.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3429000"/>
            <a:ext cx="2642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переменного тока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861048"/>
            <a:ext cx="1821297" cy="8065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5445224"/>
            <a:ext cx="1269197" cy="7029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780928"/>
            <a:ext cx="37732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Рассмотрим график </a:t>
            </a:r>
          </a:p>
          <a:p>
            <a:r>
              <a:rPr lang="ru-RU" sz="2800" dirty="0" smtClean="0"/>
              <a:t>непрерывной функции </a:t>
            </a:r>
          </a:p>
          <a:p>
            <a:r>
              <a:rPr lang="ru-RU" sz="2800" dirty="0" smtClean="0"/>
              <a:t>на промежутке </a:t>
            </a:r>
          </a:p>
          <a:p>
            <a:r>
              <a:rPr lang="ru-RU" sz="2800" dirty="0" smtClean="0"/>
              <a:t>от       до  </a:t>
            </a:r>
            <a:endParaRPr lang="ru-RU" sz="28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077072"/>
            <a:ext cx="288032" cy="49377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4077072"/>
            <a:ext cx="1176714" cy="486916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9552" y="188640"/>
            <a:ext cx="7772400" cy="100811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Производная функции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03010102.jpg"/>
          <p:cNvPicPr>
            <a:picLocks noChangeAspect="1"/>
          </p:cNvPicPr>
          <p:nvPr/>
        </p:nvPicPr>
        <p:blipFill>
          <a:blip r:embed="rId4" cstate="print"/>
          <a:srcRect l="16265" t="33673" r="23735"/>
          <a:stretch>
            <a:fillRect/>
          </a:stretch>
        </p:blipFill>
        <p:spPr>
          <a:xfrm>
            <a:off x="3923928" y="1412776"/>
            <a:ext cx="4681536" cy="5175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893</Words>
  <Application>Microsoft Office PowerPoint</Application>
  <PresentationFormat>Экран (4:3)</PresentationFormat>
  <Paragraphs>167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Свободные электрические колебания</vt:lpstr>
      <vt:lpstr>Основные понятия электродинамики</vt:lpstr>
      <vt:lpstr>Слайд 9</vt:lpstr>
      <vt:lpstr>Приращение функции. Понятие производной.</vt:lpstr>
      <vt:lpstr>Определение производной</vt:lpstr>
      <vt:lpstr>Элементарные формулы:</vt:lpstr>
      <vt:lpstr>Способы записи производных</vt:lpstr>
      <vt:lpstr>Слайд 14</vt:lpstr>
      <vt:lpstr>Слайд 15</vt:lpstr>
      <vt:lpstr>Скорость изменения функции</vt:lpstr>
      <vt:lpstr>Физический смысл производной</vt:lpstr>
      <vt:lpstr>Аналогия в механике и электродинамике</vt:lpstr>
      <vt:lpstr>Слайд 19</vt:lpstr>
      <vt:lpstr>Слайд 20</vt:lpstr>
      <vt:lpstr>Слайд 21</vt:lpstr>
      <vt:lpstr>Элементарные формулы:</vt:lpstr>
      <vt:lpstr>Слайд 23</vt:lpstr>
      <vt:lpstr>Гармонические колебания заряда и тока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115</cp:revision>
  <dcterms:modified xsi:type="dcterms:W3CDTF">2014-10-26T16:45:09Z</dcterms:modified>
</cp:coreProperties>
</file>