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5" r:id="rId2"/>
    <p:sldId id="266" r:id="rId3"/>
    <p:sldId id="267" r:id="rId4"/>
    <p:sldId id="273" r:id="rId5"/>
    <p:sldId id="261" r:id="rId6"/>
    <p:sldId id="262" r:id="rId7"/>
    <p:sldId id="274" r:id="rId8"/>
    <p:sldId id="268" r:id="rId9"/>
    <p:sldId id="271" r:id="rId10"/>
    <p:sldId id="270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5" y="188640"/>
            <a:ext cx="8892302" cy="2470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latin typeface="Adventure" panose="02000503020000020003" pitchFamily="2" charset="0"/>
              </a:rPr>
              <a:t/>
            </a:r>
            <a:br>
              <a:rPr lang="ru-RU" sz="4000" b="1" dirty="0" smtClean="0">
                <a:latin typeface="Adventure" panose="02000503020000020003" pitchFamily="2" charset="0"/>
              </a:rPr>
            </a:br>
            <a:r>
              <a:rPr lang="ru-RU" sz="4000" b="1" dirty="0">
                <a:latin typeface="Adventure" panose="02000503020000020003" pitchFamily="2" charset="0"/>
              </a:rPr>
              <a:t/>
            </a:r>
            <a:br>
              <a:rPr lang="ru-RU" sz="4000" b="1" dirty="0">
                <a:latin typeface="Adventure" panose="02000503020000020003" pitchFamily="2" charset="0"/>
              </a:rPr>
            </a:br>
            <a:r>
              <a:rPr lang="ru-RU" sz="4800" b="1" dirty="0" smtClean="0">
                <a:latin typeface="Adventure" panose="02000503020000020003" pitchFamily="2" charset="0"/>
              </a:rPr>
              <a:t>Работа </a:t>
            </a:r>
            <a:r>
              <a:rPr lang="ru-RU" sz="4800" b="1" dirty="0">
                <a:latin typeface="Adventure" panose="02000503020000020003" pitchFamily="2" charset="0"/>
              </a:rPr>
              <a:t>на тему </a:t>
            </a:r>
            <a:br>
              <a:rPr lang="ru-RU" sz="4800" b="1" dirty="0">
                <a:latin typeface="Adventure" panose="02000503020000020003" pitchFamily="2" charset="0"/>
              </a:rPr>
            </a:br>
            <a:r>
              <a:rPr lang="ru-RU" sz="4800" b="1" dirty="0">
                <a:latin typeface="Adventure" panose="02000503020000020003" pitchFamily="2" charset="0"/>
              </a:rPr>
              <a:t>«Сохранить жизнь хлебу»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59832" y="2389189"/>
            <a:ext cx="5832648" cy="34718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venture" panose="02000503020000020003" pitchFamily="2" charset="0"/>
            </a:endParaRPr>
          </a:p>
          <a:p>
            <a:pPr marL="0" indent="0">
              <a:buNone/>
            </a:pP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venture" panose="02000503020000020003" pitchFamily="2" charset="0"/>
            </a:endParaRPr>
          </a:p>
          <a:p>
            <a:pPr marL="0" indent="0">
              <a:buNone/>
            </a:pPr>
            <a:endParaRPr lang="ru-RU" sz="2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venture" panose="02000503020000020003" pitchFamily="2" charset="0"/>
            </a:endParaRPr>
          </a:p>
          <a:p>
            <a:pPr marL="0" indent="0">
              <a:buNone/>
            </a:pP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Автор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: Беляева Диана, </a:t>
            </a: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ученица 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3Б класса </a:t>
            </a:r>
          </a:p>
          <a:p>
            <a:pPr marL="0" indent="0">
              <a:buNone/>
            </a:pP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МБОУ СОШ№76 </a:t>
            </a:r>
            <a:r>
              <a:rPr lang="ru-RU" sz="2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г.Уфы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venture" panose="02000503020000020003" pitchFamily="2" charset="0"/>
            </a:endParaRPr>
          </a:p>
          <a:p>
            <a:pPr marL="0" indent="0">
              <a:buNone/>
            </a:pP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Руководитель: </a:t>
            </a:r>
            <a:r>
              <a:rPr lang="ru-RU" sz="2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Давлетшина</a:t>
            </a: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 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Лариса </a:t>
            </a:r>
            <a:r>
              <a:rPr lang="ru-RU" sz="2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Наиловна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, </a:t>
            </a:r>
          </a:p>
          <a:p>
            <a:pPr marL="0" indent="0">
              <a:buNone/>
            </a:pP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venture" panose="02000503020000020003" pitchFamily="2" charset="0"/>
              </a:rPr>
              <a:t>учитель начальных классов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51521" y="2389189"/>
            <a:ext cx="3960440" cy="347186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7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7" y="188641"/>
            <a:ext cx="8892302" cy="2918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883035" cy="126754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Adventure" panose="02000503020000020003" pitchFamily="2" charset="0"/>
              </a:rPr>
              <a:t>Несколько </a:t>
            </a:r>
            <a:r>
              <a:rPr lang="ru-RU" sz="4000" b="1" dirty="0">
                <a:latin typeface="Adventure" panose="02000503020000020003" pitchFamily="2" charset="0"/>
              </a:rPr>
              <a:t>простых полезных </a:t>
            </a:r>
            <a:r>
              <a:rPr lang="ru-RU" sz="4000" b="1" dirty="0" smtClean="0">
                <a:latin typeface="Adventure" panose="02000503020000020003" pitchFamily="2" charset="0"/>
              </a:rPr>
              <a:t>советов</a:t>
            </a:r>
            <a:r>
              <a:rPr lang="ru-RU" sz="4000" dirty="0">
                <a:latin typeface="Adventure" panose="02000503020000020003" pitchFamily="2" charset="0"/>
              </a:rPr>
              <a:t/>
            </a:r>
            <a:br>
              <a:rPr lang="ru-RU" sz="4000" dirty="0">
                <a:latin typeface="Adventure" panose="02000503020000020003" pitchFamily="2" charset="0"/>
              </a:rPr>
            </a:br>
            <a:r>
              <a:rPr lang="ru-RU" sz="4000" b="1" dirty="0">
                <a:latin typeface="Adventure" panose="02000503020000020003" pitchFamily="2" charset="0"/>
              </a:rPr>
              <a:t>как предотвратить появление плесени на хлебе</a:t>
            </a:r>
            <a:endParaRPr lang="ru-RU" sz="4000" dirty="0">
              <a:latin typeface="Adventure" panose="0200050302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8496944" cy="471798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sz="9600" dirty="0" smtClean="0">
                <a:latin typeface="Adventure" panose="02000503020000020003" pitchFamily="2" charset="0"/>
              </a:rPr>
              <a:t>1</a:t>
            </a:r>
            <a:r>
              <a:rPr lang="ru-RU" sz="9600" b="1" dirty="0">
                <a:latin typeface="Adventure" panose="02000503020000020003" pitchFamily="2" charset="0"/>
              </a:rPr>
              <a:t>. Предотвратит хлеб от плесени горсточка соли, положенная в плотно закрытую хлебницу. Соль является хорошим консервантом, задерживающим развитие </a:t>
            </a:r>
            <a:r>
              <a:rPr lang="ru-RU" sz="9600" b="1" dirty="0" smtClean="0">
                <a:latin typeface="Adventure" panose="02000503020000020003" pitchFamily="2" charset="0"/>
              </a:rPr>
              <a:t>микроорганизмов.</a:t>
            </a:r>
          </a:p>
          <a:p>
            <a:r>
              <a:rPr lang="ru-RU" sz="9600" b="1" dirty="0" smtClean="0">
                <a:latin typeface="Adventure" panose="02000503020000020003" pitchFamily="2" charset="0"/>
              </a:rPr>
              <a:t>2</a:t>
            </a:r>
            <a:r>
              <a:rPr lang="ru-RU" sz="9600" b="1" dirty="0">
                <a:latin typeface="Adventure" panose="02000503020000020003" pitchFamily="2" charset="0"/>
              </a:rPr>
              <a:t>. От плесени, а также и от неприятных запахов, поможет кусочек древесного угля, завернутый в марлю, если положить его в хлебницу. Древесный уголь прекрасно поглощает запахи и излишнюю влагу</a:t>
            </a:r>
            <a:r>
              <a:rPr lang="ru-RU" sz="9600" b="1" dirty="0" smtClean="0">
                <a:latin typeface="Adventure" panose="02000503020000020003" pitchFamily="2" charset="0"/>
              </a:rPr>
              <a:t>.</a:t>
            </a:r>
          </a:p>
          <a:p>
            <a:r>
              <a:rPr lang="ru-RU" sz="9600" b="1" dirty="0" smtClean="0">
                <a:latin typeface="Adventure" panose="02000503020000020003" pitchFamily="2" charset="0"/>
              </a:rPr>
              <a:t>3</a:t>
            </a:r>
            <a:r>
              <a:rPr lang="ru-RU" sz="9600" b="1" dirty="0">
                <a:latin typeface="Adventure" panose="02000503020000020003" pitchFamily="2" charset="0"/>
              </a:rPr>
              <a:t>. Наилучший способ – хранить хлеб в деревянных хлебницах, завернутым в льняную салфетку. Пакеты из полиэтилена для этой цели абсолютно непригодны, так как хлеб в них под действием влаги быстро плесневеет.</a:t>
            </a:r>
            <a:br>
              <a:rPr lang="ru-RU" sz="9600" b="1" dirty="0">
                <a:latin typeface="Adventure" panose="02000503020000020003" pitchFamily="2" charset="0"/>
              </a:rPr>
            </a:br>
            <a:endParaRPr lang="ru-RU" sz="9600" b="1" dirty="0"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2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92302" cy="2798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280920" cy="3905404"/>
          </a:xfrm>
        </p:spPr>
        <p:txBody>
          <a:bodyPr/>
          <a:lstStyle/>
          <a:p>
            <a:r>
              <a:rPr lang="ru-RU" sz="8800" dirty="0" smtClean="0">
                <a:latin typeface="Acquest Script" panose="02000505000000020004" pitchFamily="2" charset="0"/>
              </a:rPr>
              <a:t>Спасибо за внимание!</a:t>
            </a:r>
            <a:endParaRPr lang="ru-RU" sz="8800" dirty="0">
              <a:latin typeface="Acquest Scrip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55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9" y="116632"/>
            <a:ext cx="8892302" cy="2499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30963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dventure" panose="02000503020000020003" pitchFamily="2" charset="0"/>
                <a:cs typeface="Aharoni" panose="02010803020104030203" pitchFamily="2" charset="-79"/>
              </a:rPr>
              <a:t>Цель: </a:t>
            </a:r>
            <a:r>
              <a:rPr lang="ru-RU" sz="2800" b="1" dirty="0" smtClean="0">
                <a:latin typeface="Adventure" panose="02000503020000020003" pitchFamily="2" charset="0"/>
                <a:cs typeface="Aharoni" panose="02010803020104030203" pitchFamily="2" charset="-79"/>
              </a:rPr>
              <a:t>Выяснить, какие виды хлеба, которые мы покупаем, содержат в себе химические ингибиторы плесени – пищевые добавки.</a:t>
            </a:r>
            <a:endParaRPr lang="ru-RU" sz="2800" b="1" dirty="0">
              <a:latin typeface="Adventure" panose="02000503020000020003" pitchFamily="2" charset="0"/>
              <a:cs typeface="Aharoni" panose="02010803020104030203" pitchFamily="2" charset="-79"/>
            </a:endParaRPr>
          </a:p>
        </p:txBody>
      </p:sp>
      <p:pic>
        <p:nvPicPr>
          <p:cNvPr id="4" name="Picture 3" descr="C:\Users\эллис\Desktop\хлеб фото 2\DSC0005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7" y="1988840"/>
            <a:ext cx="5904655" cy="41373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635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4" y="188640"/>
            <a:ext cx="8892302" cy="2686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9765"/>
            <a:ext cx="2660650" cy="118586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dventure" panose="02000503020000020003" pitchFamily="2" charset="0"/>
              </a:rPr>
              <a:t>Задачи: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56282"/>
            <a:ext cx="5616624" cy="5001419"/>
          </a:xfrm>
        </p:spPr>
        <p:txBody>
          <a:bodyPr>
            <a:noAutofit/>
          </a:bodyPr>
          <a:lstStyle/>
          <a:p>
            <a:pPr marL="285750" indent="-285750">
              <a:buFontTx/>
              <a:buChar char="-"/>
            </a:pPr>
            <a:r>
              <a:rPr lang="ru-RU" sz="2800" b="1" dirty="0" smtClean="0">
                <a:latin typeface="Adventure" panose="02000503020000020003" pitchFamily="2" charset="0"/>
              </a:rPr>
              <a:t>Подобрать образцы хлеба </a:t>
            </a:r>
            <a:r>
              <a:rPr lang="ru-RU" sz="2800" b="1" dirty="0" smtClean="0">
                <a:latin typeface="Adventure" panose="02000503020000020003" pitchFamily="2" charset="0"/>
              </a:rPr>
              <a:t>  разных </a:t>
            </a:r>
            <a:r>
              <a:rPr lang="ru-RU" sz="2800" b="1" dirty="0" smtClean="0">
                <a:latin typeface="Adventure" panose="02000503020000020003" pitchFamily="2" charset="0"/>
              </a:rPr>
              <a:t>производителей;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latin typeface="Adventure" panose="02000503020000020003" pitchFamily="2" charset="0"/>
              </a:rPr>
              <a:t>Создать условия для выращивания плесени на </a:t>
            </a:r>
            <a:r>
              <a:rPr lang="ru-RU" sz="2800" b="1" dirty="0">
                <a:latin typeface="Adventure" panose="02000503020000020003" pitchFamily="2" charset="0"/>
              </a:rPr>
              <a:t> </a:t>
            </a:r>
            <a:r>
              <a:rPr lang="ru-RU" sz="2800" b="1" dirty="0" smtClean="0">
                <a:latin typeface="Adventure" panose="02000503020000020003" pitchFamily="2" charset="0"/>
              </a:rPr>
              <a:t>  </a:t>
            </a:r>
            <a:r>
              <a:rPr lang="ru-RU" sz="2800" b="1" dirty="0" smtClean="0">
                <a:latin typeface="Adventure" panose="02000503020000020003" pitchFamily="2" charset="0"/>
              </a:rPr>
              <a:t>данных </a:t>
            </a:r>
            <a:r>
              <a:rPr lang="ru-RU" sz="2800" b="1" dirty="0" smtClean="0">
                <a:latin typeface="Adventure" panose="02000503020000020003" pitchFamily="2" charset="0"/>
              </a:rPr>
              <a:t>образцах;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latin typeface="Adventure" panose="02000503020000020003" pitchFamily="2" charset="0"/>
              </a:rPr>
              <a:t>Методом наблюдений установить, на каких </a:t>
            </a:r>
            <a:r>
              <a:rPr lang="ru-RU" sz="2800" b="1" dirty="0" smtClean="0">
                <a:latin typeface="Adventure" panose="02000503020000020003" pitchFamily="2" charset="0"/>
              </a:rPr>
              <a:t>образцах  в </a:t>
            </a:r>
            <a:r>
              <a:rPr lang="ru-RU" sz="2800" b="1" dirty="0" smtClean="0">
                <a:latin typeface="Adventure" panose="02000503020000020003" pitchFamily="2" charset="0"/>
              </a:rPr>
              <a:t>первую очередь </a:t>
            </a:r>
            <a:r>
              <a:rPr lang="ru-RU" sz="2800" b="1" dirty="0" smtClean="0">
                <a:latin typeface="Adventure" panose="02000503020000020003" pitchFamily="2" charset="0"/>
              </a:rPr>
              <a:t> </a:t>
            </a:r>
            <a:r>
              <a:rPr lang="ru-RU" sz="2800" b="1" dirty="0" smtClean="0">
                <a:latin typeface="Adventure" panose="02000503020000020003" pitchFamily="2" charset="0"/>
              </a:rPr>
              <a:t>появится плесень;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latin typeface="Adventure" panose="02000503020000020003" pitchFamily="2" charset="0"/>
              </a:rPr>
              <a:t>Сделать выводы, какие образцы будут содержать </a:t>
            </a:r>
            <a:r>
              <a:rPr lang="ru-RU" sz="2800" b="1" dirty="0" smtClean="0">
                <a:latin typeface="Adventure" panose="02000503020000020003" pitchFamily="2" charset="0"/>
              </a:rPr>
              <a:t>пищевые добавки</a:t>
            </a:r>
            <a:r>
              <a:rPr lang="ru-RU" sz="2800" b="1" dirty="0" smtClean="0">
                <a:latin typeface="Adventure" panose="02000503020000020003" pitchFamily="2" charset="0"/>
              </a:rPr>
              <a:t>.</a:t>
            </a:r>
            <a:endParaRPr lang="ru-RU" sz="2800" b="1" dirty="0">
              <a:latin typeface="Adventure" panose="02000503020000020003" pitchFamily="2" charset="0"/>
            </a:endParaRPr>
          </a:p>
        </p:txBody>
      </p:sp>
      <p:pic>
        <p:nvPicPr>
          <p:cNvPr id="6" name="Picture 2" descr="C:\Users\эллис\Desktop\хлеб фото 2\DSC00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275" y="548680"/>
            <a:ext cx="3312368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06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1" y="188640"/>
            <a:ext cx="8892302" cy="2736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 dirty="0" smtClean="0">
                <a:latin typeface="Adventure" panose="02000503020000020003" pitchFamily="2" charset="0"/>
              </a:rPr>
              <a:t>Актуальность</a:t>
            </a:r>
            <a:r>
              <a:rPr lang="ru-RU" sz="4000" b="1" dirty="0">
                <a:latin typeface="Adventure" panose="02000503020000020003" pitchFamily="2" charset="0"/>
              </a:rPr>
              <a:t>:</a:t>
            </a:r>
            <a:r>
              <a:rPr lang="ru-RU" sz="4000" b="1" dirty="0" smtClean="0">
                <a:latin typeface="Adventure" panose="02000503020000020003" pitchFamily="2" charset="0"/>
              </a:rPr>
              <a:t> </a:t>
            </a:r>
            <a:endParaRPr lang="ru-RU" sz="4000" b="1" dirty="0">
              <a:latin typeface="Adventure" panose="0200050302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>
                <a:latin typeface="Adventure" panose="02000503020000020003" pitchFamily="2" charset="0"/>
              </a:rPr>
              <a:t> </a:t>
            </a:r>
            <a:r>
              <a:rPr lang="ru-RU" sz="3600" b="1" dirty="0" smtClean="0">
                <a:latin typeface="Adventure" panose="02000503020000020003" pitchFamily="2" charset="0"/>
              </a:rPr>
              <a:t> </a:t>
            </a:r>
            <a:r>
              <a:rPr lang="ru-RU" sz="3600" b="1" dirty="0">
                <a:latin typeface="Adventure" panose="02000503020000020003" pitchFamily="2" charset="0"/>
              </a:rPr>
              <a:t>Хлеб  - продукт  первой необходимости.  </a:t>
            </a:r>
          </a:p>
          <a:p>
            <a:pPr lvl="0"/>
            <a:r>
              <a:rPr lang="ru-RU" sz="3600" b="1" dirty="0">
                <a:latin typeface="Adventure" panose="02000503020000020003" pitchFamily="2" charset="0"/>
              </a:rPr>
              <a:t>Появление большого ассортимента хлебобулочных изделий.  </a:t>
            </a:r>
          </a:p>
          <a:p>
            <a:pPr lvl="0"/>
            <a:r>
              <a:rPr lang="ru-RU" sz="3600" b="1" dirty="0">
                <a:latin typeface="Adventure" panose="02000503020000020003" pitchFamily="2" charset="0"/>
              </a:rPr>
              <a:t>Появление  большой  конкуренции хлебозаводов</a:t>
            </a:r>
            <a:r>
              <a:rPr lang="ru-RU" sz="3600" b="1" dirty="0"/>
              <a:t>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34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92302" cy="2744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86409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Adventure" panose="02000503020000020003" pitchFamily="2" charset="0"/>
              </a:rPr>
              <a:t>На местной пекарне</a:t>
            </a:r>
            <a:endParaRPr lang="ru-RU" sz="4000" b="1" dirty="0">
              <a:latin typeface="Adventure" panose="02000503020000020003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1"/>
            <a:ext cx="4040188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4" name="Picture 4" descr="C:\Users\эллис\Desktop\хлеб фото 2\DSC000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1520" y="1916832"/>
            <a:ext cx="4176464" cy="4714884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5445224"/>
            <a:ext cx="4041775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5" name="Picture 5" descr="C:\Users\эллис\Desktop\хлеб фото 2\DSC0003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16016" y="1268760"/>
            <a:ext cx="3816425" cy="4138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3" y="188640"/>
            <a:ext cx="8892302" cy="2798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6087"/>
            <a:ext cx="7344816" cy="1326729"/>
          </a:xfrm>
        </p:spPr>
        <p:txBody>
          <a:bodyPr/>
          <a:lstStyle/>
          <a:p>
            <a:r>
              <a:rPr lang="ru-RU" sz="4000" b="1" dirty="0" smtClean="0">
                <a:latin typeface="Adventure" panose="02000503020000020003" pitchFamily="2" charset="0"/>
              </a:rPr>
              <a:t>Хлебозавод «Восход»</a:t>
            </a:r>
            <a:endParaRPr lang="ru-RU" sz="4000" b="1" dirty="0">
              <a:latin typeface="Adventure" panose="02000503020000020003" pitchFamily="2" charset="0"/>
            </a:endParaRPr>
          </a:p>
        </p:txBody>
      </p:sp>
      <p:pic>
        <p:nvPicPr>
          <p:cNvPr id="6147" name="Picture 3" descr="C:\Users\эллис\Desktop\хлеб фото 2\DSC0004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716016" y="1484784"/>
            <a:ext cx="4279900" cy="320992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14338" name="Picture 2" descr="C:\Users\класс 1 б\Desktop\Беляева Диана\хлеб фото 2\DSC000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4208016" cy="33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64" y="140537"/>
            <a:ext cx="8892302" cy="2832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1840" y="2954288"/>
            <a:ext cx="3456384" cy="12241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Adventure" panose="02000503020000020003" pitchFamily="2" charset="0"/>
              </a:rPr>
              <a:t>Наблюдения</a:t>
            </a:r>
          </a:p>
          <a:p>
            <a:r>
              <a:rPr lang="ru-RU" sz="4000" b="1" dirty="0" smtClean="0">
                <a:latin typeface="Adventure" panose="02000503020000020003" pitchFamily="2" charset="0"/>
              </a:rPr>
              <a:t> 7 дней</a:t>
            </a:r>
            <a:endParaRPr lang="ru-RU" sz="4000" b="1" dirty="0">
              <a:latin typeface="Adventure" panose="02000503020000020003" pitchFamily="2" charset="0"/>
            </a:endParaRPr>
          </a:p>
        </p:txBody>
      </p:sp>
      <p:pic>
        <p:nvPicPr>
          <p:cNvPr id="13314" name="Picture 2" descr="C:\Users\класс 1 б\Desktop\НПК окружающий мир\DSC000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02" y="3299761"/>
            <a:ext cx="2376263" cy="223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5" name="Picture 3" descr="C:\Users\класс 1 б\Desktop\НПК окружающий мир\DSC000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78424"/>
            <a:ext cx="2592288" cy="234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класс 1 б\Desktop\НПК окружающий мир\DSC0006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0535"/>
            <a:ext cx="2259570" cy="217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класс 1 б\Desktop\НПК окружающий мир\DSC0006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246" y="244201"/>
            <a:ext cx="2299537" cy="202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класс 1 б\Desktop\НПК окружающий мир\DSC0006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039" y="1340768"/>
            <a:ext cx="243292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Users\класс 1 б\Desktop\НПК окружающий мир\DSC0007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496" y="4437112"/>
            <a:ext cx="27594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0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31" y="116632"/>
            <a:ext cx="8892302" cy="2806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012070"/>
              </p:ext>
            </p:extLst>
          </p:nvPr>
        </p:nvGraphicFramePr>
        <p:xfrm>
          <a:off x="467544" y="1028438"/>
          <a:ext cx="7560839" cy="4823019"/>
        </p:xfrm>
        <a:graphic>
          <a:graphicData uri="http://schemas.openxmlformats.org/drawingml/2006/table">
            <a:tbl>
              <a:tblPr firstRow="1" firstCol="1" bandRow="1"/>
              <a:tblGrid>
                <a:gridCol w="677091"/>
                <a:gridCol w="1805573"/>
                <a:gridCol w="5078175"/>
              </a:tblGrid>
              <a:tr h="273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Дни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Образцы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Наблюдения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Свежий хлеб, без плесени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Свежий хлеб, без плесени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без плесени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без плесени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94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немного подсох, без плесени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немного подсох, без плесени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подсох, без плесени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Появляется маленький участок с плесенью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подсох, без плесени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Появилась явная плесень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03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Появляется маленький участок с плесенью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с плесенью, несколько участков плесени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с плесенью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dventure"/>
                          <a:ea typeface="Calibri"/>
                          <a:cs typeface="Times New Roman"/>
                        </a:rPr>
                        <a:t>Образец №2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dventure"/>
                          <a:ea typeface="Calibri"/>
                          <a:cs typeface="Times New Roman"/>
                        </a:rPr>
                        <a:t>Хлеб с плесенью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760" marR="37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11560" y="254828"/>
            <a:ext cx="70423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venture" pitchFamily="2" charset="0"/>
                <a:ea typeface="Calibri" pitchFamily="34" charset="0"/>
                <a:cs typeface="Times New Roman" pitchFamily="18" charset="0"/>
              </a:rPr>
              <a:t>            Таблица наблюдений: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95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KHcy;&amp;lcy;&amp;iecy;&amp;bcy; &amp;icy; &amp;kcy;&amp;ocy;&amp;lcy;&amp;ocy;&amp;scy;&amp;softcy;&amp;yacy; &amp;pcy;&amp;shcy;&amp;iecy;&amp;ncy;&amp;icy;&amp;tscy;&amp;ycy;, &amp;pcy;&amp;shcy;&amp;iecy;&amp;ncy;&amp;icy;&amp;chcy;&amp;ncy;&amp;ocy;&amp;iecy; &amp;pcy;&amp;ocy;&amp;lcy;&amp;iecy; - &amp;vcy;&amp;iecy;&amp;kcy;&amp;tcy;&amp;ocy;&amp;rcy;&amp;ncy;&amp;ycy;&amp;iecy; &amp;fcy;&amp;ocy;&amp;ncy;&amp;ycy;. Wheat in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3"/>
            <a:ext cx="8892302" cy="2809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9034"/>
            <a:ext cx="7125113" cy="999726"/>
          </a:xfrm>
        </p:spPr>
        <p:txBody>
          <a:bodyPr/>
          <a:lstStyle/>
          <a:p>
            <a:r>
              <a:rPr lang="ru-RU" sz="4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Выводы:</a:t>
            </a:r>
            <a:endParaRPr lang="ru-RU" sz="4400" dirty="0">
              <a:solidFill>
                <a:srgbClr val="002060"/>
              </a:solidFill>
              <a:latin typeface="Adventure" panose="0200050302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476672"/>
            <a:ext cx="8812088" cy="621472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Н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а </a:t>
            </a:r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хлебе местных 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производителей, </a:t>
            </a:r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плесень появилась на много раньше, чем на хлебе 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производства «Восход» , </a:t>
            </a:r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следовательно в образце 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хлеба производства «Восход»  содержатся </a:t>
            </a:r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ингибиторы плесени, которые долгое время не дают хлебу испортиться и заплесневеть. Возможно это связано с тем, что крупные производители, 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производят </a:t>
            </a:r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большое количество хлеба и поставляют свой товар в большое количество торговых точек, некоторые из них расположены очень далеко, 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это </a:t>
            </a:r>
            <a:r>
              <a:rPr lang="ru-RU" sz="2400" dirty="0">
                <a:solidFill>
                  <a:srgbClr val="002060"/>
                </a:solidFill>
                <a:latin typeface="Adventure" panose="02000503020000020003" pitchFamily="2" charset="0"/>
              </a:rPr>
              <a:t>и заставляет их продлевать срок хранения хлеба. А местным пекарням нет смысла этого делать, так как объемы производства не так </a:t>
            </a:r>
            <a:r>
              <a:rPr lang="ru-RU" sz="2400" dirty="0" smtClean="0">
                <a:solidFill>
                  <a:srgbClr val="002060"/>
                </a:solidFill>
                <a:latin typeface="Adventure" panose="02000503020000020003" pitchFamily="2" charset="0"/>
              </a:rPr>
              <a:t>велики.</a:t>
            </a:r>
            <a:endParaRPr lang="ru-RU" sz="2400" dirty="0">
              <a:solidFill>
                <a:srgbClr val="002060"/>
              </a:solidFill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1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683</TotalTime>
  <Words>340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  Работа на тему  «Сохранить жизнь хлебу»</vt:lpstr>
      <vt:lpstr>Цель: Выяснить, какие виды хлеба, которые мы покупаем, содержат в себе химические ингибиторы плесени – пищевые добавки.</vt:lpstr>
      <vt:lpstr>Задачи: </vt:lpstr>
      <vt:lpstr>Актуальность: </vt:lpstr>
      <vt:lpstr>На местной пекарне</vt:lpstr>
      <vt:lpstr>Хлебозавод «Восход»</vt:lpstr>
      <vt:lpstr>Презентация PowerPoint</vt:lpstr>
      <vt:lpstr>Презентация PowerPoint</vt:lpstr>
      <vt:lpstr>Выводы:</vt:lpstr>
      <vt:lpstr> Несколько простых полезных советов как предотвратить появление плесени на хлебе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исследовательская работа на тему  «КАК ВЫПЕКАЮТ ХЛЕБ»</dc:title>
  <dc:creator>эллис</dc:creator>
  <cp:lastModifiedBy>класс 1 б</cp:lastModifiedBy>
  <cp:revision>45</cp:revision>
  <dcterms:created xsi:type="dcterms:W3CDTF">2014-10-17T17:45:54Z</dcterms:created>
  <dcterms:modified xsi:type="dcterms:W3CDTF">2014-11-06T07:05:59Z</dcterms:modified>
</cp:coreProperties>
</file>