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С удовольствием</c:v>
                </c:pt>
                <c:pt idx="1">
                  <c:v>По мере необходимости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 удовольствием</c:v>
                </c:pt>
                <c:pt idx="1">
                  <c:v>По мере необходимости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С удовольствием</c:v>
                </c:pt>
                <c:pt idx="1">
                  <c:v>По мере необходимости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58</c:v>
                </c:pt>
              </c:numCache>
            </c:numRef>
          </c:val>
        </c:ser>
        <c:shape val="box"/>
        <c:axId val="77239040"/>
        <c:axId val="80295040"/>
        <c:axId val="0"/>
      </c:bar3DChart>
      <c:catAx>
        <c:axId val="77239040"/>
        <c:scaling>
          <c:orientation val="minMax"/>
        </c:scaling>
        <c:delete val="1"/>
        <c:axPos val="b"/>
        <c:tickLblPos val="none"/>
        <c:crossAx val="80295040"/>
        <c:crosses val="autoZero"/>
        <c:auto val="1"/>
        <c:lblAlgn val="ctr"/>
        <c:lblOffset val="100"/>
      </c:catAx>
      <c:valAx>
        <c:axId val="80295040"/>
        <c:scaling>
          <c:orientation val="minMax"/>
        </c:scaling>
        <c:axPos val="l"/>
        <c:majorGridlines/>
        <c:numFmt formatCode="General" sourceLinked="1"/>
        <c:tickLblPos val="nextTo"/>
        <c:crossAx val="772390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1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70</c:v>
                </c:pt>
              </c:numCache>
            </c:numRef>
          </c:val>
        </c:ser>
        <c:shape val="box"/>
        <c:axId val="66536960"/>
        <c:axId val="66675072"/>
        <c:axId val="0"/>
      </c:bar3DChart>
      <c:catAx>
        <c:axId val="66536960"/>
        <c:scaling>
          <c:orientation val="minMax"/>
        </c:scaling>
        <c:delete val="1"/>
        <c:axPos val="b"/>
        <c:tickLblPos val="none"/>
        <c:crossAx val="66675072"/>
        <c:crosses val="autoZero"/>
        <c:auto val="1"/>
        <c:lblAlgn val="ctr"/>
        <c:lblOffset val="100"/>
      </c:catAx>
      <c:valAx>
        <c:axId val="66675072"/>
        <c:scaling>
          <c:orientation val="minMax"/>
        </c:scaling>
        <c:axPos val="l"/>
        <c:majorGridlines/>
        <c:numFmt formatCode="General" sourceLinked="1"/>
        <c:tickLblPos val="nextTo"/>
        <c:crossAx val="665369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2"/>
              <c:layout>
                <c:manualLayout>
                  <c:x val="-0.12805692257217849"/>
                  <c:y val="-7.3112696850393705E-2"/>
                </c:manualLayout>
              </c:layout>
              <c:showVal val="1"/>
            </c:dLbl>
            <c:numFmt formatCode="0%" sourceLinked="0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Решать задачи</c:v>
                </c:pt>
                <c:pt idx="1">
                  <c:v>Читать</c:v>
                </c:pt>
                <c:pt idx="2">
                  <c:v>Рисовать</c:v>
                </c:pt>
                <c:pt idx="3">
                  <c:v>Не испытываю трудностей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0.17</c:v>
                </c:pt>
                <c:pt idx="1">
                  <c:v>0.04</c:v>
                </c:pt>
                <c:pt idx="2">
                  <c:v>0.21</c:v>
                </c:pt>
                <c:pt idx="3">
                  <c:v>0.57999999999999996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</c:dLbl>
            <c:numFmt formatCode="0.0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1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2">
                  <c:v>0.12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3">
                  <c:v>0.34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4">
                  <c:v>0.17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5">
                  <c:v>0.3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Ряд 7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numFmt formatCode="0%" sourceLinked="0"/>
            <c:showVal val="1"/>
          </c:dLbls>
          <c:cat>
            <c:strRef>
              <c:f>Лист1!$A$2:$A$8</c:f>
              <c:strCache>
                <c:ptCount val="7"/>
                <c:pt idx="0">
                  <c:v>Русский язык</c:v>
                </c:pt>
                <c:pt idx="1">
                  <c:v>Литература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География</c:v>
                </c:pt>
                <c:pt idx="5">
                  <c:v>Биология</c:v>
                </c:pt>
                <c:pt idx="6">
                  <c:v>Нет трудностей</c:v>
                </c:pt>
              </c:strCache>
            </c:strRef>
          </c:cat>
          <c:val>
            <c:numRef>
              <c:f>Лист1!$H$2:$H$8</c:f>
              <c:numCache>
                <c:formatCode>General</c:formatCode>
                <c:ptCount val="7"/>
                <c:pt idx="6">
                  <c:v>0.08</c:v>
                </c:pt>
              </c:numCache>
            </c:numRef>
          </c:val>
        </c:ser>
        <c:axId val="76718848"/>
        <c:axId val="76721152"/>
      </c:barChart>
      <c:catAx>
        <c:axId val="76718848"/>
        <c:scaling>
          <c:orientation val="minMax"/>
        </c:scaling>
        <c:axPos val="b"/>
        <c:tickLblPos val="nextTo"/>
        <c:crossAx val="76721152"/>
        <c:crosses val="autoZero"/>
        <c:auto val="1"/>
        <c:lblAlgn val="ctr"/>
        <c:lblOffset val="100"/>
      </c:catAx>
      <c:valAx>
        <c:axId val="7672115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76718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numFmt formatCode="0%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Брат/сестра</c:v>
                </c:pt>
                <c:pt idx="3">
                  <c:v>Бабушка</c:v>
                </c:pt>
                <c:pt idx="4">
                  <c:v>Никто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0.54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numFmt formatCode="0%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Брат/сестра</c:v>
                </c:pt>
                <c:pt idx="3">
                  <c:v>Бабушка</c:v>
                </c:pt>
                <c:pt idx="4">
                  <c:v>Никто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0.54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numFmt formatCode="0%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Брат/сестра</c:v>
                </c:pt>
                <c:pt idx="3">
                  <c:v>Бабушка</c:v>
                </c:pt>
                <c:pt idx="4">
                  <c:v>Никто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numFmt formatCode="0%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Брат/сестра</c:v>
                </c:pt>
                <c:pt idx="3">
                  <c:v>Бабушка</c:v>
                </c:pt>
                <c:pt idx="4">
                  <c:v>Никто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3">
                  <c:v>0.08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numFmt formatCode="0%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Мама</c:v>
                </c:pt>
                <c:pt idx="1">
                  <c:v>Папа</c:v>
                </c:pt>
                <c:pt idx="2">
                  <c:v>Брат/сестра</c:v>
                </c:pt>
                <c:pt idx="3">
                  <c:v>Бабушка</c:v>
                </c:pt>
                <c:pt idx="4">
                  <c:v>Никто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4">
                  <c:v>0.16</c:v>
                </c:pt>
              </c:numCache>
            </c:numRef>
          </c:val>
        </c:ser>
        <c:axId val="80550912"/>
        <c:axId val="80570240"/>
      </c:barChart>
      <c:catAx>
        <c:axId val="80550912"/>
        <c:scaling>
          <c:orientation val="minMax"/>
        </c:scaling>
        <c:axPos val="b"/>
        <c:tickLblPos val="nextTo"/>
        <c:crossAx val="80570240"/>
        <c:crosses val="autoZero"/>
        <c:auto val="1"/>
        <c:lblAlgn val="ctr"/>
        <c:lblOffset val="100"/>
      </c:catAx>
      <c:valAx>
        <c:axId val="8057024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05509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0644520997375329E-2"/>
          <c:y val="5.6250000000000001E-2"/>
          <c:w val="0.7156899606299213"/>
          <c:h val="0.806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  <c:numFmt formatCode="0%" sourceLinked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0.17</c:v>
                </c:pt>
                <c:pt idx="1">
                  <c:v>0.83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704647309711286"/>
                  <c:y val="-0.10463484251968504"/>
                </c:manualLayout>
              </c:layout>
              <c:showVal val="1"/>
            </c:dLbl>
            <c:dLbl>
              <c:idx val="1"/>
              <c:layout>
                <c:manualLayout>
                  <c:x val="0.22258333333333333"/>
                  <c:y val="-1.9684301181102364E-2"/>
                </c:manualLayout>
              </c:layout>
              <c:showVal val="1"/>
            </c:dLbl>
            <c:numFmt formatCode="0%" sourceLinked="0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0.18303034776902888"/>
                  <c:y val="-0.24656766732283464"/>
                </c:manualLayout>
              </c:layout>
              <c:showVal val="1"/>
            </c:dLbl>
            <c:numFmt formatCode="0%" sourceLinked="0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-0.14470756405853896"/>
                  <c:y val="-0.14497662515080548"/>
                </c:manualLayout>
              </c:layout>
              <c:showVal val="1"/>
            </c:dLbl>
            <c:dLbl>
              <c:idx val="1"/>
              <c:layout>
                <c:manualLayout>
                  <c:x val="0.17376667743988042"/>
                  <c:y val="5.543587218792137E-2"/>
                </c:manualLayout>
              </c:layout>
              <c:showVal val="1"/>
            </c:dLbl>
            <c:numFmt formatCode="0%" sourceLinked="0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Ставит хорошие отметки</c:v>
                </c:pt>
                <c:pt idx="1">
                  <c:v>Хвалит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15B5AD4-C4AE-45B7-9750-E4E2C55B4CFB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C5912-5AE9-42C4-95E8-7F5FDBF128A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ты относишься к необходимости выполнения домашнего задания?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31640" y="2276872"/>
          <a:ext cx="61926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47664" y="6093296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 удовольствием</a:t>
            </a:r>
            <a:endParaRPr lang="ru-RU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5949280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i="1" dirty="0" smtClean="0"/>
              <a:t>По мере </a:t>
            </a:r>
          </a:p>
          <a:p>
            <a:pPr algn="ctr"/>
            <a:r>
              <a:rPr lang="ru-RU" sz="1600" i="1" dirty="0" smtClean="0"/>
              <a:t>необходимости</a:t>
            </a:r>
            <a:endParaRPr lang="ru-RU" sz="16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Всегда ли ты выполняешь домашние задания?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259632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6237312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От случая к случаю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6237312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Всегда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трудности ты испытываешь при выполнении домашних заданий?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619672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 каким предметам выполнение домашних заданий является для тебя наиболее трудным?</a:t>
            </a:r>
            <a:endParaRPr lang="ru-RU" sz="3600" dirty="0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1547664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помогает тебе дома, если ты испытываешь трудности при выполнении домашних заданий?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547664" y="24208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Ругают ли тебя родители за то, что ты можешь не выполнить домашнее задание из-за не понимания?</a:t>
            </a:r>
            <a:endParaRPr lang="ru-RU" sz="32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03648" y="249289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Ругают ли педагоги, если домашнее задание остается невыполненным?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63688" y="24208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Обсуждаете ли на уроке домашние задания?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547664" y="249289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поощряет учитель за выполнение домашних заданий в срок?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763688" y="2348880"/>
          <a:ext cx="6336704" cy="45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</TotalTime>
  <Words>123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Как ты относишься к необходимости выполнения домашнего задания?</vt:lpstr>
      <vt:lpstr>Всегда ли ты выполняешь домашние задания?</vt:lpstr>
      <vt:lpstr>Какие трудности ты испытываешь при выполнении домашних заданий?</vt:lpstr>
      <vt:lpstr>По каким предметам выполнение домашних заданий является для тебя наиболее трудным?</vt:lpstr>
      <vt:lpstr>Кто помогает тебе дома, если ты испытываешь трудности при выполнении домашних заданий?</vt:lpstr>
      <vt:lpstr>Ругают ли тебя родители за то, что ты можешь не выполнить домашнее задание из-за не понимания?</vt:lpstr>
      <vt:lpstr>Ругают ли педагоги, если домашнее задание остается невыполненным?</vt:lpstr>
      <vt:lpstr>Обсуждаете ли на уроке домашние задания?</vt:lpstr>
      <vt:lpstr>Как поощряет учитель за выполнение домашних заданий в срок?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ты относишься к необходимости выполнения домашнего задания?</dc:title>
  <dc:creator>Сергей Губин</dc:creator>
  <cp:lastModifiedBy>Сергей Губин</cp:lastModifiedBy>
  <cp:revision>7</cp:revision>
  <dcterms:created xsi:type="dcterms:W3CDTF">2012-12-09T16:00:11Z</dcterms:created>
  <dcterms:modified xsi:type="dcterms:W3CDTF">2012-12-09T17:00:22Z</dcterms:modified>
</cp:coreProperties>
</file>