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1"/>
  </p:notesMasterIdLst>
  <p:sldIdLst>
    <p:sldId id="256" r:id="rId2"/>
    <p:sldId id="292" r:id="rId3"/>
    <p:sldId id="268" r:id="rId4"/>
    <p:sldId id="269" r:id="rId5"/>
    <p:sldId id="266" r:id="rId6"/>
    <p:sldId id="267" r:id="rId7"/>
    <p:sldId id="270" r:id="rId8"/>
    <p:sldId id="271" r:id="rId9"/>
    <p:sldId id="275" r:id="rId10"/>
    <p:sldId id="272" r:id="rId11"/>
    <p:sldId id="276" r:id="rId12"/>
    <p:sldId id="273" r:id="rId13"/>
    <p:sldId id="277" r:id="rId14"/>
    <p:sldId id="274" r:id="rId15"/>
    <p:sldId id="278" r:id="rId16"/>
    <p:sldId id="291" r:id="rId17"/>
    <p:sldId id="279" r:id="rId18"/>
    <p:sldId id="280" r:id="rId19"/>
    <p:sldId id="29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95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561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469C7C-8F73-45A0-A577-C9058AD6A1AD}" type="doc">
      <dgm:prSet loTypeId="urn:microsoft.com/office/officeart/2005/8/layout/chart3" loCatId="relationship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63757D2-BFDC-4E7F-9015-627B6EF02492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tx1"/>
              </a:solidFill>
            </a:rPr>
            <a:t>Гражданское</a:t>
          </a:r>
          <a:r>
            <a:rPr lang="ru-RU" sz="1800" dirty="0" smtClean="0"/>
            <a:t> </a:t>
          </a:r>
          <a:r>
            <a:rPr lang="ru-RU" sz="1800" dirty="0" smtClean="0">
              <a:solidFill>
                <a:schemeClr val="tx1"/>
              </a:solidFill>
            </a:rPr>
            <a:t>и патриотическое</a:t>
          </a:r>
          <a:r>
            <a:rPr lang="ru-RU" sz="1800" dirty="0" smtClean="0"/>
            <a:t> </a:t>
          </a:r>
          <a:r>
            <a:rPr lang="ru-RU" sz="1800" dirty="0" smtClean="0">
              <a:solidFill>
                <a:schemeClr val="tx1"/>
              </a:solidFill>
            </a:rPr>
            <a:t>воспитание</a:t>
          </a:r>
          <a:endParaRPr lang="ru-RU" sz="1800" dirty="0">
            <a:solidFill>
              <a:schemeClr val="tx1"/>
            </a:solidFill>
          </a:endParaRPr>
        </a:p>
      </dgm:t>
    </dgm:pt>
    <dgm:pt modelId="{6D6F0C5A-358C-4702-A544-A5A2C5C1C615}" type="parTrans" cxnId="{B0F82C0F-EACC-4D53-9DF7-8261A2BD0D06}">
      <dgm:prSet/>
      <dgm:spPr/>
      <dgm:t>
        <a:bodyPr/>
        <a:lstStyle/>
        <a:p>
          <a:endParaRPr lang="ru-RU"/>
        </a:p>
      </dgm:t>
    </dgm:pt>
    <dgm:pt modelId="{2546D0B0-FE0B-4A43-A4FD-1F3FCFFEA9BF}" type="sibTrans" cxnId="{B0F82C0F-EACC-4D53-9DF7-8261A2BD0D06}">
      <dgm:prSet/>
      <dgm:spPr/>
      <dgm:t>
        <a:bodyPr/>
        <a:lstStyle/>
        <a:p>
          <a:endParaRPr lang="ru-RU"/>
        </a:p>
      </dgm:t>
    </dgm:pt>
    <dgm:pt modelId="{DE229279-AE09-4D9A-9F45-53A301F55999}">
      <dgm:prSet custT="1"/>
      <dgm:spPr/>
      <dgm:t>
        <a:bodyPr/>
        <a:lstStyle/>
        <a:p>
          <a:pPr rtl="0"/>
          <a:r>
            <a:rPr lang="ru-RU" sz="1600" dirty="0" smtClean="0">
              <a:solidFill>
                <a:schemeClr val="tx1"/>
              </a:solidFill>
            </a:rPr>
            <a:t>Нравственное воспитание</a:t>
          </a:r>
          <a:endParaRPr lang="ru-RU" sz="1600" dirty="0">
            <a:solidFill>
              <a:schemeClr val="tx1"/>
            </a:solidFill>
          </a:endParaRPr>
        </a:p>
      </dgm:t>
    </dgm:pt>
    <dgm:pt modelId="{1270268D-42D2-4720-97FC-E7C4B153D345}" type="parTrans" cxnId="{A4DC3675-5994-4D91-A470-AD6A1CF40A80}">
      <dgm:prSet/>
      <dgm:spPr/>
      <dgm:t>
        <a:bodyPr/>
        <a:lstStyle/>
        <a:p>
          <a:endParaRPr lang="ru-RU"/>
        </a:p>
      </dgm:t>
    </dgm:pt>
    <dgm:pt modelId="{8E2C7949-25F9-470D-8D70-B5F33D9D92D0}" type="sibTrans" cxnId="{A4DC3675-5994-4D91-A470-AD6A1CF40A80}">
      <dgm:prSet/>
      <dgm:spPr/>
      <dgm:t>
        <a:bodyPr/>
        <a:lstStyle/>
        <a:p>
          <a:endParaRPr lang="ru-RU"/>
        </a:p>
      </dgm:t>
    </dgm:pt>
    <dgm:pt modelId="{47F8C6BF-8A63-4350-8F78-591799A4592B}">
      <dgm:prSet custT="1"/>
      <dgm:spPr/>
      <dgm:t>
        <a:bodyPr/>
        <a:lstStyle/>
        <a:p>
          <a:pPr rtl="0"/>
          <a:r>
            <a:rPr lang="ru-RU" sz="2000" dirty="0" smtClean="0">
              <a:solidFill>
                <a:schemeClr val="tx1"/>
              </a:solidFill>
            </a:rPr>
            <a:t>Трудовое воспитание</a:t>
          </a:r>
          <a:endParaRPr lang="ru-RU" sz="2000" dirty="0">
            <a:solidFill>
              <a:schemeClr val="tx1"/>
            </a:solidFill>
          </a:endParaRPr>
        </a:p>
      </dgm:t>
    </dgm:pt>
    <dgm:pt modelId="{ED1CFFEC-5B95-4E79-A641-ECAD0529A648}" type="parTrans" cxnId="{A7AD1794-E99F-4159-8CE5-405CB82DBA77}">
      <dgm:prSet/>
      <dgm:spPr/>
      <dgm:t>
        <a:bodyPr/>
        <a:lstStyle/>
        <a:p>
          <a:endParaRPr lang="ru-RU"/>
        </a:p>
      </dgm:t>
    </dgm:pt>
    <dgm:pt modelId="{D799A955-E332-419B-89F9-E93885EE8881}" type="sibTrans" cxnId="{A7AD1794-E99F-4159-8CE5-405CB82DBA77}">
      <dgm:prSet/>
      <dgm:spPr/>
      <dgm:t>
        <a:bodyPr/>
        <a:lstStyle/>
        <a:p>
          <a:endParaRPr lang="ru-RU"/>
        </a:p>
      </dgm:t>
    </dgm:pt>
    <dgm:pt modelId="{37383B23-915A-4074-A266-6665366C7ACB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tx1"/>
              </a:solidFill>
            </a:rPr>
            <a:t>Экологическое</a:t>
          </a:r>
          <a:r>
            <a:rPr lang="ru-RU" sz="1800" dirty="0" smtClean="0"/>
            <a:t> </a:t>
          </a:r>
          <a:r>
            <a:rPr lang="ru-RU" sz="1800" dirty="0" smtClean="0">
              <a:solidFill>
                <a:schemeClr val="tx1"/>
              </a:solidFill>
            </a:rPr>
            <a:t>воспитание</a:t>
          </a:r>
          <a:endParaRPr lang="ru-RU" sz="1800" dirty="0">
            <a:solidFill>
              <a:schemeClr val="tx1"/>
            </a:solidFill>
          </a:endParaRPr>
        </a:p>
      </dgm:t>
    </dgm:pt>
    <dgm:pt modelId="{9FAAE64C-D19D-4255-A83F-8ABCDFB72EC7}" type="parTrans" cxnId="{B3EA2997-66D2-4721-9225-028451D42470}">
      <dgm:prSet/>
      <dgm:spPr/>
      <dgm:t>
        <a:bodyPr/>
        <a:lstStyle/>
        <a:p>
          <a:endParaRPr lang="ru-RU"/>
        </a:p>
      </dgm:t>
    </dgm:pt>
    <dgm:pt modelId="{2930A41E-5925-4521-A1A1-8D54FE4F046E}" type="sibTrans" cxnId="{B3EA2997-66D2-4721-9225-028451D42470}">
      <dgm:prSet/>
      <dgm:spPr/>
      <dgm:t>
        <a:bodyPr/>
        <a:lstStyle/>
        <a:p>
          <a:endParaRPr lang="ru-RU"/>
        </a:p>
      </dgm:t>
    </dgm:pt>
    <dgm:pt modelId="{6116DECD-AF94-4446-BFEC-09C7FC191D27}">
      <dgm:prSet custT="1"/>
      <dgm:spPr/>
      <dgm:t>
        <a:bodyPr/>
        <a:lstStyle/>
        <a:p>
          <a:pPr rtl="0"/>
          <a:r>
            <a:rPr lang="ru-RU" sz="1600" dirty="0" smtClean="0">
              <a:solidFill>
                <a:schemeClr val="tx1"/>
              </a:solidFill>
            </a:rPr>
            <a:t>Эстетическое</a:t>
          </a:r>
          <a:r>
            <a:rPr lang="ru-RU" sz="1600" dirty="0" smtClean="0"/>
            <a:t> </a:t>
          </a:r>
          <a:r>
            <a:rPr lang="ru-RU" sz="1600" dirty="0" smtClean="0">
              <a:solidFill>
                <a:schemeClr val="tx1"/>
              </a:solidFill>
            </a:rPr>
            <a:t>воспитание</a:t>
          </a:r>
          <a:endParaRPr lang="ru-RU" sz="1600" dirty="0">
            <a:solidFill>
              <a:schemeClr val="tx1"/>
            </a:solidFill>
          </a:endParaRPr>
        </a:p>
      </dgm:t>
    </dgm:pt>
    <dgm:pt modelId="{D4326A23-6319-495A-AD17-96E7D42E71DD}" type="parTrans" cxnId="{25C0DEEB-22DA-4475-A228-1CD2F4457A2A}">
      <dgm:prSet/>
      <dgm:spPr/>
      <dgm:t>
        <a:bodyPr/>
        <a:lstStyle/>
        <a:p>
          <a:endParaRPr lang="ru-RU"/>
        </a:p>
      </dgm:t>
    </dgm:pt>
    <dgm:pt modelId="{134606C8-68B6-4C94-B576-88F9BF5FE6AF}" type="sibTrans" cxnId="{25C0DEEB-22DA-4475-A228-1CD2F4457A2A}">
      <dgm:prSet/>
      <dgm:spPr/>
      <dgm:t>
        <a:bodyPr/>
        <a:lstStyle/>
        <a:p>
          <a:endParaRPr lang="ru-RU"/>
        </a:p>
      </dgm:t>
    </dgm:pt>
    <dgm:pt modelId="{7609D4C1-BE17-4131-80D1-AC4CD0F58BEB}" type="pres">
      <dgm:prSet presAssocID="{5D469C7C-8F73-45A0-A577-C9058AD6A1AD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33AB750-55E3-4508-9826-029CAE42D934}" type="pres">
      <dgm:prSet presAssocID="{5D469C7C-8F73-45A0-A577-C9058AD6A1AD}" presName="wedge1" presStyleLbl="node1" presStyleIdx="0" presStyleCnt="5" custScaleX="112600" custScaleY="103973" custLinFactNeighborX="8957" custLinFactNeighborY="1137"/>
      <dgm:spPr/>
      <dgm:t>
        <a:bodyPr/>
        <a:lstStyle/>
        <a:p>
          <a:endParaRPr lang="ru-RU"/>
        </a:p>
      </dgm:t>
    </dgm:pt>
    <dgm:pt modelId="{684F39D2-3C2C-4312-95A0-49E00E974BC8}" type="pres">
      <dgm:prSet presAssocID="{5D469C7C-8F73-45A0-A577-C9058AD6A1AD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8C7EA9-B24A-444D-A2F2-7010C97D6C3A}" type="pres">
      <dgm:prSet presAssocID="{5D469C7C-8F73-45A0-A577-C9058AD6A1AD}" presName="wedge2" presStyleLbl="node1" presStyleIdx="1" presStyleCnt="5" custScaleX="99440" custScaleY="102924" custLinFactNeighborX="8957" custLinFactNeighborY="1137"/>
      <dgm:spPr/>
      <dgm:t>
        <a:bodyPr/>
        <a:lstStyle/>
        <a:p>
          <a:endParaRPr lang="ru-RU"/>
        </a:p>
      </dgm:t>
    </dgm:pt>
    <dgm:pt modelId="{7B28BE2F-7E0C-479D-BC5C-D0D0DE7C035B}" type="pres">
      <dgm:prSet presAssocID="{5D469C7C-8F73-45A0-A577-C9058AD6A1AD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39C268-D824-4860-878F-965E5DAB231B}" type="pres">
      <dgm:prSet presAssocID="{5D469C7C-8F73-45A0-A577-C9058AD6A1AD}" presName="wedge3" presStyleLbl="node1" presStyleIdx="2" presStyleCnt="5" custScaleX="102679" custScaleY="98369" custLinFactNeighborX="8957" custLinFactNeighborY="1137"/>
      <dgm:spPr/>
      <dgm:t>
        <a:bodyPr/>
        <a:lstStyle/>
        <a:p>
          <a:endParaRPr lang="ru-RU"/>
        </a:p>
      </dgm:t>
    </dgm:pt>
    <dgm:pt modelId="{88469876-7725-488F-B2E3-D3698788AD1C}" type="pres">
      <dgm:prSet presAssocID="{5D469C7C-8F73-45A0-A577-C9058AD6A1AD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69ED8B-CF88-42C9-A755-3CC9BD8C3B80}" type="pres">
      <dgm:prSet presAssocID="{5D469C7C-8F73-45A0-A577-C9058AD6A1AD}" presName="wedge4" presStyleLbl="node1" presStyleIdx="3" presStyleCnt="5" custLinFactNeighborX="8957" custLinFactNeighborY="1137"/>
      <dgm:spPr/>
      <dgm:t>
        <a:bodyPr/>
        <a:lstStyle/>
        <a:p>
          <a:endParaRPr lang="ru-RU"/>
        </a:p>
      </dgm:t>
    </dgm:pt>
    <dgm:pt modelId="{DFBA3C59-BE19-42C6-91D3-077BE215F46A}" type="pres">
      <dgm:prSet presAssocID="{5D469C7C-8F73-45A0-A577-C9058AD6A1AD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54082D-B653-456E-B8DF-DC33EE966DAD}" type="pres">
      <dgm:prSet presAssocID="{5D469C7C-8F73-45A0-A577-C9058AD6A1AD}" presName="wedge5" presStyleLbl="node1" presStyleIdx="4" presStyleCnt="5" custLinFactNeighborX="8957" custLinFactNeighborY="1137"/>
      <dgm:spPr/>
      <dgm:t>
        <a:bodyPr/>
        <a:lstStyle/>
        <a:p>
          <a:endParaRPr lang="ru-RU"/>
        </a:p>
      </dgm:t>
    </dgm:pt>
    <dgm:pt modelId="{10A6D16D-8856-4565-9098-B30619790CC5}" type="pres">
      <dgm:prSet presAssocID="{5D469C7C-8F73-45A0-A577-C9058AD6A1AD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3EA2997-66D2-4721-9225-028451D42470}" srcId="{5D469C7C-8F73-45A0-A577-C9058AD6A1AD}" destId="{37383B23-915A-4074-A266-6665366C7ACB}" srcOrd="3" destOrd="0" parTransId="{9FAAE64C-D19D-4255-A83F-8ABCDFB72EC7}" sibTransId="{2930A41E-5925-4521-A1A1-8D54FE4F046E}"/>
    <dgm:cxn modelId="{F8190AD2-72A9-41BD-8518-0D39918EB87C}" type="presOf" srcId="{DE229279-AE09-4D9A-9F45-53A301F55999}" destId="{7B28BE2F-7E0C-479D-BC5C-D0D0DE7C035B}" srcOrd="1" destOrd="0" presId="urn:microsoft.com/office/officeart/2005/8/layout/chart3"/>
    <dgm:cxn modelId="{A7AD1794-E99F-4159-8CE5-405CB82DBA77}" srcId="{5D469C7C-8F73-45A0-A577-C9058AD6A1AD}" destId="{47F8C6BF-8A63-4350-8F78-591799A4592B}" srcOrd="2" destOrd="0" parTransId="{ED1CFFEC-5B95-4E79-A641-ECAD0529A648}" sibTransId="{D799A955-E332-419B-89F9-E93885EE8881}"/>
    <dgm:cxn modelId="{83CCE8AA-9B15-4FAC-B716-35BC1A276435}" type="presOf" srcId="{363757D2-BFDC-4E7F-9015-627B6EF02492}" destId="{684F39D2-3C2C-4312-95A0-49E00E974BC8}" srcOrd="1" destOrd="0" presId="urn:microsoft.com/office/officeart/2005/8/layout/chart3"/>
    <dgm:cxn modelId="{2D07D3DC-A8F2-4EED-AD77-4A921F856E4F}" type="presOf" srcId="{37383B23-915A-4074-A266-6665366C7ACB}" destId="{DFBA3C59-BE19-42C6-91D3-077BE215F46A}" srcOrd="1" destOrd="0" presId="urn:microsoft.com/office/officeart/2005/8/layout/chart3"/>
    <dgm:cxn modelId="{F1A19682-F81D-4791-A883-6B674920415A}" type="presOf" srcId="{6116DECD-AF94-4446-BFEC-09C7FC191D27}" destId="{10A6D16D-8856-4565-9098-B30619790CC5}" srcOrd="1" destOrd="0" presId="urn:microsoft.com/office/officeart/2005/8/layout/chart3"/>
    <dgm:cxn modelId="{0AE7EC43-0B86-4A03-8EAE-3F93477026EF}" type="presOf" srcId="{363757D2-BFDC-4E7F-9015-627B6EF02492}" destId="{633AB750-55E3-4508-9826-029CAE42D934}" srcOrd="0" destOrd="0" presId="urn:microsoft.com/office/officeart/2005/8/layout/chart3"/>
    <dgm:cxn modelId="{28A9ECAB-0C77-47C7-A73E-0015004906DD}" type="presOf" srcId="{6116DECD-AF94-4446-BFEC-09C7FC191D27}" destId="{2454082D-B653-456E-B8DF-DC33EE966DAD}" srcOrd="0" destOrd="0" presId="urn:microsoft.com/office/officeart/2005/8/layout/chart3"/>
    <dgm:cxn modelId="{5D4A7C90-7FE3-4D81-988F-D0445769C9C1}" type="presOf" srcId="{DE229279-AE09-4D9A-9F45-53A301F55999}" destId="{268C7EA9-B24A-444D-A2F2-7010C97D6C3A}" srcOrd="0" destOrd="0" presId="urn:microsoft.com/office/officeart/2005/8/layout/chart3"/>
    <dgm:cxn modelId="{25C0DEEB-22DA-4475-A228-1CD2F4457A2A}" srcId="{5D469C7C-8F73-45A0-A577-C9058AD6A1AD}" destId="{6116DECD-AF94-4446-BFEC-09C7FC191D27}" srcOrd="4" destOrd="0" parTransId="{D4326A23-6319-495A-AD17-96E7D42E71DD}" sibTransId="{134606C8-68B6-4C94-B576-88F9BF5FE6AF}"/>
    <dgm:cxn modelId="{A4DC3675-5994-4D91-A470-AD6A1CF40A80}" srcId="{5D469C7C-8F73-45A0-A577-C9058AD6A1AD}" destId="{DE229279-AE09-4D9A-9F45-53A301F55999}" srcOrd="1" destOrd="0" parTransId="{1270268D-42D2-4720-97FC-E7C4B153D345}" sibTransId="{8E2C7949-25F9-470D-8D70-B5F33D9D92D0}"/>
    <dgm:cxn modelId="{B0F82C0F-EACC-4D53-9DF7-8261A2BD0D06}" srcId="{5D469C7C-8F73-45A0-A577-C9058AD6A1AD}" destId="{363757D2-BFDC-4E7F-9015-627B6EF02492}" srcOrd="0" destOrd="0" parTransId="{6D6F0C5A-358C-4702-A544-A5A2C5C1C615}" sibTransId="{2546D0B0-FE0B-4A43-A4FD-1F3FCFFEA9BF}"/>
    <dgm:cxn modelId="{8938ECD3-601E-4B93-A758-4E8D6710EABB}" type="presOf" srcId="{47F8C6BF-8A63-4350-8F78-591799A4592B}" destId="{88469876-7725-488F-B2E3-D3698788AD1C}" srcOrd="1" destOrd="0" presId="urn:microsoft.com/office/officeart/2005/8/layout/chart3"/>
    <dgm:cxn modelId="{3666B47E-0672-4753-AB6D-4C550BB12291}" type="presOf" srcId="{37383B23-915A-4074-A266-6665366C7ACB}" destId="{DB69ED8B-CF88-42C9-A755-3CC9BD8C3B80}" srcOrd="0" destOrd="0" presId="urn:microsoft.com/office/officeart/2005/8/layout/chart3"/>
    <dgm:cxn modelId="{BCC82D1E-F78B-4A75-9A22-29BAF0237F9A}" type="presOf" srcId="{5D469C7C-8F73-45A0-A577-C9058AD6A1AD}" destId="{7609D4C1-BE17-4131-80D1-AC4CD0F58BEB}" srcOrd="0" destOrd="0" presId="urn:microsoft.com/office/officeart/2005/8/layout/chart3"/>
    <dgm:cxn modelId="{50041BB1-049D-45F0-8BF3-07E6C74B8D07}" type="presOf" srcId="{47F8C6BF-8A63-4350-8F78-591799A4592B}" destId="{DA39C268-D824-4860-878F-965E5DAB231B}" srcOrd="0" destOrd="0" presId="urn:microsoft.com/office/officeart/2005/8/layout/chart3"/>
    <dgm:cxn modelId="{A80A92D6-D62F-4173-93A0-B442355B0EF8}" type="presParOf" srcId="{7609D4C1-BE17-4131-80D1-AC4CD0F58BEB}" destId="{633AB750-55E3-4508-9826-029CAE42D934}" srcOrd="0" destOrd="0" presId="urn:microsoft.com/office/officeart/2005/8/layout/chart3"/>
    <dgm:cxn modelId="{40C7C201-D758-4FD9-8333-F74DA1DBE3E5}" type="presParOf" srcId="{7609D4C1-BE17-4131-80D1-AC4CD0F58BEB}" destId="{684F39D2-3C2C-4312-95A0-49E00E974BC8}" srcOrd="1" destOrd="0" presId="urn:microsoft.com/office/officeart/2005/8/layout/chart3"/>
    <dgm:cxn modelId="{25D6647B-56FC-4AA6-93B1-ACAD9833FB2F}" type="presParOf" srcId="{7609D4C1-BE17-4131-80D1-AC4CD0F58BEB}" destId="{268C7EA9-B24A-444D-A2F2-7010C97D6C3A}" srcOrd="2" destOrd="0" presId="urn:microsoft.com/office/officeart/2005/8/layout/chart3"/>
    <dgm:cxn modelId="{212DB50D-03CF-44CC-966C-EF3E2DF29775}" type="presParOf" srcId="{7609D4C1-BE17-4131-80D1-AC4CD0F58BEB}" destId="{7B28BE2F-7E0C-479D-BC5C-D0D0DE7C035B}" srcOrd="3" destOrd="0" presId="urn:microsoft.com/office/officeart/2005/8/layout/chart3"/>
    <dgm:cxn modelId="{2B9A6BE6-E8EA-4AEF-BE47-C64B0C8077D6}" type="presParOf" srcId="{7609D4C1-BE17-4131-80D1-AC4CD0F58BEB}" destId="{DA39C268-D824-4860-878F-965E5DAB231B}" srcOrd="4" destOrd="0" presId="urn:microsoft.com/office/officeart/2005/8/layout/chart3"/>
    <dgm:cxn modelId="{694FA0AB-E16F-4562-A582-B317539D8077}" type="presParOf" srcId="{7609D4C1-BE17-4131-80D1-AC4CD0F58BEB}" destId="{88469876-7725-488F-B2E3-D3698788AD1C}" srcOrd="5" destOrd="0" presId="urn:microsoft.com/office/officeart/2005/8/layout/chart3"/>
    <dgm:cxn modelId="{5D9EEE27-474E-401F-AD85-02E44472127D}" type="presParOf" srcId="{7609D4C1-BE17-4131-80D1-AC4CD0F58BEB}" destId="{DB69ED8B-CF88-42C9-A755-3CC9BD8C3B80}" srcOrd="6" destOrd="0" presId="urn:microsoft.com/office/officeart/2005/8/layout/chart3"/>
    <dgm:cxn modelId="{F2A997F1-5947-4062-A324-FF35313094BA}" type="presParOf" srcId="{7609D4C1-BE17-4131-80D1-AC4CD0F58BEB}" destId="{DFBA3C59-BE19-42C6-91D3-077BE215F46A}" srcOrd="7" destOrd="0" presId="urn:microsoft.com/office/officeart/2005/8/layout/chart3"/>
    <dgm:cxn modelId="{9499C51C-DFDF-4817-8E81-87D903EF8197}" type="presParOf" srcId="{7609D4C1-BE17-4131-80D1-AC4CD0F58BEB}" destId="{2454082D-B653-456E-B8DF-DC33EE966DAD}" srcOrd="8" destOrd="0" presId="urn:microsoft.com/office/officeart/2005/8/layout/chart3"/>
    <dgm:cxn modelId="{E6DA43B6-0953-4939-BE2A-9329A18541A6}" type="presParOf" srcId="{7609D4C1-BE17-4131-80D1-AC4CD0F58BEB}" destId="{10A6D16D-8856-4565-9098-B30619790CC5}" srcOrd="9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3AB750-55E3-4508-9826-029CAE42D934}">
      <dsp:nvSpPr>
        <dsp:cNvPr id="0" name=""/>
        <dsp:cNvSpPr/>
      </dsp:nvSpPr>
      <dsp:spPr>
        <a:xfrm>
          <a:off x="3297091" y="322175"/>
          <a:ext cx="5558958" cy="5133051"/>
        </a:xfrm>
        <a:prstGeom prst="pie">
          <a:avLst>
            <a:gd name="adj1" fmla="val 16200000"/>
            <a:gd name="adj2" fmla="val 2052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5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5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5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5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Гражданское</a:t>
          </a:r>
          <a:r>
            <a:rPr lang="ru-RU" sz="1800" kern="1200" dirty="0" smtClean="0"/>
            <a:t> </a:t>
          </a:r>
          <a:r>
            <a:rPr lang="ru-RU" sz="1800" kern="1200" dirty="0" smtClean="0">
              <a:solidFill>
                <a:schemeClr val="tx1"/>
              </a:solidFill>
            </a:rPr>
            <a:t>и патриотическое</a:t>
          </a:r>
          <a:r>
            <a:rPr lang="ru-RU" sz="1800" kern="1200" dirty="0" smtClean="0"/>
            <a:t> </a:t>
          </a:r>
          <a:r>
            <a:rPr lang="ru-RU" sz="1800" kern="1200" dirty="0" smtClean="0">
              <a:solidFill>
                <a:schemeClr val="tx1"/>
              </a:solidFill>
            </a:rPr>
            <a:t>воспитание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6146719" y="1089077"/>
        <a:ext cx="1886075" cy="1191601"/>
      </dsp:txXfrm>
    </dsp:sp>
    <dsp:sp modelId="{268C7EA9-B24A-444D-A2F2-7010C97D6C3A}">
      <dsp:nvSpPr>
        <dsp:cNvPr id="0" name=""/>
        <dsp:cNvSpPr/>
      </dsp:nvSpPr>
      <dsp:spPr>
        <a:xfrm>
          <a:off x="3449148" y="586098"/>
          <a:ext cx="4909261" cy="5081263"/>
        </a:xfrm>
        <a:prstGeom prst="pie">
          <a:avLst>
            <a:gd name="adj1" fmla="val 20520000"/>
            <a:gd name="adj2" fmla="val 3240000"/>
          </a:avLst>
        </a:prstGeom>
        <a:gradFill rotWithShape="0">
          <a:gsLst>
            <a:gs pos="0">
              <a:schemeClr val="accent5">
                <a:hueOff val="-4513949"/>
                <a:satOff val="11115"/>
                <a:lumOff val="-245"/>
                <a:alphaOff val="0"/>
                <a:tint val="74000"/>
              </a:schemeClr>
            </a:gs>
            <a:gs pos="49000">
              <a:schemeClr val="accent5">
                <a:hueOff val="-4513949"/>
                <a:satOff val="11115"/>
                <a:lumOff val="-245"/>
                <a:alphaOff val="0"/>
                <a:tint val="96000"/>
                <a:shade val="84000"/>
                <a:satMod val="110000"/>
              </a:schemeClr>
            </a:gs>
            <a:gs pos="49100">
              <a:schemeClr val="accent5">
                <a:hueOff val="-4513949"/>
                <a:satOff val="11115"/>
                <a:lumOff val="-245"/>
                <a:alphaOff val="0"/>
                <a:shade val="55000"/>
                <a:satMod val="150000"/>
              </a:schemeClr>
            </a:gs>
            <a:gs pos="92000">
              <a:schemeClr val="accent5">
                <a:hueOff val="-4513949"/>
                <a:satOff val="11115"/>
                <a:lumOff val="-245"/>
                <a:alphaOff val="0"/>
                <a:tint val="98000"/>
                <a:shade val="90000"/>
                <a:satMod val="128000"/>
              </a:schemeClr>
            </a:gs>
            <a:gs pos="100000">
              <a:schemeClr val="accent5">
                <a:hueOff val="-4513949"/>
                <a:satOff val="11115"/>
                <a:lumOff val="-245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5">
              <a:hueOff val="-4513949"/>
              <a:satOff val="11115"/>
              <a:lumOff val="-245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Нравственное воспитание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6657701" y="2884765"/>
        <a:ext cx="1461089" cy="1276365"/>
      </dsp:txXfrm>
    </dsp:sp>
    <dsp:sp modelId="{DA39C268-D824-4860-878F-965E5DAB231B}">
      <dsp:nvSpPr>
        <dsp:cNvPr id="0" name=""/>
        <dsp:cNvSpPr/>
      </dsp:nvSpPr>
      <dsp:spPr>
        <a:xfrm>
          <a:off x="3369194" y="698536"/>
          <a:ext cx="5069168" cy="4856387"/>
        </a:xfrm>
        <a:prstGeom prst="pie">
          <a:avLst>
            <a:gd name="adj1" fmla="val 3240000"/>
            <a:gd name="adj2" fmla="val 7560000"/>
          </a:avLst>
        </a:prstGeom>
        <a:gradFill rotWithShape="0">
          <a:gsLst>
            <a:gs pos="0">
              <a:schemeClr val="accent5">
                <a:hueOff val="-9027899"/>
                <a:satOff val="22229"/>
                <a:lumOff val="-490"/>
                <a:alphaOff val="0"/>
                <a:tint val="74000"/>
              </a:schemeClr>
            </a:gs>
            <a:gs pos="49000">
              <a:schemeClr val="accent5">
                <a:hueOff val="-9027899"/>
                <a:satOff val="22229"/>
                <a:lumOff val="-490"/>
                <a:alphaOff val="0"/>
                <a:tint val="96000"/>
                <a:shade val="84000"/>
                <a:satMod val="110000"/>
              </a:schemeClr>
            </a:gs>
            <a:gs pos="49100">
              <a:schemeClr val="accent5">
                <a:hueOff val="-9027899"/>
                <a:satOff val="22229"/>
                <a:lumOff val="-490"/>
                <a:alphaOff val="0"/>
                <a:shade val="55000"/>
                <a:satMod val="150000"/>
              </a:schemeClr>
            </a:gs>
            <a:gs pos="92000">
              <a:schemeClr val="accent5">
                <a:hueOff val="-9027899"/>
                <a:satOff val="22229"/>
                <a:lumOff val="-49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5">
                <a:hueOff val="-9027899"/>
                <a:satOff val="22229"/>
                <a:lumOff val="-49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5">
              <a:hueOff val="-9027899"/>
              <a:satOff val="22229"/>
              <a:lumOff val="-49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Трудовое воспитание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4998570" y="4340827"/>
        <a:ext cx="1810417" cy="1040654"/>
      </dsp:txXfrm>
    </dsp:sp>
    <dsp:sp modelId="{DB69ED8B-CF88-42C9-A755-3CC9BD8C3B80}">
      <dsp:nvSpPr>
        <dsp:cNvPr id="0" name=""/>
        <dsp:cNvSpPr/>
      </dsp:nvSpPr>
      <dsp:spPr>
        <a:xfrm>
          <a:off x="3435324" y="658276"/>
          <a:ext cx="4936908" cy="4936908"/>
        </a:xfrm>
        <a:prstGeom prst="pie">
          <a:avLst>
            <a:gd name="adj1" fmla="val 7560000"/>
            <a:gd name="adj2" fmla="val 11880000"/>
          </a:avLst>
        </a:prstGeom>
        <a:gradFill rotWithShape="0">
          <a:gsLst>
            <a:gs pos="0">
              <a:schemeClr val="accent5">
                <a:hueOff val="-13541849"/>
                <a:satOff val="33344"/>
                <a:lumOff val="-735"/>
                <a:alphaOff val="0"/>
                <a:tint val="74000"/>
              </a:schemeClr>
            </a:gs>
            <a:gs pos="49000">
              <a:schemeClr val="accent5">
                <a:hueOff val="-13541849"/>
                <a:satOff val="33344"/>
                <a:lumOff val="-735"/>
                <a:alphaOff val="0"/>
                <a:tint val="96000"/>
                <a:shade val="84000"/>
                <a:satMod val="110000"/>
              </a:schemeClr>
            </a:gs>
            <a:gs pos="49100">
              <a:schemeClr val="accent5">
                <a:hueOff val="-13541849"/>
                <a:satOff val="33344"/>
                <a:lumOff val="-735"/>
                <a:alphaOff val="0"/>
                <a:shade val="55000"/>
                <a:satMod val="150000"/>
              </a:schemeClr>
            </a:gs>
            <a:gs pos="92000">
              <a:schemeClr val="accent5">
                <a:hueOff val="-13541849"/>
                <a:satOff val="33344"/>
                <a:lumOff val="-735"/>
                <a:alphaOff val="0"/>
                <a:tint val="98000"/>
                <a:shade val="90000"/>
                <a:satMod val="128000"/>
              </a:schemeClr>
            </a:gs>
            <a:gs pos="100000">
              <a:schemeClr val="accent5">
                <a:hueOff val="-13541849"/>
                <a:satOff val="33344"/>
                <a:lumOff val="-735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5">
              <a:hueOff val="-13541849"/>
              <a:satOff val="33344"/>
              <a:lumOff val="-735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Экологическое</a:t>
          </a:r>
          <a:r>
            <a:rPr lang="ru-RU" sz="1800" kern="1200" dirty="0" smtClean="0"/>
            <a:t> </a:t>
          </a:r>
          <a:r>
            <a:rPr lang="ru-RU" sz="1800" kern="1200" dirty="0" smtClean="0">
              <a:solidFill>
                <a:schemeClr val="tx1"/>
              </a:solidFill>
            </a:rPr>
            <a:t>воспитание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3670415" y="2891639"/>
        <a:ext cx="1469318" cy="1240104"/>
      </dsp:txXfrm>
    </dsp:sp>
    <dsp:sp modelId="{2454082D-B653-456E-B8DF-DC33EE966DAD}">
      <dsp:nvSpPr>
        <dsp:cNvPr id="0" name=""/>
        <dsp:cNvSpPr/>
      </dsp:nvSpPr>
      <dsp:spPr>
        <a:xfrm>
          <a:off x="3435324" y="658276"/>
          <a:ext cx="4936908" cy="4936908"/>
        </a:xfrm>
        <a:prstGeom prst="pie">
          <a:avLst>
            <a:gd name="adj1" fmla="val 11880000"/>
            <a:gd name="adj2" fmla="val 16200000"/>
          </a:avLst>
        </a:prstGeom>
        <a:gradFill rotWithShape="0">
          <a:gsLst>
            <a:gs pos="0">
              <a:schemeClr val="accent5">
                <a:hueOff val="-18055798"/>
                <a:satOff val="44459"/>
                <a:lumOff val="-980"/>
                <a:alphaOff val="0"/>
                <a:tint val="74000"/>
              </a:schemeClr>
            </a:gs>
            <a:gs pos="49000">
              <a:schemeClr val="accent5">
                <a:hueOff val="-18055798"/>
                <a:satOff val="44459"/>
                <a:lumOff val="-980"/>
                <a:alphaOff val="0"/>
                <a:tint val="96000"/>
                <a:shade val="84000"/>
                <a:satMod val="110000"/>
              </a:schemeClr>
            </a:gs>
            <a:gs pos="49100">
              <a:schemeClr val="accent5">
                <a:hueOff val="-18055798"/>
                <a:satOff val="44459"/>
                <a:lumOff val="-980"/>
                <a:alphaOff val="0"/>
                <a:shade val="55000"/>
                <a:satMod val="150000"/>
              </a:schemeClr>
            </a:gs>
            <a:gs pos="92000">
              <a:schemeClr val="accent5">
                <a:hueOff val="-18055798"/>
                <a:satOff val="44459"/>
                <a:lumOff val="-98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5">
                <a:hueOff val="-18055798"/>
                <a:satOff val="44459"/>
                <a:lumOff val="-98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5">
              <a:hueOff val="-18055798"/>
              <a:satOff val="44459"/>
              <a:lumOff val="-98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Эстетическое</a:t>
          </a:r>
          <a:r>
            <a:rPr lang="ru-RU" sz="1600" kern="1200" dirty="0" smtClean="0"/>
            <a:t> </a:t>
          </a:r>
          <a:r>
            <a:rPr lang="ru-RU" sz="1600" kern="1200" dirty="0" smtClean="0">
              <a:solidFill>
                <a:schemeClr val="tx1"/>
              </a:solidFill>
            </a:rPr>
            <a:t>воспитание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4155290" y="1410567"/>
        <a:ext cx="1675022" cy="11460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8843E-1C31-4DC0-B69F-24D0472019A3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A6E41B-9770-4932-8881-3E5A6B6D3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A6E41B-9770-4932-8881-3E5A6B6D340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7864" y="1268760"/>
            <a:ext cx="5105400" cy="28681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Педагогическая деятельность воспитателя СП "Детский дом" </a:t>
            </a:r>
            <a:br>
              <a:rPr lang="ru-RU" dirty="0" smtClean="0"/>
            </a:br>
            <a:r>
              <a:rPr lang="ru-RU" dirty="0" smtClean="0"/>
              <a:t>по формированию гражданских качеств личности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4581128"/>
            <a:ext cx="6400800" cy="1752600"/>
          </a:xfrm>
        </p:spPr>
        <p:txBody>
          <a:bodyPr/>
          <a:lstStyle/>
          <a:p>
            <a:r>
              <a:rPr lang="ru-RU" dirty="0" err="1" smtClean="0"/>
              <a:t>Горяйнова</a:t>
            </a:r>
            <a:r>
              <a:rPr lang="ru-RU" dirty="0" smtClean="0"/>
              <a:t> Валентина Ивановна, </a:t>
            </a:r>
          </a:p>
          <a:p>
            <a:r>
              <a:rPr lang="ru-RU" dirty="0" smtClean="0"/>
              <a:t>воспитатель СП «Детский дом» </a:t>
            </a:r>
          </a:p>
          <a:p>
            <a:r>
              <a:rPr lang="ru-RU" dirty="0" smtClean="0"/>
              <a:t>СПб ГБПОУ ЛСИТ</a:t>
            </a:r>
            <a:endParaRPr lang="ru-RU" dirty="0"/>
          </a:p>
        </p:txBody>
      </p:sp>
      <p:pic>
        <p:nvPicPr>
          <p:cNvPr id="13314" name="Picture 2" descr="http://doc4web.ru/uploads/files/9/8985/hello_html_14dfbae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5063"/>
            <a:ext cx="4205803" cy="2852937"/>
          </a:xfrm>
          <a:prstGeom prst="rect">
            <a:avLst/>
          </a:prstGeom>
          <a:noFill/>
        </p:spPr>
      </p:pic>
      <p:pic>
        <p:nvPicPr>
          <p:cNvPr id="13315" name="Picture 3" descr="D:\СПБ ГБПОУ ЛСИТ  (ПУ №70)\2014-2015\Документы\ЛСИТ\ЛСИТ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627784" cy="22622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7848872" cy="1274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dirty="0" smtClean="0"/>
              <a:t>В сфере личностного развития воспитание должно обеспечить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9416"/>
            <a:ext cx="7776864" cy="513195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dirty="0" smtClean="0"/>
              <a:t>Готовность и способность  к  нравственному самосовершенствованию, самооценке,  пониманию смысла своей жизни, индивидуально-ответственному поведению</a:t>
            </a:r>
          </a:p>
          <a:p>
            <a:pPr>
              <a:lnSpc>
                <a:spcPct val="90000"/>
              </a:lnSpc>
              <a:defRPr/>
            </a:pPr>
            <a:r>
              <a:rPr lang="ru-RU" dirty="0" smtClean="0"/>
              <a:t>Формирование морали</a:t>
            </a:r>
          </a:p>
          <a:p>
            <a:pPr>
              <a:lnSpc>
                <a:spcPct val="90000"/>
              </a:lnSpc>
              <a:defRPr/>
            </a:pPr>
            <a:r>
              <a:rPr lang="ru-RU" dirty="0" smtClean="0"/>
              <a:t>Развитие совести</a:t>
            </a:r>
          </a:p>
          <a:p>
            <a:pPr>
              <a:lnSpc>
                <a:spcPct val="90000"/>
              </a:lnSpc>
              <a:defRPr/>
            </a:pPr>
            <a:r>
              <a:rPr lang="ru-RU" dirty="0" smtClean="0"/>
              <a:t>Усвоение базовых национальных ценностей, духовных традиций</a:t>
            </a:r>
          </a:p>
          <a:p>
            <a:pPr>
              <a:lnSpc>
                <a:spcPct val="90000"/>
              </a:lnSpc>
              <a:defRPr/>
            </a:pPr>
            <a:r>
              <a:rPr lang="ru-RU" dirty="0" smtClean="0"/>
              <a:t>Готовность и способность открыто выражать и отстаивать свою общественную позицию, критически оценивать собственные намерения, мысли и поступки</a:t>
            </a:r>
          </a:p>
          <a:p>
            <a:pPr>
              <a:buNone/>
            </a:pPr>
            <a:endParaRPr lang="ru-RU" sz="30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7848872" cy="108012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В сфере личностного развития воспитание должно обеспечить (2)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340768"/>
            <a:ext cx="7920880" cy="54006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dirty="0" smtClean="0"/>
              <a:t>Способность к самостоятельным поступкам и действиям, совершаемым на основе морального выбора, принятию ответственности за их результаты, целеустремленность и настойчивость в достижении результата.</a:t>
            </a:r>
          </a:p>
          <a:p>
            <a:pPr>
              <a:lnSpc>
                <a:spcPct val="90000"/>
              </a:lnSpc>
              <a:defRPr/>
            </a:pPr>
            <a:r>
              <a:rPr lang="ru-RU" sz="2400" dirty="0" smtClean="0"/>
              <a:t>Трудолюбие, бережливость, жизненный оптимизм, способность к преодолению трудностей.</a:t>
            </a:r>
          </a:p>
          <a:p>
            <a:pPr>
              <a:lnSpc>
                <a:spcPct val="90000"/>
              </a:lnSpc>
              <a:defRPr/>
            </a:pPr>
            <a:r>
              <a:rPr lang="ru-RU" sz="2400" dirty="0" smtClean="0"/>
              <a:t>Осознание ценности  других людей (ближних), ценности человеческой жизни, нетерпимость к действиям и влияниям, представляющим угрозу жизни, физическому и нравственному здоровью и духовной безопасности личности, умение им противодействовать.</a:t>
            </a:r>
          </a:p>
          <a:p>
            <a:pPr>
              <a:lnSpc>
                <a:spcPct val="90000"/>
              </a:lnSpc>
              <a:defRPr/>
            </a:pPr>
            <a:r>
              <a:rPr lang="ru-RU" sz="2400" dirty="0" smtClean="0"/>
              <a:t>Укрепление веры в Россию, чувства личной ответственности за Отечество перед будущими поколениями.</a:t>
            </a:r>
          </a:p>
          <a:p>
            <a:pPr>
              <a:buNone/>
            </a:pPr>
            <a:endParaRPr lang="ru-RU" sz="30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776864" cy="11521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000" dirty="0" smtClean="0"/>
              <a:t>В сфере общественных отношений воспитание должно обеспечить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12776"/>
            <a:ext cx="7848872" cy="5328592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ru-RU" sz="2200" dirty="0" smtClean="0"/>
              <a:t>Осознание себя гражданином России</a:t>
            </a:r>
          </a:p>
          <a:p>
            <a:pPr>
              <a:lnSpc>
                <a:spcPct val="110000"/>
              </a:lnSpc>
              <a:defRPr/>
            </a:pPr>
            <a:r>
              <a:rPr lang="ru-RU" sz="2200" dirty="0" smtClean="0"/>
              <a:t>Готовность граждан солидарно противостоять внешним и внутренним вызовам</a:t>
            </a:r>
          </a:p>
          <a:p>
            <a:pPr>
              <a:lnSpc>
                <a:spcPct val="110000"/>
              </a:lnSpc>
              <a:defRPr/>
            </a:pPr>
            <a:r>
              <a:rPr lang="ru-RU" sz="2200" dirty="0" smtClean="0"/>
              <a:t>Развитость патриотизма и гражданской солидарности</a:t>
            </a:r>
          </a:p>
          <a:p>
            <a:pPr>
              <a:lnSpc>
                <a:spcPct val="110000"/>
              </a:lnSpc>
              <a:defRPr/>
            </a:pPr>
            <a:r>
              <a:rPr lang="ru-RU" sz="2200" dirty="0" smtClean="0"/>
              <a:t>Заботу о благосостоянии многонационального народа России, поддержание межэтнического мира и согласия</a:t>
            </a:r>
          </a:p>
          <a:p>
            <a:pPr>
              <a:lnSpc>
                <a:spcPct val="110000"/>
              </a:lnSpc>
              <a:defRPr/>
            </a:pPr>
            <a:r>
              <a:rPr lang="ru-RU" sz="2200" dirty="0" smtClean="0"/>
              <a:t>Осознание безусловной ценности семьи как первоосновы нашей принадлежности к народу, Отечеству.</a:t>
            </a:r>
          </a:p>
          <a:p>
            <a:pPr>
              <a:lnSpc>
                <a:spcPct val="110000"/>
              </a:lnSpc>
              <a:defRPr/>
            </a:pPr>
            <a:r>
              <a:rPr lang="ru-RU" sz="2200" dirty="0" smtClean="0"/>
              <a:t>Понимание и поддержание таких нравственных устоев семьи, как любовь, взаимопомощь, почитание родителей, забота о младших и старших, ответственность за другого.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776864" cy="11521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000" dirty="0" smtClean="0"/>
              <a:t>В сфере общественных отношений воспитание должно обеспечить (2)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12776"/>
            <a:ext cx="7848872" cy="532859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defRPr/>
            </a:pPr>
            <a:r>
              <a:rPr lang="ru-RU" sz="2800" dirty="0" smtClean="0"/>
              <a:t>Бережное отношение к жизни человека, забота о продолжении рода</a:t>
            </a:r>
          </a:p>
          <a:p>
            <a:pPr>
              <a:lnSpc>
                <a:spcPct val="110000"/>
              </a:lnSpc>
              <a:defRPr/>
            </a:pPr>
            <a:r>
              <a:rPr lang="ru-RU" sz="2800" dirty="0" smtClean="0"/>
              <a:t>Законопослушность и сознательно поддерживаемый гражданами правопорядок</a:t>
            </a:r>
          </a:p>
          <a:p>
            <a:pPr>
              <a:lnSpc>
                <a:spcPct val="110000"/>
              </a:lnSpc>
              <a:defRPr/>
            </a:pPr>
            <a:r>
              <a:rPr lang="ru-RU" sz="2800" dirty="0" smtClean="0"/>
              <a:t>Духовную, культурную </a:t>
            </a:r>
            <a:br>
              <a:rPr lang="ru-RU" sz="2800" dirty="0" smtClean="0"/>
            </a:br>
            <a:r>
              <a:rPr lang="ru-RU" sz="2800" dirty="0" smtClean="0"/>
              <a:t>и социальную </a:t>
            </a:r>
            <a:br>
              <a:rPr lang="ru-RU" sz="2800" dirty="0" smtClean="0"/>
            </a:br>
            <a:r>
              <a:rPr lang="ru-RU" sz="2800" dirty="0" smtClean="0"/>
              <a:t>преемственность </a:t>
            </a:r>
            <a:br>
              <a:rPr lang="ru-RU" sz="2800" dirty="0" smtClean="0"/>
            </a:br>
            <a:r>
              <a:rPr lang="ru-RU" sz="2800" dirty="0" smtClean="0"/>
              <a:t>поколений 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3970" name="Picture 2" descr="http://detsad-kitty.ru/uploads/posts/2013-11/1385791547_14-kop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74166" y="3645024"/>
            <a:ext cx="3754010" cy="29969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7848872" cy="129614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000" dirty="0" smtClean="0"/>
              <a:t>В сфере государственных отношений воспитание должно обеспечить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800" dirty="0" smtClean="0"/>
              <a:t>Повышение доверия к государственным институтам со стороны граждан и общественных организаций</a:t>
            </a:r>
          </a:p>
          <a:p>
            <a:pPr>
              <a:lnSpc>
                <a:spcPct val="80000"/>
              </a:lnSpc>
              <a:defRPr/>
            </a:pPr>
            <a:r>
              <a:rPr lang="ru-RU" sz="2800" dirty="0" smtClean="0"/>
              <a:t>Повышение эффективности усилий государства, направленных на модернизацию страны</a:t>
            </a:r>
          </a:p>
          <a:p>
            <a:pPr>
              <a:lnSpc>
                <a:spcPct val="80000"/>
              </a:lnSpc>
              <a:defRPr/>
            </a:pPr>
            <a:r>
              <a:rPr lang="ru-RU" sz="2800" dirty="0" smtClean="0"/>
              <a:t>Укрепление национальной безопасности</a:t>
            </a:r>
          </a:p>
        </p:txBody>
      </p:sp>
      <p:pic>
        <p:nvPicPr>
          <p:cNvPr id="80898" name="Picture 2" descr="http://slbnet.ru/uploads/posts/2011-07/1310839062_demb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4221088"/>
            <a:ext cx="1212980" cy="2636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260648"/>
            <a:ext cx="7239000" cy="88235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Принципы работы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340768"/>
            <a:ext cx="7239000" cy="5114968"/>
          </a:xfrm>
        </p:spPr>
        <p:txBody>
          <a:bodyPr/>
          <a:lstStyle/>
          <a:p>
            <a:r>
              <a:rPr lang="ru-RU" dirty="0" smtClean="0"/>
              <a:t>Интеграция усилий</a:t>
            </a:r>
          </a:p>
          <a:p>
            <a:r>
              <a:rPr lang="ru-RU" dirty="0" smtClean="0"/>
              <a:t>Комплексный подход</a:t>
            </a:r>
          </a:p>
          <a:p>
            <a:r>
              <a:rPr lang="ru-RU" dirty="0" smtClean="0"/>
              <a:t>Систематичность</a:t>
            </a:r>
          </a:p>
          <a:p>
            <a:r>
              <a:rPr lang="ru-RU" dirty="0" err="1" smtClean="0"/>
              <a:t>Креативность</a:t>
            </a:r>
            <a:endParaRPr lang="ru-RU" dirty="0" smtClean="0"/>
          </a:p>
          <a:p>
            <a:r>
              <a:rPr lang="ru-RU" dirty="0" smtClean="0"/>
              <a:t>Разрушение шаблонов (внутренних и внешних)</a:t>
            </a:r>
          </a:p>
          <a:p>
            <a:r>
              <a:rPr lang="ru-RU" dirty="0" smtClean="0"/>
              <a:t>Сотрудничество с различными организациями</a:t>
            </a:r>
          </a:p>
          <a:p>
            <a:endParaRPr lang="ru-RU" dirty="0"/>
          </a:p>
        </p:txBody>
      </p:sp>
      <p:pic>
        <p:nvPicPr>
          <p:cNvPr id="86018" name="Picture 2" descr="http://lenagold.narod.ru/fon/clipart/p/pred/pred10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629380"/>
            <a:ext cx="5328592" cy="31000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акценты нашей работы</a:t>
            </a:r>
            <a:endParaRPr lang="ru-RU" dirty="0"/>
          </a:p>
        </p:txBody>
      </p:sp>
      <p:graphicFrame>
        <p:nvGraphicFramePr>
          <p:cNvPr id="4" name="Содержимое 4"/>
          <p:cNvGraphicFramePr>
            <a:graphicFrameLocks noGrp="1"/>
          </p:cNvGraphicFramePr>
          <p:nvPr>
            <p:ph idx="1"/>
          </p:nvPr>
        </p:nvGraphicFramePr>
        <p:xfrm>
          <a:off x="-1836712" y="1268760"/>
          <a:ext cx="11268744" cy="5877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формы и методы работы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322712" cy="110872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Индивидуальная работа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777568" cy="514116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Групповая работа:</a:t>
            </a:r>
          </a:p>
          <a:p>
            <a:r>
              <a:rPr lang="ru-RU" dirty="0" smtClean="0"/>
              <a:t>Дискуссии</a:t>
            </a:r>
          </a:p>
          <a:p>
            <a:r>
              <a:rPr lang="ru-RU" dirty="0" smtClean="0"/>
              <a:t>Круглые столы</a:t>
            </a:r>
          </a:p>
          <a:p>
            <a:r>
              <a:rPr lang="ru-RU" dirty="0" smtClean="0"/>
              <a:t>«Дни здоровья»</a:t>
            </a:r>
          </a:p>
          <a:p>
            <a:r>
              <a:rPr lang="ru-RU" dirty="0" smtClean="0"/>
              <a:t>Спектакли</a:t>
            </a:r>
          </a:p>
          <a:p>
            <a:r>
              <a:rPr lang="ru-RU" dirty="0" smtClean="0"/>
              <a:t>Кинолектории</a:t>
            </a:r>
          </a:p>
          <a:p>
            <a:r>
              <a:rPr lang="ru-RU" dirty="0" smtClean="0"/>
              <a:t>Тренинги</a:t>
            </a:r>
          </a:p>
          <a:p>
            <a:r>
              <a:rPr lang="ru-RU" dirty="0" smtClean="0"/>
              <a:t>Участие в деятельности волонтёрских движений</a:t>
            </a:r>
          </a:p>
          <a:p>
            <a:endParaRPr lang="ru-RU" dirty="0"/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323528" y="2564905"/>
            <a:ext cx="3520440" cy="4104456"/>
          </a:xfrm>
          <a:prstGeom prst="rect">
            <a:avLst/>
          </a:prstGeom>
        </p:spPr>
        <p:txBody>
          <a:bodyPr vert="horz" anchor="t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Кружки и секции: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Char char="-"/>
              <a:tabLst/>
              <a:defRPr/>
            </a:pP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Спорт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Char char="-"/>
              <a:tabLst/>
              <a:defRPr/>
            </a:pPr>
            <a:r>
              <a:rPr lang="ru-RU" sz="2800" baseline="0" dirty="0" smtClean="0"/>
              <a:t>Футбол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Char char="-"/>
              <a:tabLst/>
              <a:defRPr/>
            </a:pP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Вокал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Char char="-"/>
              <a:tabLst/>
              <a:defRPr/>
            </a:pPr>
            <a:r>
              <a:rPr lang="ru-RU" sz="2800" baseline="0" dirty="0" smtClean="0"/>
              <a:t>Эстрадная миниатюра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Char char="-"/>
              <a:tabLst/>
              <a:defRPr/>
            </a:pPr>
            <a:r>
              <a:rPr lang="ru-RU" sz="2800" dirty="0" smtClean="0"/>
              <a:t>История города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Char char="-"/>
              <a:tabLst/>
              <a:defRPr/>
            </a:pPr>
            <a:r>
              <a:rPr lang="ru-RU" sz="2800" baseline="0" dirty="0" smtClean="0"/>
              <a:t>Молодёжное волонтёрское</a:t>
            </a:r>
            <a:r>
              <a:rPr lang="ru-RU" sz="2800" dirty="0" smtClean="0"/>
              <a:t> движение «Знаешь как? Как знаешь…»</a:t>
            </a:r>
            <a:endParaRPr lang="ru-RU" sz="2800" baseline="0" dirty="0" smtClean="0"/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Char char="-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7042" name="Picture 2" descr="http://www.sucaitianxia.com/png/UploadFiles_6130/200803/2008032313574933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602704" cy="602704"/>
          </a:xfrm>
          <a:prstGeom prst="rect">
            <a:avLst/>
          </a:prstGeom>
          <a:noFill/>
        </p:spPr>
      </p:pic>
      <p:pic>
        <p:nvPicPr>
          <p:cNvPr id="87044" name="Picture 4" descr="http://s001.radikal.ru/i193/1008/83/09b4acc1d64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556792"/>
            <a:ext cx="375242" cy="563215"/>
          </a:xfrm>
          <a:prstGeom prst="rect">
            <a:avLst/>
          </a:prstGeom>
          <a:noFill/>
        </p:spPr>
      </p:pic>
      <p:pic>
        <p:nvPicPr>
          <p:cNvPr id="87046" name="Picture 6" descr="http://i076.radikal.ru/1008/70/6d3ef55ee47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2348880"/>
            <a:ext cx="432048" cy="648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формы и методы работы (2)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777568" cy="24768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Совет Детского дома</a:t>
            </a: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Совет профилактики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323528" y="1628800"/>
            <a:ext cx="3816424" cy="5040561"/>
          </a:xfrm>
          <a:prstGeom prst="rect">
            <a:avLst/>
          </a:prstGeom>
        </p:spPr>
        <p:txBody>
          <a:bodyPr vert="horz" anchor="t">
            <a:normAutofit fontScale="92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Основные направления работы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Char char="-"/>
              <a:tabLst/>
              <a:defRPr/>
            </a:pP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Профилактика ПАВ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Char char="-"/>
              <a:tabLst/>
              <a:defRPr/>
            </a:pPr>
            <a:r>
              <a:rPr lang="ru-RU" sz="2800" dirty="0" smtClean="0"/>
              <a:t>Формирование ЗОЖ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Char char="-"/>
              <a:tabLst/>
              <a:defRPr/>
            </a:pPr>
            <a:r>
              <a:rPr lang="ru-RU" sz="2800" baseline="0" dirty="0" smtClean="0"/>
              <a:t>Адаптация к</a:t>
            </a:r>
            <a:r>
              <a:rPr lang="ru-RU" sz="2800" dirty="0" smtClean="0"/>
              <a:t> самостоятельной жизни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Char char="-"/>
              <a:tabLst/>
              <a:defRPr/>
            </a:pPr>
            <a:r>
              <a:rPr lang="ru-RU" sz="2800" baseline="0" dirty="0" smtClean="0"/>
              <a:t>Формирование активной жизненной позиции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Char char="-"/>
              <a:tabLst/>
              <a:defRPr/>
            </a:pPr>
            <a:r>
              <a:rPr lang="ru-RU" sz="2800" dirty="0" smtClean="0"/>
              <a:t>Развитие гражданских качеств личности</a:t>
            </a:r>
            <a:endParaRPr lang="ru-RU" sz="2800" baseline="0" dirty="0" smtClean="0"/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Char char="-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8066" name="AutoShape 2" descr="http://www.abc-color.com/image/coloring/flowers/001/flowers-006/flowers-006-clipart-color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8070" name="AutoShape 6" descr="http://www.abc-color.com/image/coloring/flowers/001/flowers-006/flowers-006-clipart-color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8072" name="AutoShape 8" descr="http://www.abc-color.com/image/coloring/flowers/001/flowers-006/flowers-006-clipart-color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8078" name="Picture 14" descr="http://img1.liveinternet.ru/images/attach/c/2/73/632/73632685_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4012679"/>
            <a:ext cx="3648031" cy="28453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7239000" cy="5979064"/>
          </a:xfrm>
        </p:spPr>
        <p:txBody>
          <a:bodyPr/>
          <a:lstStyle/>
          <a:p>
            <a:pPr>
              <a:buNone/>
            </a:pPr>
            <a:r>
              <a:rPr lang="ru-RU" sz="3000" i="1" dirty="0" smtClean="0">
                <a:solidFill>
                  <a:schemeClr val="tx2"/>
                </a:solidFill>
              </a:rPr>
              <a:t>…Те, у кого ничего не получается, просто не имеют понятия о том, сколько усилий приложили те, кто справился…</a:t>
            </a:r>
          </a:p>
          <a:p>
            <a:pPr algn="r">
              <a:buNone/>
            </a:pPr>
            <a:r>
              <a:rPr lang="ru-RU" sz="3000" dirty="0" smtClean="0">
                <a:solidFill>
                  <a:schemeClr val="tx2"/>
                </a:solidFill>
              </a:rPr>
              <a:t>(</a:t>
            </a:r>
            <a:r>
              <a:rPr lang="ru-RU" sz="3000" dirty="0" err="1" smtClean="0">
                <a:solidFill>
                  <a:schemeClr val="tx2"/>
                </a:solidFill>
              </a:rPr>
              <a:t>Ватари</a:t>
            </a:r>
            <a:r>
              <a:rPr lang="ru-RU" sz="3000" dirty="0" smtClean="0">
                <a:solidFill>
                  <a:schemeClr val="tx2"/>
                </a:solidFill>
              </a:rPr>
              <a:t> </a:t>
            </a:r>
            <a:r>
              <a:rPr lang="ru-RU" sz="3000" dirty="0" err="1" smtClean="0">
                <a:solidFill>
                  <a:schemeClr val="tx2"/>
                </a:solidFill>
              </a:rPr>
              <a:t>Ватару</a:t>
            </a:r>
            <a:r>
              <a:rPr lang="ru-RU" sz="3000" dirty="0" smtClean="0">
                <a:solidFill>
                  <a:schemeClr val="tx2"/>
                </a:solidFill>
              </a:rPr>
              <a:t>)</a:t>
            </a:r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/>
          </a:p>
        </p:txBody>
      </p:sp>
      <p:pic>
        <p:nvPicPr>
          <p:cNvPr id="93188" name="Picture 4" descr="http://img-fotki.yandex.ru/get/4118/20573769.1a/0_89368_840cfb2d_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82835"/>
            <a:ext cx="5580112" cy="37275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7848872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Гражданские качества личности</a:t>
            </a:r>
            <a:endParaRPr lang="ru-RU" dirty="0"/>
          </a:p>
        </p:txBody>
      </p:sp>
      <p:pic>
        <p:nvPicPr>
          <p:cNvPr id="9218" name="Picture 2" descr="таблиц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340768"/>
            <a:ext cx="6258778" cy="5517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20040"/>
            <a:ext cx="7848872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Гражданские качества личности (2)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9416"/>
            <a:ext cx="7848872" cy="524858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200" dirty="0" smtClean="0"/>
              <a:t>Гражданские качества личности проистекают из личностных качеств, а также находятся в тесной взаимосвязи между собой, сочетаются друг с другом и образуют определенную целостность, единство. </a:t>
            </a:r>
          </a:p>
          <a:p>
            <a:pPr>
              <a:buNone/>
            </a:pPr>
            <a:r>
              <a:rPr lang="ru-RU" sz="2200" dirty="0" smtClean="0"/>
              <a:t>Воспитание гражданственности личности определяется не только субъективными усилиями воспитателей, но, прежде всего, объективным состоянием общества, уровнем развития демократии, гуманности. Основные черты гражданского облика личности закладываются в детском, подростковом, юношеском возрасте на основе опыта, приобретаемого в семье, школе, социальной среде, и в дальнейшем формируются на протяжении всей жизни человека.</a:t>
            </a:r>
          </a:p>
          <a:p>
            <a:pPr>
              <a:buNone/>
            </a:pPr>
            <a:r>
              <a:rPr lang="ru-RU" sz="2200" b="1" i="1" dirty="0" smtClean="0"/>
              <a:t>Основная цель гражданского воспитания</a:t>
            </a:r>
            <a:r>
              <a:rPr lang="ru-RU" sz="2200" dirty="0" smtClean="0"/>
              <a:t> - воспитание в человеке нравственных идеалов общества, чувства любви к Родине, стремления к миру, потребности в труде на благо общества.</a:t>
            </a:r>
          </a:p>
        </p:txBody>
      </p:sp>
      <p:pic>
        <p:nvPicPr>
          <p:cNvPr id="75778" name="Picture 2" descr="http://lip.ranepa.ru/images/patriot_head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0"/>
            <a:ext cx="2267744" cy="907098"/>
          </a:xfrm>
          <a:prstGeom prst="rect">
            <a:avLst/>
          </a:prstGeom>
          <a:noFill/>
        </p:spPr>
      </p:pic>
      <p:pic>
        <p:nvPicPr>
          <p:cNvPr id="75780" name="Picture 4" descr="http://img0.liveinternet.ru/images/attach/c/10/109/712/109712982_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4537" y="5805264"/>
            <a:ext cx="2049463" cy="9353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2390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Характеристики процесса воспитания</a:t>
            </a: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395536" y="1556792"/>
            <a:ext cx="3500437" cy="307181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Традиционное воспитание</a:t>
            </a:r>
          </a:p>
          <a:p>
            <a:pPr algn="ctr">
              <a:defRPr/>
            </a:pPr>
            <a:endParaRPr lang="ru-RU" sz="20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формирование </a:t>
            </a:r>
            <a:r>
              <a:rPr lang="ru-RU" sz="2000" dirty="0">
                <a:solidFill>
                  <a:schemeClr val="tx1"/>
                </a:solidFill>
              </a:rPr>
              <a:t>личности согласно нормам, принятым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в обществе, процесс передачи ценностей от старших младшим </a:t>
            </a: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4211960" y="1556792"/>
            <a:ext cx="3714750" cy="307181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Современное воспитание</a:t>
            </a:r>
          </a:p>
          <a:p>
            <a:pPr algn="ctr">
              <a:defRPr/>
            </a:pPr>
            <a:endParaRPr lang="ru-RU" sz="20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взаимная </a:t>
            </a:r>
            <a:r>
              <a:rPr lang="ru-RU" sz="2000" dirty="0">
                <a:solidFill>
                  <a:schemeClr val="tx1"/>
                </a:solidFill>
              </a:rPr>
              <a:t>поддержка людей 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(Я – Значимый другой) в процессе решения личностно и общественно значимых проблем, сопровождаемая развитием каждого из них </a:t>
            </a:r>
          </a:p>
        </p:txBody>
      </p:sp>
      <p:sp>
        <p:nvSpPr>
          <p:cNvPr id="6150" name="Выгнутая вниз стрелка 5"/>
          <p:cNvSpPr>
            <a:spLocks noChangeArrowheads="1"/>
          </p:cNvSpPr>
          <p:nvPr/>
        </p:nvSpPr>
        <p:spPr bwMode="auto">
          <a:xfrm>
            <a:off x="2339752" y="4725144"/>
            <a:ext cx="3643312" cy="1000125"/>
          </a:xfrm>
          <a:prstGeom prst="curvedUpArrow">
            <a:avLst>
              <a:gd name="adj1" fmla="val 24977"/>
              <a:gd name="adj2" fmla="val 50005"/>
              <a:gd name="adj3" fmla="val 25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755576" y="5805264"/>
            <a:ext cx="6429375" cy="92868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Причина перехода – особенности современной цивилизации</a:t>
            </a:r>
          </a:p>
          <a:p>
            <a:pPr>
              <a:defRPr/>
            </a:pPr>
            <a:endParaRPr lang="ru-RU" dirty="0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776864" cy="151216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Социальные и личностные «вызовы», на которые должно ответить образование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00808"/>
            <a:ext cx="7848872" cy="4997152"/>
          </a:xfrm>
        </p:spPr>
        <p:txBody>
          <a:bodyPr>
            <a:noAutofit/>
          </a:bodyPr>
          <a:lstStyle/>
          <a:p>
            <a:r>
              <a:rPr lang="ru-RU" sz="2200" dirty="0" smtClean="0"/>
              <a:t>Морально-нравственная дезинтеграция общества </a:t>
            </a:r>
          </a:p>
          <a:p>
            <a:r>
              <a:rPr lang="ru-RU" sz="2200" dirty="0" smtClean="0"/>
              <a:t>Низкий уровень доверия и социальной солидарности </a:t>
            </a:r>
          </a:p>
          <a:p>
            <a:r>
              <a:rPr lang="ru-RU" sz="2200" dirty="0" smtClean="0"/>
              <a:t>Нарушение преемственности поколений </a:t>
            </a:r>
          </a:p>
          <a:p>
            <a:r>
              <a:rPr lang="ru-RU" sz="2200" dirty="0" smtClean="0"/>
              <a:t>Недостаток гражданского, патриотического самосознания </a:t>
            </a:r>
          </a:p>
          <a:p>
            <a:r>
              <a:rPr lang="ru-RU" sz="2200" dirty="0" smtClean="0"/>
              <a:t>Рост национализма, ксенофобии, усиление центробежных социальных тенденций</a:t>
            </a:r>
          </a:p>
          <a:p>
            <a:r>
              <a:rPr lang="ru-RU" sz="2200" dirty="0" smtClean="0"/>
              <a:t>Снижение ценности производительного труда, творчества и образования</a:t>
            </a:r>
          </a:p>
          <a:p>
            <a:r>
              <a:rPr lang="ru-RU" sz="2200" dirty="0" smtClean="0"/>
              <a:t>Усиление миграционных процессов</a:t>
            </a:r>
          </a:p>
          <a:p>
            <a:r>
              <a:rPr lang="ru-RU" sz="2200" dirty="0" smtClean="0"/>
              <a:t>Снижение ценностей семейной жизни</a:t>
            </a:r>
          </a:p>
          <a:p>
            <a:r>
              <a:rPr lang="ru-RU" sz="2200" dirty="0" smtClean="0"/>
              <a:t>Ослабление физического, социального и психического здоровья населения</a:t>
            </a:r>
          </a:p>
          <a:p>
            <a:pPr>
              <a:buNone/>
            </a:pPr>
            <a:endParaRPr lang="ru-RU" sz="2200" b="1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7920880" cy="63367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000" b="1" dirty="0" smtClean="0"/>
              <a:t>Вывод: </a:t>
            </a:r>
            <a:r>
              <a:rPr lang="ru-RU" sz="3000" dirty="0" smtClean="0"/>
              <a:t>создание условий для нравственного развития, воспитания и успешной социализации учащихся, особенно детей-сирот и детей, оставшихся без попечения родителей и выпускников детских домов – одна из приоритетных задач для образовательных учреждений. Всем специалистам необходимо объединить усилия и способствовать  мероприятиям по формированию гражданских качеств личности</a:t>
            </a:r>
            <a:endParaRPr lang="ru-RU" sz="3000" b="1" dirty="0" smtClean="0"/>
          </a:p>
        </p:txBody>
      </p:sp>
      <p:pic>
        <p:nvPicPr>
          <p:cNvPr id="3074" name="Picture 2" descr="http://kscexpert.ru/wp-content/uploads/2013/07/11ee3ff45082643ca8558a84b537745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653136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0207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Современный идеал воспитания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9416"/>
            <a:ext cx="7848872" cy="484632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200" b="1" dirty="0" smtClean="0"/>
              <a:t>Образ:</a:t>
            </a:r>
            <a:r>
              <a:rPr lang="ru-RU" sz="2200" dirty="0" smtClean="0"/>
              <a:t> высоконравственный, творческий, компетентный гражданин России, принимающий судьбу Отечества как свою личную, осознающий ответственность за настоящее и будущее своей страны, укорененный в духовных и культурных традициях многонационального народа Российской Федерации</a:t>
            </a:r>
          </a:p>
          <a:p>
            <a:pPr>
              <a:buNone/>
            </a:pPr>
            <a:r>
              <a:rPr lang="ru-RU" sz="2200" b="1" dirty="0" smtClean="0"/>
              <a:t>Статус:</a:t>
            </a:r>
            <a:r>
              <a:rPr lang="ru-RU" sz="2200" dirty="0" smtClean="0"/>
              <a:t> национальный воспитательный идеал является высшей целью образования. Он представляет собой нравственное (идеальное) представление о человеке, на воспитание, обучение и развитие которого направлены усилия основных субъектов национальной жизни: государства, семьи, школы, политических партий, религиозных и общественных организаций, СМИ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0207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Важнейший принцип Современного воспитания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9416"/>
            <a:ext cx="7848872" cy="48463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000" dirty="0" smtClean="0"/>
              <a:t>Воспитание личности в национальных культурных и духовных традициях для успешной жизни в высокотехнологичном мире </a:t>
            </a:r>
          </a:p>
        </p:txBody>
      </p:sp>
      <p:pic>
        <p:nvPicPr>
          <p:cNvPr id="76802" name="Picture 2" descr="http://fantik47.rusedu.net/gallery/3117/0_94ab7_ba3687dc_XX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098310"/>
            <a:ext cx="4419103" cy="3759690"/>
          </a:xfrm>
          <a:prstGeom prst="rect">
            <a:avLst/>
          </a:prstGeom>
          <a:noFill/>
        </p:spPr>
      </p:pic>
      <p:pic>
        <p:nvPicPr>
          <p:cNvPr id="76804" name="Picture 4" descr="http://s49.radikal.ru/i124/1105/15/e3dd0d96112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44624" y="3429000"/>
            <a:ext cx="4104456" cy="2933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воспитательные 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9416"/>
            <a:ext cx="7776864" cy="5059944"/>
          </a:xfrm>
        </p:spPr>
        <p:txBody>
          <a:bodyPr/>
          <a:lstStyle/>
          <a:p>
            <a:r>
              <a:rPr lang="ru-RU" sz="3000" dirty="0" smtClean="0"/>
              <a:t> Личностное развитие</a:t>
            </a:r>
          </a:p>
          <a:p>
            <a:pPr>
              <a:buNone/>
            </a:pPr>
            <a:endParaRPr lang="ru-RU" sz="3000" dirty="0" smtClean="0"/>
          </a:p>
          <a:p>
            <a:pPr>
              <a:buNone/>
            </a:pPr>
            <a:endParaRPr lang="ru-RU" sz="3000" dirty="0" smtClean="0"/>
          </a:p>
          <a:p>
            <a:r>
              <a:rPr lang="ru-RU" sz="3000" dirty="0" smtClean="0"/>
              <a:t> Общественные отношения</a:t>
            </a:r>
          </a:p>
          <a:p>
            <a:pPr>
              <a:buNone/>
            </a:pPr>
            <a:endParaRPr lang="ru-RU" sz="3000" dirty="0" smtClean="0"/>
          </a:p>
          <a:p>
            <a:pPr>
              <a:buNone/>
            </a:pPr>
            <a:endParaRPr lang="ru-RU" sz="3000" dirty="0" smtClean="0"/>
          </a:p>
          <a:p>
            <a:r>
              <a:rPr lang="ru-RU" sz="3000" dirty="0" smtClean="0"/>
              <a:t> Государственные отношения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9874" name="Picture 2" descr="http://bogatyr.caduk.ru/images/ludi-clipart-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556792"/>
            <a:ext cx="1189104" cy="1728192"/>
          </a:xfrm>
          <a:prstGeom prst="rect">
            <a:avLst/>
          </a:prstGeom>
          <a:noFill/>
        </p:spPr>
      </p:pic>
      <p:pic>
        <p:nvPicPr>
          <p:cNvPr id="79876" name="Picture 4" descr="http://dutsadok.com.ua/clipart/ljudi/deti_mach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797977"/>
            <a:ext cx="2592288" cy="2200335"/>
          </a:xfrm>
          <a:prstGeom prst="rect">
            <a:avLst/>
          </a:prstGeom>
          <a:noFill/>
        </p:spPr>
      </p:pic>
      <p:pic>
        <p:nvPicPr>
          <p:cNvPr id="79878" name="Picture 6" descr="http://demiart.ru/forum/uploads5/post-734573-126411001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4365104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200</TotalTime>
  <Words>805</Words>
  <Application>Microsoft Office PowerPoint</Application>
  <PresentationFormat>Экран (4:3)</PresentationFormat>
  <Paragraphs>112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Изящная</vt:lpstr>
      <vt:lpstr>Педагогическая деятельность воспитателя СП "Детский дом"  по формированию гражданских качеств личности</vt:lpstr>
      <vt:lpstr>Гражданские качества личности</vt:lpstr>
      <vt:lpstr>Гражданские качества личности (2)</vt:lpstr>
      <vt:lpstr>Характеристики процесса воспитания</vt:lpstr>
      <vt:lpstr>Социальные и личностные «вызовы», на которые должно ответить образование</vt:lpstr>
      <vt:lpstr>Слайд 6</vt:lpstr>
      <vt:lpstr>Современный идеал воспитания</vt:lpstr>
      <vt:lpstr>Важнейший принцип Современного воспитания</vt:lpstr>
      <vt:lpstr>Основные воспитательные задачи</vt:lpstr>
      <vt:lpstr>В сфере личностного развития воспитание должно обеспечить</vt:lpstr>
      <vt:lpstr>В сфере личностного развития воспитание должно обеспечить (2)</vt:lpstr>
      <vt:lpstr>В сфере общественных отношений воспитание должно обеспечить</vt:lpstr>
      <vt:lpstr>В сфере общественных отношений воспитание должно обеспечить (2)</vt:lpstr>
      <vt:lpstr>В сфере государственных отношений воспитание должно обеспечить</vt:lpstr>
      <vt:lpstr>Принципы работы</vt:lpstr>
      <vt:lpstr>Основные акценты нашей работы</vt:lpstr>
      <vt:lpstr>Основные формы и методы работы</vt:lpstr>
      <vt:lpstr>Основные формы и методы работы (2)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Педагогическая деятельность воспитателя СП "Детский дом" по формированию гражданских качеств личности</dc:title>
  <dc:creator>ЛСИТ</dc:creator>
  <cp:lastModifiedBy>ЛСИТ</cp:lastModifiedBy>
  <cp:revision>36</cp:revision>
  <dcterms:created xsi:type="dcterms:W3CDTF">2014-11-10T09:16:41Z</dcterms:created>
  <dcterms:modified xsi:type="dcterms:W3CDTF">2014-11-10T13:27:06Z</dcterms:modified>
</cp:coreProperties>
</file>