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0736C5-ACDD-4240-A5BD-E3317DA0C0CE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826042-E9B1-4D03-9BDE-6BD351EF517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3501008"/>
            <a:ext cx="6526234" cy="119330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Фовизм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725144"/>
            <a:ext cx="4784576" cy="889390"/>
          </a:xfrm>
        </p:spPr>
        <p:txBody>
          <a:bodyPr/>
          <a:lstStyle/>
          <a:p>
            <a:r>
              <a:rPr lang="ru-RU" dirty="0" smtClean="0"/>
              <a:t>Антонова Света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215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03713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Морис де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Вламинк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66065"/>
            <a:ext cx="7128792" cy="5964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32288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591" y="-105073"/>
            <a:ext cx="8229600" cy="1143000"/>
          </a:xfrm>
        </p:spPr>
        <p:txBody>
          <a:bodyPr/>
          <a:lstStyle/>
          <a:p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Отон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Фриез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68760"/>
            <a:ext cx="6336704" cy="542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57026" y="807095"/>
            <a:ext cx="2876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dirty="0" smtClean="0"/>
              <a:t>Анри-</a:t>
            </a:r>
            <a:r>
              <a:rPr lang="ru-RU" sz="2400" dirty="0" err="1" smtClean="0"/>
              <a:t>Ашиль</a:t>
            </a:r>
            <a:r>
              <a:rPr lang="ru-RU" sz="2400" dirty="0" smtClean="0"/>
              <a:t>-Эмиль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73636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Характерные особенности фовизма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484784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1.предельно интенсивное звучание открытых цветов; </a:t>
            </a:r>
          </a:p>
          <a:p>
            <a:pPr algn="just"/>
            <a:r>
              <a:rPr lang="ru-RU" sz="2400" dirty="0" smtClean="0"/>
              <a:t>2.сопоставление контрастных хроматических плоскостей, заключенных в обобщенный контур; </a:t>
            </a:r>
          </a:p>
          <a:p>
            <a:pPr algn="just"/>
            <a:r>
              <a:rPr lang="ru-RU" sz="2400" dirty="0" smtClean="0"/>
              <a:t>3.сведение формы к простым очертаниям при отказе от светотеневой моделировки и линейной перспективы.</a:t>
            </a:r>
            <a:br>
              <a:rPr lang="ru-RU" sz="2400" dirty="0" smtClean="0"/>
            </a:br>
            <a:r>
              <a:rPr lang="ru-RU" sz="2400" dirty="0" smtClean="0"/>
              <a:t> 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Плоскостная трактовка форм, насыщенность чистых цветов, энергично подчеркнутый контур обусловливают декоративность </a:t>
            </a:r>
            <a:r>
              <a:rPr lang="ru-RU" sz="2400" dirty="0" err="1" smtClean="0"/>
              <a:t>фовистской</a:t>
            </a:r>
            <a:r>
              <a:rPr lang="ru-RU" sz="2400" dirty="0" smtClean="0"/>
              <a:t> живописи.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976299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12777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Вдохновителями </a:t>
            </a:r>
            <a:r>
              <a:rPr lang="ru-RU" sz="2400" dirty="0" err="1" smtClean="0"/>
              <a:t>фовистов</a:t>
            </a:r>
            <a:r>
              <a:rPr lang="ru-RU" sz="2400" dirty="0" smtClean="0"/>
              <a:t> послужили постимпрессионисты Ван Гог и Гоген, предпочитавшие субъективный интенсивный цвет цвету мягкому и натуральному, свойственному импрессионистам.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Главой этой школы считается Матисс, который свершил полный разрыв с оптическим цветом. На его картине женский нос вполне мог быть зеленого цвета, если это придавало ей выразительности и композиции. Матисс утверждал: «Я рисую не женщин; я рисую картины».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9688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88544" cy="73007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-12568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000" dirty="0" smtClean="0"/>
              <a:t>Конец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591203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2051720" y="1412776"/>
            <a:ext cx="4784576" cy="889390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644008" y="4725144"/>
            <a:ext cx="4784576" cy="889390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99805"/>
            <a:ext cx="9036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dirty="0">
                <a:solidFill>
                  <a:prstClr val="white"/>
                </a:solidFill>
              </a:rPr>
              <a:t>Фовизм (от фр. </a:t>
            </a:r>
            <a:r>
              <a:rPr lang="ru-RU" sz="2800" dirty="0" err="1">
                <a:solidFill>
                  <a:prstClr val="white"/>
                </a:solidFill>
              </a:rPr>
              <a:t>fauve</a:t>
            </a:r>
            <a:r>
              <a:rPr lang="ru-RU" sz="2800" dirty="0">
                <a:solidFill>
                  <a:prstClr val="white"/>
                </a:solidFill>
              </a:rPr>
              <a:t> — дикий) — направление во французской живописи конца XIX — начала XX века.</a:t>
            </a:r>
            <a:endParaRPr lang="ru-RU" sz="2800" dirty="0">
              <a:solidFill>
                <a:prstClr val="white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96752"/>
            <a:ext cx="4176464" cy="5105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180" y="1291811"/>
            <a:ext cx="2088232" cy="5414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51717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0688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Название закрепилось за группой художников, чьи полотна были представлены на осеннем салоне 1905 года. Картины оставляли у зрителя ощущение энергии и страсти, и французский критик Луи </a:t>
            </a:r>
            <a:r>
              <a:rPr lang="ru-RU" sz="2400" dirty="0" err="1" smtClean="0"/>
              <a:t>Восель</a:t>
            </a:r>
            <a:r>
              <a:rPr lang="ru-RU" sz="2400" dirty="0" smtClean="0"/>
              <a:t> назвал этих живописцев дикими зверями (фр. </a:t>
            </a:r>
            <a:r>
              <a:rPr lang="ru-RU" sz="2400" dirty="0" err="1" smtClean="0"/>
              <a:t>les</a:t>
            </a:r>
            <a:r>
              <a:rPr lang="ru-RU" sz="2400" dirty="0" smtClean="0"/>
              <a:t> </a:t>
            </a:r>
            <a:r>
              <a:rPr lang="ru-RU" sz="2400" dirty="0" err="1" smtClean="0"/>
              <a:t>fauves</a:t>
            </a:r>
            <a:r>
              <a:rPr lang="ru-RU" sz="2400" dirty="0" smtClean="0"/>
              <a:t>). Это было реакцией современников на поразившую их экзальтацию цвета, «дикую» выразительность красок. Так случайное высказывание закрепилось как название всего течения. Сами же художники никогда не признавали над собой данного эпитета.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172899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9805"/>
            <a:ext cx="90364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AutoNum type="arabicPeriod"/>
            </a:pPr>
            <a:endParaRPr lang="ru-RU" sz="2400" dirty="0" smtClean="0">
              <a:solidFill>
                <a:prstClr val="white"/>
              </a:solidFill>
            </a:endParaRPr>
          </a:p>
          <a:p>
            <a:pPr marL="514350" lvl="0" indent="-514350" algn="just">
              <a:buAutoNum type="arabicPeriod"/>
            </a:pPr>
            <a:endParaRPr lang="ru-RU" sz="2400" dirty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1. Анри Матисс;</a:t>
            </a: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2. Андре Дерена;</a:t>
            </a: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3. Альбер Марке</a:t>
            </a:r>
            <a:r>
              <a:rPr lang="en-US" sz="2400" dirty="0" smtClean="0">
                <a:solidFill>
                  <a:prstClr val="white"/>
                </a:solidFill>
              </a:rPr>
              <a:t>;</a:t>
            </a:r>
            <a:r>
              <a:rPr lang="ru-RU" sz="2400" dirty="0" smtClean="0">
                <a:solidFill>
                  <a:prstClr val="white"/>
                </a:solidFill>
              </a:rPr>
              <a:t> </a:t>
            </a: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4. Шарль </a:t>
            </a:r>
            <a:r>
              <a:rPr lang="ru-RU" sz="2400" dirty="0" err="1" smtClean="0">
                <a:solidFill>
                  <a:prstClr val="white"/>
                </a:solidFill>
              </a:rPr>
              <a:t>Камуан</a:t>
            </a:r>
            <a:r>
              <a:rPr lang="en-US" sz="2400" dirty="0">
                <a:solidFill>
                  <a:prstClr val="white"/>
                </a:solidFill>
              </a:rPr>
              <a:t>;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5. Луи </a:t>
            </a:r>
            <a:r>
              <a:rPr lang="ru-RU" sz="2400" dirty="0" err="1">
                <a:solidFill>
                  <a:prstClr val="white"/>
                </a:solidFill>
              </a:rPr>
              <a:t>Вальта</a:t>
            </a:r>
            <a:r>
              <a:rPr lang="ru-RU" sz="2400" dirty="0">
                <a:solidFill>
                  <a:prstClr val="white"/>
                </a:solidFill>
              </a:rPr>
              <a:t> (англ</a:t>
            </a:r>
            <a:r>
              <a:rPr lang="ru-RU" sz="2400" dirty="0" smtClean="0">
                <a:solidFill>
                  <a:prstClr val="white"/>
                </a:solidFill>
              </a:rPr>
              <a:t>.)</a:t>
            </a:r>
            <a:r>
              <a:rPr lang="en-US" sz="2400" dirty="0" smtClean="0">
                <a:solidFill>
                  <a:prstClr val="white"/>
                </a:solidFill>
              </a:rPr>
              <a:t>;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6. Анри </a:t>
            </a:r>
            <a:r>
              <a:rPr lang="ru-RU" sz="2400" dirty="0" err="1" smtClean="0">
                <a:solidFill>
                  <a:prstClr val="white"/>
                </a:solidFill>
              </a:rPr>
              <a:t>Эвенепул</a:t>
            </a:r>
            <a:r>
              <a:rPr lang="en-US" sz="2400" dirty="0" smtClean="0">
                <a:solidFill>
                  <a:prstClr val="white"/>
                </a:solidFill>
              </a:rPr>
              <a:t>;</a:t>
            </a:r>
            <a:r>
              <a:rPr lang="ru-RU" sz="2400" dirty="0" smtClean="0">
                <a:solidFill>
                  <a:prstClr val="white"/>
                </a:solidFill>
              </a:rPr>
              <a:t> </a:t>
            </a: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7. Морис </a:t>
            </a:r>
            <a:r>
              <a:rPr lang="ru-RU" sz="2400" dirty="0">
                <a:solidFill>
                  <a:prstClr val="white"/>
                </a:solidFill>
              </a:rPr>
              <a:t>Марино (англ</a:t>
            </a:r>
            <a:r>
              <a:rPr lang="ru-RU" sz="2400" dirty="0" smtClean="0">
                <a:solidFill>
                  <a:prstClr val="white"/>
                </a:solidFill>
              </a:rPr>
              <a:t>.)</a:t>
            </a:r>
            <a:r>
              <a:rPr lang="en-US" sz="2400" dirty="0" smtClean="0">
                <a:solidFill>
                  <a:prstClr val="white"/>
                </a:solidFill>
              </a:rPr>
              <a:t>;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8. Жан </a:t>
            </a:r>
            <a:r>
              <a:rPr lang="ru-RU" sz="2400" dirty="0" err="1">
                <a:solidFill>
                  <a:prstClr val="white"/>
                </a:solidFill>
              </a:rPr>
              <a:t>Пюи</a:t>
            </a:r>
            <a:r>
              <a:rPr lang="ru-RU" sz="2400" dirty="0">
                <a:solidFill>
                  <a:prstClr val="white"/>
                </a:solidFill>
              </a:rPr>
              <a:t> (англ</a:t>
            </a:r>
            <a:r>
              <a:rPr lang="ru-RU" sz="2400" dirty="0" smtClean="0">
                <a:solidFill>
                  <a:prstClr val="white"/>
                </a:solidFill>
              </a:rPr>
              <a:t>.)</a:t>
            </a:r>
            <a:r>
              <a:rPr lang="en-US" sz="2400" dirty="0" smtClean="0">
                <a:solidFill>
                  <a:prstClr val="white"/>
                </a:solidFill>
              </a:rPr>
              <a:t>;</a:t>
            </a:r>
            <a:r>
              <a:rPr lang="ru-RU" sz="2400" dirty="0" smtClean="0">
                <a:solidFill>
                  <a:prstClr val="white"/>
                </a:solidFill>
              </a:rPr>
              <a:t> </a:t>
            </a: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9. Морис </a:t>
            </a:r>
            <a:r>
              <a:rPr lang="ru-RU" sz="2400" dirty="0">
                <a:solidFill>
                  <a:prstClr val="white"/>
                </a:solidFill>
              </a:rPr>
              <a:t>де </a:t>
            </a:r>
            <a:r>
              <a:rPr lang="ru-RU" sz="2400" dirty="0" err="1" smtClean="0">
                <a:solidFill>
                  <a:prstClr val="white"/>
                </a:solidFill>
              </a:rPr>
              <a:t>Вламинк</a:t>
            </a:r>
            <a:r>
              <a:rPr lang="en-US" sz="2400" dirty="0" smtClean="0">
                <a:solidFill>
                  <a:prstClr val="white"/>
                </a:solidFill>
              </a:rPr>
              <a:t>;</a:t>
            </a:r>
            <a:r>
              <a:rPr lang="ru-RU" sz="2400" dirty="0" smtClean="0">
                <a:solidFill>
                  <a:prstClr val="white"/>
                </a:solidFill>
              </a:rPr>
              <a:t> </a:t>
            </a: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10. Анри </a:t>
            </a:r>
            <a:r>
              <a:rPr lang="ru-RU" sz="2400" dirty="0" err="1">
                <a:solidFill>
                  <a:prstClr val="white"/>
                </a:solidFill>
              </a:rPr>
              <a:t>Манген</a:t>
            </a:r>
            <a:r>
              <a:rPr lang="ru-RU" sz="2400" dirty="0">
                <a:solidFill>
                  <a:prstClr val="white"/>
                </a:solidFill>
              </a:rPr>
              <a:t> (англ</a:t>
            </a:r>
            <a:r>
              <a:rPr lang="ru-RU" sz="2400" dirty="0" smtClean="0">
                <a:solidFill>
                  <a:prstClr val="white"/>
                </a:solidFill>
              </a:rPr>
              <a:t>.)</a:t>
            </a:r>
            <a:r>
              <a:rPr lang="en-US" sz="2400" dirty="0" smtClean="0">
                <a:solidFill>
                  <a:prstClr val="white"/>
                </a:solidFill>
              </a:rPr>
              <a:t>;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11. Рауль </a:t>
            </a:r>
            <a:r>
              <a:rPr lang="ru-RU" sz="2400" dirty="0" err="1" smtClean="0">
                <a:solidFill>
                  <a:prstClr val="white"/>
                </a:solidFill>
              </a:rPr>
              <a:t>Дюфи</a:t>
            </a:r>
            <a:r>
              <a:rPr lang="en-US" sz="2400" dirty="0">
                <a:solidFill>
                  <a:prstClr val="white"/>
                </a:solidFill>
              </a:rPr>
              <a:t>;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12. </a:t>
            </a:r>
            <a:r>
              <a:rPr lang="ru-RU" sz="2400" dirty="0" err="1" smtClean="0">
                <a:solidFill>
                  <a:prstClr val="white"/>
                </a:solidFill>
              </a:rPr>
              <a:t>Отон</a:t>
            </a:r>
            <a:r>
              <a:rPr lang="ru-RU" sz="2400" dirty="0" smtClean="0">
                <a:solidFill>
                  <a:prstClr val="white"/>
                </a:solidFill>
              </a:rPr>
              <a:t> </a:t>
            </a:r>
            <a:r>
              <a:rPr lang="ru-RU" sz="2400" dirty="0" err="1" smtClean="0">
                <a:solidFill>
                  <a:prstClr val="white"/>
                </a:solidFill>
              </a:rPr>
              <a:t>Фриез</a:t>
            </a:r>
            <a:r>
              <a:rPr lang="en-US" sz="2400" dirty="0">
                <a:solidFill>
                  <a:prstClr val="white"/>
                </a:solidFill>
              </a:rPr>
              <a:t>;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13. Жорж </a:t>
            </a:r>
            <a:r>
              <a:rPr lang="ru-RU" sz="2400" dirty="0" err="1">
                <a:solidFill>
                  <a:prstClr val="white"/>
                </a:solidFill>
              </a:rPr>
              <a:t>Руо</a:t>
            </a:r>
            <a:r>
              <a:rPr lang="ru-RU" sz="2400" dirty="0">
                <a:solidFill>
                  <a:prstClr val="white"/>
                </a:solidFill>
              </a:rPr>
              <a:t>, 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14. </a:t>
            </a:r>
            <a:r>
              <a:rPr lang="ru-RU" sz="2400" dirty="0" err="1" smtClean="0">
                <a:solidFill>
                  <a:prstClr val="white"/>
                </a:solidFill>
              </a:rPr>
              <a:t>Кеес</a:t>
            </a:r>
            <a:r>
              <a:rPr lang="ru-RU" sz="2400" dirty="0" smtClean="0">
                <a:solidFill>
                  <a:prstClr val="white"/>
                </a:solidFill>
              </a:rPr>
              <a:t> </a:t>
            </a:r>
            <a:r>
              <a:rPr lang="ru-RU" sz="2400" dirty="0" err="1">
                <a:solidFill>
                  <a:prstClr val="white"/>
                </a:solidFill>
              </a:rPr>
              <a:t>ван</a:t>
            </a:r>
            <a:r>
              <a:rPr lang="ru-RU" sz="2400" dirty="0">
                <a:solidFill>
                  <a:prstClr val="white"/>
                </a:solidFill>
              </a:rPr>
              <a:t> </a:t>
            </a:r>
            <a:r>
              <a:rPr lang="ru-RU" sz="2400" dirty="0" err="1" smtClean="0">
                <a:solidFill>
                  <a:prstClr val="white"/>
                </a:solidFill>
              </a:rPr>
              <a:t>Донген</a:t>
            </a:r>
            <a:r>
              <a:rPr lang="en-US" sz="2400" dirty="0">
                <a:solidFill>
                  <a:prstClr val="white"/>
                </a:solidFill>
              </a:rPr>
              <a:t>;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15. </a:t>
            </a:r>
            <a:r>
              <a:rPr lang="en-US" sz="2400" dirty="0" smtClean="0">
                <a:solidFill>
                  <a:prstClr val="white"/>
                </a:solidFill>
              </a:rPr>
              <a:t>Alice </a:t>
            </a:r>
            <a:r>
              <a:rPr lang="en-US" sz="2400" dirty="0" err="1">
                <a:solidFill>
                  <a:prstClr val="white"/>
                </a:solidFill>
              </a:rPr>
              <a:t>Bailly</a:t>
            </a:r>
            <a:r>
              <a:rPr lang="en-US" sz="2400" dirty="0">
                <a:solidFill>
                  <a:prstClr val="white"/>
                </a:solidFill>
              </a:rPr>
              <a:t> (</a:t>
            </a:r>
            <a:r>
              <a:rPr lang="ru-RU" sz="2400" dirty="0">
                <a:solidFill>
                  <a:prstClr val="white"/>
                </a:solidFill>
              </a:rPr>
              <a:t>англ</a:t>
            </a:r>
            <a:r>
              <a:rPr lang="ru-RU" sz="2400" dirty="0" smtClean="0">
                <a:solidFill>
                  <a:prstClr val="white"/>
                </a:solidFill>
              </a:rPr>
              <a:t>.)</a:t>
            </a:r>
            <a:r>
              <a:rPr lang="en-US" sz="2400" dirty="0" smtClean="0">
                <a:solidFill>
                  <a:prstClr val="white"/>
                </a:solidFill>
              </a:rPr>
              <a:t>;</a:t>
            </a:r>
            <a:endParaRPr lang="ru-RU" sz="24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2400" dirty="0" smtClean="0">
                <a:solidFill>
                  <a:prstClr val="white"/>
                </a:solidFill>
              </a:rPr>
              <a:t>16. </a:t>
            </a:r>
            <a:r>
              <a:rPr lang="ru-RU" sz="2400" dirty="0">
                <a:solidFill>
                  <a:prstClr val="white"/>
                </a:solidFill>
              </a:rPr>
              <a:t>Жорж </a:t>
            </a:r>
            <a:r>
              <a:rPr lang="ru-RU" sz="2400" dirty="0" smtClean="0">
                <a:solidFill>
                  <a:prstClr val="white"/>
                </a:solidFill>
              </a:rPr>
              <a:t>Брак</a:t>
            </a:r>
            <a:r>
              <a:rPr lang="en-US" sz="2400" dirty="0">
                <a:solidFill>
                  <a:prstClr val="white"/>
                </a:solidFill>
              </a:rPr>
              <a:t>.</a:t>
            </a:r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620688" y="99805"/>
            <a:ext cx="7787208" cy="70609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Представители: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398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416" y="817548"/>
            <a:ext cx="5046544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192" y="-325452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Анри Матисс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5416" y="412991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Танец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128" y="3284984"/>
            <a:ext cx="4148464" cy="3573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587592" y="282331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dirty="0" smtClean="0"/>
              <a:t>Первоцветы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730157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584" y="-16936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Андре Дерена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996" y="1235250"/>
            <a:ext cx="6984776" cy="5598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323500" y="712030"/>
            <a:ext cx="1789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/>
              <a:t>Руссильон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11263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Альбер Марке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28624"/>
            <a:ext cx="6840760" cy="5130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392542" y="1046039"/>
            <a:ext cx="2987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/>
              <a:t>Гамбургский флот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879582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Шарль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Камуан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7416858" cy="5166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888466" y="111545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2400" dirty="0" smtClean="0"/>
              <a:t>Weekends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0318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Луи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Вальта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60758"/>
            <a:ext cx="6840760" cy="5446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795473" y="799093"/>
            <a:ext cx="23799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dirty="0" smtClean="0"/>
              <a:t>На юге Франции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21578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</TotalTime>
  <Words>326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Фовизм</vt:lpstr>
      <vt:lpstr>Презентация PowerPoint</vt:lpstr>
      <vt:lpstr>Презентация PowerPoint</vt:lpstr>
      <vt:lpstr>Представители:</vt:lpstr>
      <vt:lpstr>Анри Матисс</vt:lpstr>
      <vt:lpstr>Андре Дерена</vt:lpstr>
      <vt:lpstr>Альбер Марке</vt:lpstr>
      <vt:lpstr>Шарль Камуан</vt:lpstr>
      <vt:lpstr>Луи Вальта </vt:lpstr>
      <vt:lpstr>Морис де Вламинк</vt:lpstr>
      <vt:lpstr>Отон Фриез</vt:lpstr>
      <vt:lpstr>Характерные особенности фовизма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Фовизм</dc:title>
  <dc:creator>СВЕТА</dc:creator>
  <cp:lastModifiedBy>СВЕТА</cp:lastModifiedBy>
  <cp:revision>6</cp:revision>
  <dcterms:created xsi:type="dcterms:W3CDTF">2013-02-01T17:09:12Z</dcterms:created>
  <dcterms:modified xsi:type="dcterms:W3CDTF">2013-02-01T18:08:39Z</dcterms:modified>
</cp:coreProperties>
</file>