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215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49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47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405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6990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253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89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36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494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15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974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72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99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15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07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07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594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9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EAA79FA-68BB-4DE3-91DA-7B14142A2B61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E9FF6-7E5F-4DEB-9E83-D8A53317C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6629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4623" y="491706"/>
            <a:ext cx="5547770" cy="1473464"/>
          </a:xfrm>
        </p:spPr>
        <p:txBody>
          <a:bodyPr/>
          <a:lstStyle/>
          <a:p>
            <a:r>
              <a:rPr lang="ru-RU" dirty="0" smtClean="0"/>
              <a:t>Гравитация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940" y="6330134"/>
            <a:ext cx="8825658" cy="86142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КОНСТАНТИНОВ КОНСТАНТИН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967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img0.joyreactor.cc/pics/post/%D0%9D%D1%8C%D1%8E%D1%82%D0%BE%D0%BD-%D0%B3%D1%80%D0%B0%D0%B2%D0%B8%D1%82%D0%B0%D1%86%D0%B8%D1%8F-%D1%84%D0%B8%D0%B7%D0%B8%D0%BA%D0%B0-%D0%BD%D0%B0%D1%83%D0%BA%D0%B0-108454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36" y="0"/>
            <a:ext cx="9229403" cy="707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0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20" y="652388"/>
            <a:ext cx="9404723" cy="1400530"/>
          </a:xfrm>
        </p:spPr>
        <p:txBody>
          <a:bodyPr/>
          <a:lstStyle/>
          <a:p>
            <a:r>
              <a:rPr lang="ru-RU" dirty="0" smtClean="0"/>
              <a:t>Гравитация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4220" y="1923521"/>
            <a:ext cx="8946541" cy="4195481"/>
          </a:xfrm>
        </p:spPr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ниверсальное</a:t>
            </a:r>
            <a:r>
              <a:rPr lang="ru-RU" dirty="0"/>
              <a:t> фундаментальное взаимодействие между всеми материальными телами. В приближении малых скоростей и слабого гравитационного взаимодействия описывается теорией тяготения Ньютона, в общем случае описывается общей </a:t>
            </a:r>
            <a:r>
              <a:rPr lang="ru-RU" dirty="0" smtClean="0"/>
              <a:t>теорией </a:t>
            </a:r>
            <a:r>
              <a:rPr lang="ru-RU" dirty="0"/>
              <a:t>относительности Эйнштейна. </a:t>
            </a:r>
            <a:r>
              <a:rPr lang="ru-RU" b="1" dirty="0"/>
              <a:t>Гравитация</a:t>
            </a:r>
            <a:r>
              <a:rPr lang="ru-RU" dirty="0"/>
              <a:t> является самым слабым из четырёх типов фундаментальных взаимодействий.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5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038" y="444092"/>
            <a:ext cx="9404723" cy="1400530"/>
          </a:xfrm>
        </p:spPr>
        <p:txBody>
          <a:bodyPr/>
          <a:lstStyle/>
          <a:p>
            <a:r>
              <a:rPr lang="ru-RU" dirty="0" smtClean="0"/>
              <a:t>Движение тела</a:t>
            </a:r>
            <a:br>
              <a:rPr lang="ru-RU" dirty="0" smtClean="0"/>
            </a:br>
            <a:r>
              <a:rPr lang="ru-RU" dirty="0" smtClean="0"/>
              <a:t>брошенного вверх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130" y="2027039"/>
            <a:ext cx="8946541" cy="4195481"/>
          </a:xfrm>
        </p:spPr>
        <p:txBody>
          <a:bodyPr/>
          <a:lstStyle/>
          <a:p>
            <a:r>
              <a:rPr lang="ru-RU" dirty="0"/>
              <a:t>Тело, брошенное вертикально вверх, движется равномерно замедленно с начальной скоростью </a:t>
            </a:r>
            <a:r>
              <a:rPr lang="ru-RU" i="1" dirty="0"/>
              <a:t>u</a:t>
            </a:r>
            <a:r>
              <a:rPr lang="ru-RU" i="1" baseline="-25000" dirty="0"/>
              <a:t>0</a:t>
            </a:r>
            <a:r>
              <a:rPr lang="ru-RU" dirty="0"/>
              <a:t> и ускорением </a:t>
            </a:r>
            <a:r>
              <a:rPr lang="ru-RU" i="1" dirty="0"/>
              <a:t>a</a:t>
            </a:r>
            <a:r>
              <a:rPr lang="ru-RU" dirty="0"/>
              <a:t> = </a:t>
            </a:r>
            <a:r>
              <a:rPr lang="ru-RU" i="1" dirty="0"/>
              <a:t>-g</a:t>
            </a:r>
            <a:r>
              <a:rPr lang="ru-RU" dirty="0"/>
              <a:t>. Перемещение тела за время </a:t>
            </a:r>
            <a:r>
              <a:rPr lang="ru-RU" i="1" dirty="0"/>
              <a:t>t</a:t>
            </a:r>
            <a:r>
              <a:rPr lang="ru-RU" dirty="0"/>
              <a:t> представляет собой высоту подъема </a:t>
            </a:r>
            <a:r>
              <a:rPr lang="ru-RU" i="1" dirty="0"/>
              <a:t>h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24951" y="3666226"/>
            <a:ext cx="2216989" cy="113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99" y="3462007"/>
            <a:ext cx="1362265" cy="6573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05" y="4320487"/>
            <a:ext cx="1467055" cy="6668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99" y="6172379"/>
            <a:ext cx="1276528" cy="438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05" y="5351222"/>
            <a:ext cx="1600423" cy="457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1023257" y="4235569"/>
            <a:ext cx="6749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023257" y="5192486"/>
            <a:ext cx="6749143" cy="10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23257" y="5976257"/>
            <a:ext cx="6749143" cy="10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76260" y="3430849"/>
            <a:ext cx="46171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Высота подъема тела за некоторое время, зная конечную скорость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783970" y="4310568"/>
            <a:ext cx="4668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Высота подъема тела за некоторое время, зная ускорение свободного падения</a:t>
            </a:r>
          </a:p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855373" y="5281912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Скорость тела через некоторое время, зная ускорение свободного падения</a:t>
            </a:r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855373" y="6085289"/>
            <a:ext cx="4676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Скорость тела на некоторой высоте, зная ускорение свободного падения</a:t>
            </a:r>
          </a:p>
          <a:p>
            <a:endParaRPr lang="ru-RU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023257" y="3309257"/>
            <a:ext cx="6934200" cy="10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023257" y="3309257"/>
            <a:ext cx="0" cy="3548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957457" y="3309257"/>
            <a:ext cx="0" cy="3699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-2111829" y="557985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59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507147"/>
            <a:ext cx="9404723" cy="1400530"/>
          </a:xfrm>
        </p:spPr>
        <p:txBody>
          <a:bodyPr/>
          <a:lstStyle/>
          <a:p>
            <a:r>
              <a:rPr lang="ru-RU" dirty="0"/>
              <a:t>Гравитационное взаимодействие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130" y="1628374"/>
            <a:ext cx="8946541" cy="4195481"/>
          </a:xfrm>
        </p:spPr>
        <p:txBody>
          <a:bodyPr/>
          <a:lstStyle/>
          <a:p>
            <a:r>
              <a:rPr lang="ru-RU" dirty="0"/>
              <a:t>В рамках классической механики гравитационное взаимодействие описывается законом </a:t>
            </a:r>
            <a:r>
              <a:rPr lang="ru-RU" dirty="0" smtClean="0"/>
              <a:t>всемирного </a:t>
            </a:r>
            <a:r>
              <a:rPr lang="ru-RU" dirty="0"/>
              <a:t>тяготения Ньютона, который гласит, что сила гравитационного </a:t>
            </a:r>
            <a:r>
              <a:rPr lang="ru-RU" dirty="0" smtClean="0"/>
              <a:t>притяжения </a:t>
            </a:r>
            <a:r>
              <a:rPr lang="ru-RU" dirty="0"/>
              <a:t>между двумя материальными точками </a:t>
            </a:r>
            <a:r>
              <a:rPr lang="ru-RU" dirty="0" smtClean="0"/>
              <a:t>массы</a:t>
            </a:r>
            <a:br>
              <a:rPr lang="ru-RU" dirty="0" smtClean="0"/>
            </a:br>
            <a:r>
              <a:rPr lang="ru-RU" dirty="0"/>
              <a:t>разделёнными </a:t>
            </a:r>
            <a:r>
              <a:rPr lang="ru-RU" dirty="0" smtClean="0"/>
              <a:t>расстоянием </a:t>
            </a:r>
            <a:r>
              <a:rPr lang="ru-RU" dirty="0"/>
              <a:t>пропорциональна обеим массам и обратно пропорциональна квадрату расстояния — то есть: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917005" y="4557172"/>
                <a:ext cx="4430486" cy="1129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G</m:t>
                      </m:r>
                      <m:f>
                        <m:fPr>
                          <m:ctrlPr>
                            <a:rPr lang="en-US" sz="3600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1∗</m:t>
                          </m:r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005" y="4557172"/>
                <a:ext cx="4430486" cy="112947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5" name="Picture 7" descr="http://organizationalphysics.com/wp-content/uploads/2012/04/gravit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296" y="3772293"/>
            <a:ext cx="2254581" cy="2699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255" y="630617"/>
            <a:ext cx="9404723" cy="1400530"/>
          </a:xfrm>
        </p:spPr>
        <p:txBody>
          <a:bodyPr/>
          <a:lstStyle/>
          <a:p>
            <a:r>
              <a:rPr lang="ru-RU" dirty="0" smtClean="0"/>
              <a:t>Гравитация во вселенной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255" y="1911403"/>
            <a:ext cx="8946541" cy="4195481"/>
          </a:xfrm>
        </p:spPr>
        <p:txBody>
          <a:bodyPr/>
          <a:lstStyle/>
          <a:p>
            <a:r>
              <a:rPr lang="ru-RU" dirty="0" smtClean="0"/>
              <a:t>Все </a:t>
            </a:r>
            <a:r>
              <a:rPr lang="ru-RU" dirty="0"/>
              <a:t>планеты обращаются вокруг Солнца в одном направлении. Это движение именуется прямым</a:t>
            </a:r>
            <a:r>
              <a:rPr lang="ru-RU" dirty="0" smtClean="0"/>
              <a:t>. </a:t>
            </a:r>
            <a:r>
              <a:rPr lang="ru-RU" dirty="0"/>
              <a:t>Большие космические объекты — планеты, звезды и галактики имеют огромную массу и, следовательно, создают значительные гравитационные поля. </a:t>
            </a:r>
            <a:endParaRPr lang="ru-RU" dirty="0" smtClean="0"/>
          </a:p>
          <a:p>
            <a:r>
              <a:rPr lang="ru-RU" dirty="0" smtClean="0"/>
              <a:t>Гравитация </a:t>
            </a:r>
            <a:r>
              <a:rPr lang="ru-RU" dirty="0"/>
              <a:t>— слабейшее взаимодействие. Однако, поскольку оно действует на любых расстояниях и все массы положительны, это тем не менее очень важная сила во Вселенной.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63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gearmix.ru/wp-content/uploads/2014/04/article-2612949-1D51B28900000578-54_634x4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-420764"/>
            <a:ext cx="10043658" cy="760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3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652388"/>
            <a:ext cx="9404723" cy="1400530"/>
          </a:xfrm>
        </p:spPr>
        <p:txBody>
          <a:bodyPr/>
          <a:lstStyle/>
          <a:p>
            <a:r>
              <a:rPr lang="ru-RU" dirty="0" smtClean="0"/>
              <a:t>Черная дыра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130" y="2052918"/>
            <a:ext cx="8946541" cy="4480431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dirty="0" smtClean="0"/>
              <a:t>Область </a:t>
            </a:r>
            <a:r>
              <a:rPr lang="ru-RU" dirty="0"/>
              <a:t>в пространстве-времени, гравитационное притяжение которой настолько велико, что покинуть её не могут даже объекты, движущиеся со скоростью света, в том числе кванты </a:t>
            </a:r>
            <a:r>
              <a:rPr lang="ru-RU" dirty="0" smtClean="0"/>
              <a:t>самого света. Её </a:t>
            </a:r>
            <a:r>
              <a:rPr lang="ru-RU" dirty="0"/>
              <a:t>характерный </a:t>
            </a:r>
            <a:r>
              <a:rPr lang="ru-RU" dirty="0" smtClean="0"/>
              <a:t>размер называется</a:t>
            </a:r>
            <a:r>
              <a:rPr lang="ru-RU" dirty="0"/>
              <a:t> — </a:t>
            </a:r>
            <a:r>
              <a:rPr lang="ru-RU" dirty="0" smtClean="0"/>
              <a:t>гравитационный радиус.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Вопрос о реальном существовании чёрных дыр тесно связан с тем, насколько верна теория гравитации, из которой следует их существование. В современной физике стандартной теорией гравитации, лучше всего подтверждённой экспериментально, является общая теория относительности (ОТО), уверенно предсказывающая возможность образования чёрных </a:t>
            </a:r>
            <a:r>
              <a:rPr lang="ru-RU" dirty="0" smtClean="0"/>
              <a:t>дыр.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21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646" y="652388"/>
            <a:ext cx="9404723" cy="1400530"/>
          </a:xfrm>
        </p:spPr>
        <p:txBody>
          <a:bodyPr/>
          <a:lstStyle/>
          <a:p>
            <a:r>
              <a:rPr lang="ru-RU" dirty="0" smtClean="0"/>
              <a:t>Черная дыра в искусстве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ttp://upload.wikimedia.org/wikipedia/commons/8/89/PIA16695-BlackHole-Corona-201302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1583016"/>
            <a:ext cx="9129392" cy="5135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14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Черная дыра на самом деле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(приближено)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jila.colorado.edu/~ajsh/insidebh/rnplain_1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582" y="1864658"/>
            <a:ext cx="60960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67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Другая 5">
      <a:dk1>
        <a:srgbClr val="258396"/>
      </a:dk1>
      <a:lt1>
        <a:sysClr val="window" lastClr="FFFFFF"/>
      </a:lt1>
      <a:dk2>
        <a:srgbClr val="1B1B1B"/>
      </a:dk2>
      <a:lt2>
        <a:srgbClr val="94D7E4"/>
      </a:lt2>
      <a:accent1>
        <a:srgbClr val="41AEBD"/>
      </a:accent1>
      <a:accent2>
        <a:srgbClr val="97E9D5"/>
      </a:accent2>
      <a:accent3>
        <a:srgbClr val="258396"/>
      </a:accent3>
      <a:accent4>
        <a:srgbClr val="48BAD1"/>
      </a:accent4>
      <a:accent5>
        <a:srgbClr val="30828D"/>
      </a:accent5>
      <a:accent6>
        <a:srgbClr val="FCB11C"/>
      </a:accent6>
      <a:hlink>
        <a:srgbClr val="D4EFF4"/>
      </a:hlink>
      <a:folHlink>
        <a:srgbClr val="D3B86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59</TotalTime>
  <Words>142</Words>
  <Application>Microsoft Office PowerPoint</Application>
  <PresentationFormat>Широкоэкранный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Cambria Math</vt:lpstr>
      <vt:lpstr>Century Gothic</vt:lpstr>
      <vt:lpstr>Wingdings 3</vt:lpstr>
      <vt:lpstr>Ион</vt:lpstr>
      <vt:lpstr>Гравитация</vt:lpstr>
      <vt:lpstr>Гравитация </vt:lpstr>
      <vt:lpstr>Движение тела брошенного вверх </vt:lpstr>
      <vt:lpstr>Гравитационное взаимодействие </vt:lpstr>
      <vt:lpstr>Гравитация во вселенной</vt:lpstr>
      <vt:lpstr>Презентация PowerPoint</vt:lpstr>
      <vt:lpstr>Черная дыра</vt:lpstr>
      <vt:lpstr>Черная дыра в искусстве</vt:lpstr>
      <vt:lpstr>Черная дыра на самом деле (приближено)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Гравитация</dc:title>
  <dc:creator>Frontime</dc:creator>
  <cp:lastModifiedBy>Frontime</cp:lastModifiedBy>
  <cp:revision>6</cp:revision>
  <dcterms:created xsi:type="dcterms:W3CDTF">2014-10-21T17:52:47Z</dcterms:created>
  <dcterms:modified xsi:type="dcterms:W3CDTF">2014-10-21T18:52:37Z</dcterms:modified>
</cp:coreProperties>
</file>