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91" r:id="rId18"/>
    <p:sldId id="272" r:id="rId19"/>
    <p:sldId id="292" r:id="rId20"/>
    <p:sldId id="273" r:id="rId21"/>
    <p:sldId id="274" r:id="rId22"/>
    <p:sldId id="275" r:id="rId23"/>
    <p:sldId id="276" r:id="rId24"/>
    <p:sldId id="277" r:id="rId25"/>
    <p:sldId id="278" r:id="rId26"/>
    <p:sldId id="279" r:id="rId27"/>
    <p:sldId id="280" r:id="rId28"/>
    <p:sldId id="293" r:id="rId29"/>
    <p:sldId id="294" r:id="rId30"/>
    <p:sldId id="281" r:id="rId31"/>
    <p:sldId id="282" r:id="rId32"/>
    <p:sldId id="283" r:id="rId33"/>
    <p:sldId id="284" r:id="rId34"/>
    <p:sldId id="285" r:id="rId35"/>
    <p:sldId id="286" r:id="rId36"/>
    <p:sldId id="287" r:id="rId37"/>
    <p:sldId id="288" r:id="rId38"/>
    <p:sldId id="289" r:id="rId39"/>
    <p:sldId id="290" r:id="rId4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1941" autoAdjust="0"/>
  </p:normalViewPr>
  <p:slideViewPr>
    <p:cSldViewPr>
      <p:cViewPr varScale="1">
        <p:scale>
          <a:sx n="100" d="100"/>
          <a:sy n="100" d="100"/>
        </p:scale>
        <p:origin x="-2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06035-AAD8-4631-9A29-AABFDEA4DA9E}" type="datetimeFigureOut">
              <a:rPr lang="ru-RU" smtClean="0"/>
              <a:pPr/>
              <a:t>01.04.2014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AC184B-0634-4B61-91E1-58CEC24C3BA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361FE411-2748-477F-A412-041D5154215C}" type="datetimeFigureOut">
              <a:rPr lang="ru-RU" smtClean="0"/>
              <a:pPr/>
              <a:t>01.04.2014</a:t>
            </a:fld>
            <a:endParaRPr lang="ru-RU"/>
          </a:p>
        </p:txBody>
      </p:sp>
      <p:sp>
        <p:nvSpPr>
          <p:cNvPr id="16" name="Номер слайда 15"/>
          <p:cNvSpPr>
            <a:spLocks noGrp="1"/>
          </p:cNvSpPr>
          <p:nvPr>
            <p:ph type="sldNum" sz="quarter" idx="11"/>
          </p:nvPr>
        </p:nvSpPr>
        <p:spPr/>
        <p:txBody>
          <a:bodyPr/>
          <a:lstStyle/>
          <a:p>
            <a:fld id="{EF62A338-CE5E-4BB1-920D-4F3CA3350334}"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1FE411-2748-477F-A412-041D5154215C}" type="datetimeFigureOut">
              <a:rPr lang="ru-RU" smtClean="0"/>
              <a:pPr/>
              <a:t>01.04.2014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62A338-CE5E-4BB1-920D-4F3CA335033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1FE411-2748-477F-A412-041D5154215C}" type="datetimeFigureOut">
              <a:rPr lang="ru-RU" smtClean="0"/>
              <a:pPr/>
              <a:t>01.04.2014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62A338-CE5E-4BB1-920D-4F3CA335033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361FE411-2748-477F-A412-041D5154215C}" type="datetimeFigureOut">
              <a:rPr lang="ru-RU" smtClean="0"/>
              <a:pPr/>
              <a:t>01.04.2014</a:t>
            </a:fld>
            <a:endParaRPr lang="ru-RU"/>
          </a:p>
        </p:txBody>
      </p:sp>
      <p:sp>
        <p:nvSpPr>
          <p:cNvPr id="15" name="Номер слайда 14"/>
          <p:cNvSpPr>
            <a:spLocks noGrp="1"/>
          </p:cNvSpPr>
          <p:nvPr>
            <p:ph type="sldNum" sz="quarter" idx="15"/>
          </p:nvPr>
        </p:nvSpPr>
        <p:spPr/>
        <p:txBody>
          <a:bodyPr/>
          <a:lstStyle>
            <a:lvl1pPr algn="ctr">
              <a:defRPr/>
            </a:lvl1pPr>
          </a:lstStyle>
          <a:p>
            <a:fld id="{EF62A338-CE5E-4BB1-920D-4F3CA3350334}"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361FE411-2748-477F-A412-041D5154215C}" type="datetimeFigureOut">
              <a:rPr lang="ru-RU" smtClean="0"/>
              <a:pPr/>
              <a:t>01.04.2014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62A338-CE5E-4BB1-920D-4F3CA3350334}"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361FE411-2748-477F-A412-041D5154215C}" type="datetimeFigureOut">
              <a:rPr lang="ru-RU" smtClean="0"/>
              <a:pPr/>
              <a:t>01.04.2014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62A338-CE5E-4BB1-920D-4F3CA3350334}"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EF62A338-CE5E-4BB1-920D-4F3CA3350334}"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361FE411-2748-477F-A412-041D5154215C}" type="datetimeFigureOut">
              <a:rPr lang="ru-RU" smtClean="0"/>
              <a:pPr/>
              <a:t>01.04.2014</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361FE411-2748-477F-A412-041D5154215C}" type="datetimeFigureOut">
              <a:rPr lang="ru-RU" smtClean="0"/>
              <a:pPr/>
              <a:t>01.04.2014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F62A338-CE5E-4BB1-920D-4F3CA3350334}"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61FE411-2748-477F-A412-041D5154215C}" type="datetimeFigureOut">
              <a:rPr lang="ru-RU" smtClean="0"/>
              <a:pPr/>
              <a:t>01.04.2014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F62A338-CE5E-4BB1-920D-4F3CA335033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361FE411-2748-477F-A412-041D5154215C}" type="datetimeFigureOut">
              <a:rPr lang="ru-RU" smtClean="0"/>
              <a:pPr/>
              <a:t>01.04.2014</a:t>
            </a:fld>
            <a:endParaRPr lang="ru-RU"/>
          </a:p>
        </p:txBody>
      </p:sp>
      <p:sp>
        <p:nvSpPr>
          <p:cNvPr id="9" name="Номер слайда 8"/>
          <p:cNvSpPr>
            <a:spLocks noGrp="1"/>
          </p:cNvSpPr>
          <p:nvPr>
            <p:ph type="sldNum" sz="quarter" idx="15"/>
          </p:nvPr>
        </p:nvSpPr>
        <p:spPr/>
        <p:txBody>
          <a:bodyPr/>
          <a:lstStyle/>
          <a:p>
            <a:fld id="{EF62A338-CE5E-4BB1-920D-4F3CA3350334}"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361FE411-2748-477F-A412-041D5154215C}" type="datetimeFigureOut">
              <a:rPr lang="ru-RU" smtClean="0"/>
              <a:pPr/>
              <a:t>01.04.2014</a:t>
            </a:fld>
            <a:endParaRPr lang="ru-RU"/>
          </a:p>
        </p:txBody>
      </p:sp>
      <p:sp>
        <p:nvSpPr>
          <p:cNvPr id="9" name="Номер слайда 8"/>
          <p:cNvSpPr>
            <a:spLocks noGrp="1"/>
          </p:cNvSpPr>
          <p:nvPr>
            <p:ph type="sldNum" sz="quarter" idx="11"/>
          </p:nvPr>
        </p:nvSpPr>
        <p:spPr/>
        <p:txBody>
          <a:bodyPr/>
          <a:lstStyle/>
          <a:p>
            <a:fld id="{EF62A338-CE5E-4BB1-920D-4F3CA3350334}"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61FE411-2748-477F-A412-041D5154215C}" type="datetimeFigureOut">
              <a:rPr lang="ru-RU" smtClean="0"/>
              <a:pPr/>
              <a:t>01.04.2014</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F62A338-CE5E-4BB1-920D-4F3CA3350334}"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mages.yandex.ru/yandsearch?fp=3&amp;img_url=http://uroki.es/images/stories/uroki/uroki.jpg&amp;iorient=&amp;ih=&amp;icolor=&amp;p=3&amp;site=&amp;text=%D0%9A%D0%B0%D1%80%D1%82%D0%B8%D0%BD%D0%BA%D0%B8%20%D1%81%D1%82%D0%B0%D1%80%D1%88%D0%B5%D0%BA%D0%BB%D0%B0%D1%81%D1%81%D0%BD%D0%B8%D0%BA%D0%BE%D0%B2%20%D0%BD%D0%B0%20%D1%83%D1%80%D0%BE%D0%BA%D0%B0%D1%85%20%D0%B8%D0%BD.%D1%8F%D0%B7%D1%8B%D0%BA%D0%B0%20%D0%BD%D0%B0%20%D1%83%D1%80%D0%BE%D0%BA%D0%B0%D1%85&amp;iw=&amp;wp=&amp;pos=95&amp;recent=&amp;type=&amp;isize=&amp;rpt=simage&amp;itype=&amp;nojs=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yandex.ru/yandsearch?fp=8&amp;img_url=http://allforchildren.ru/pictures/school22_s/school2202.jpg&amp;iorient=&amp;ih=&amp;icolor=&amp;p=8&amp;site=&amp;text=%D0%9A%D0%B0%D1%80%D1%82%D0%B8%D0%BD%D0%BA%D0%B8%20%D1%81%D1%82%D0%B0%D1%80%D1%88%D0%B5%D0%BA%D0%BB%D0%B0%D1%81%D1%81%D0%BD%D0%B8%D0%BA%D0%BE%D0%B2%20%D0%BD%D0%B0%20%D1%83%D1%80%D0%BE%D0%BA%D0%B0%D1%85%20%D0%B8%D0%BD.%D1%8F%D0%B7%D1%8B%D0%BA%D0%B0%20%D0%BD%D0%B0%20%D1%83%D1%80%D0%BE%D0%BA%D0%B0%D1%85&amp;iw=&amp;wp=&amp;pos=259&amp;recent=&amp;type=&amp;isize=&amp;rpt=simage&amp;itype=&amp;nojs=1"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images.yandex.ru/yandsearch?fp=6&amp;img_url=http://serpuhov.ru/sites/default/files/styles/news-240/public/news/2012/bezimeni-3_3.jpg?itok=4kWHTC-r&amp;iorient=&amp;ih=&amp;icolor=&amp;p=6&amp;site=&amp;text=%D0%9A%D0%B0%D1%80%D1%82%D0%B8%D0%BD%D0%BA%D0%B8%20%D1%81%D1%82%D0%B0%D1%80%D1%88%D0%B5%D0%BA%D0%BB%D0%B0%D1%81%D1%81%D0%BD%D0%B8%D0%BA%D0%BE%D0%B2%20%D0%BD%D0%B0%20%D1%83%D1%80%D0%BE%D0%BA%D0%B0%D1%85%20%D0%B8%D0%BD.%D1%8F%D0%B7%D1%8B%D0%BA%D0%B0%20%D0%BD%D0%B0%20%D1%83%D1%80%D0%BE%D0%BA%D0%B0%D1%85&amp;iw=&amp;wp=&amp;pos=183&amp;recent=&amp;type=&amp;isize=&amp;rpt=simage&amp;itype=&amp;nojs=1"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1.jpeg"/><Relationship Id="rId7" Type="http://schemas.openxmlformats.org/officeDocument/2006/relationships/hyperlink" Target="http://images.yandex.ru/yandsearch?fp=0&amp;img_url=http://resize.enaza.ru/secure/a40241f3bd4aef94454cbee875d01b45/crop/120x72/fullsize/e97e464b23903cc95e5acf7416a5762c.jpg&amp;iorient=&amp;ih=&amp;icolor=&amp;site=&amp;text=%D0%BA%D0%B0%D1%80%D1%82%D0%B8%D0%BD%D0%BA%D0%B8%20%D0%BF%D0%BE%20%D1%82%D0%B5%D0%BC%D0%B5%20%D0%A0%D0%BE%D1%81%D1%81%D0%B8%D1%8F,%D0%B4%D0%BE%D1%81%D1%82%D0%BE%D0%BF%D1%80%D0%B8%D0%BC%D0%B5%D1%87%D0%B0%D1%82%D0%B5%D0%BB%D1%8C%D0%BD%D0%BE%D1%81%D1%82%D0%B8,%20%D0%BF%D1%80%D0%B8%D1%80%D0%BE%D0%B4%D0%B0&amp;iw=&amp;wp=&amp;pos=12&amp;recent=&amp;type=&amp;isize=&amp;rpt=simage&amp;itype=&amp;nojs=1" TargetMode="External"/><Relationship Id="rId2" Type="http://schemas.openxmlformats.org/officeDocument/2006/relationships/hyperlink" Target="http://images.yandex.ru/yandsearch?fp=0&amp;img_url=http://pic.rutube.ru/video/c6/59/c659cc1ebb0eb4b3a3197a134d876bca.jpg&amp;iorient=&amp;ih=&amp;icolor=&amp;site=&amp;text=%D0%9A%D0%B0%D1%80%D1%82%D0%B8%D0%BD%D0%BA%D0%B8%20%D0%BF%D0%BE%20%D1%82%D0%B5%D0%BC%D0%B5%20%D0%A0%D0%BE%D1%81%D1%81%D0%B8%D1%8F&amp;iw=&amp;wp=&amp;pos=1&amp;recent=&amp;type=&amp;isize=&amp;rpt=simage&amp;itype=&amp;nojs=1" TargetMode="Externa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hyperlink" Target="http://images.yandex.ru/yandsearch?source=wiz&amp;fp=2&amp;img_url=http://www.shamora.info/up2/catalog_item/cache/list/1769.1330897867.jpg&amp;p=2&amp;text=%D0%9A%D0%B0%D1%80%D1%82%D0%B8%D0%BD%D0%BA%D0%B8%20%D0%BE%D0%B7%D0%B5%D1%80%D0%B0%20%D0%B1%D0%B0%D0%B9%D0%BA%D0%B0%D0%BB,%20%D1%80%D0%B5%D0%BA,%20%D0%BF%D1%80%D0%B8%D1%80%D0%BE%D0%B4%D1%8B%20%D0%A0%D0%BE%D1%81%D1%81%D0%B8%D0%B8&amp;noreask=1&amp;pos=79&amp;lr=213&amp;rpt=simage&amp;nojs=1" TargetMode="Externa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8" Type="http://schemas.openxmlformats.org/officeDocument/2006/relationships/hyperlink" Target="http://images.yandex.ru/yandsearch?fp=3&amp;img_url=http://www.horeca.ru/kernel/images/site/trv_news/2478/image.jpg&amp;iorient=&amp;ih=&amp;icolor=&amp;p=3&amp;site=&amp;text=%D0%BA%D0%B0%D1%80%D1%82%D0%B8%D0%BD%D0%BA%D0%B8%20%D0%BF%D0%BE%20%D1%82%D0%B5%D0%BC%D0%B5%20%D0%A0%D0%BE%D1%81%D1%81%D0%B8%D1%8F,%D0%B4%D0%BE%D1%81%D1%82%D0%BE%D0%BF%D1%80%D0%B8%D0%BC%D0%B5%D1%87%D0%B0%D1%82%D0%B5%D0%BB%D1%8C%D0%BD%D0%BE%D1%81%D1%82%D0%B8,%20%D0%BF%D1%80%D0%B8%D1%80%D0%BE%D0%B4%D0%B0&amp;iw=&amp;wp=&amp;pos=101&amp;recent=&amp;type=&amp;isize=&amp;rpt=simage&amp;itype=&amp;nojs=1" TargetMode="External"/><Relationship Id="rId3" Type="http://schemas.openxmlformats.org/officeDocument/2006/relationships/image" Target="../media/image15.jpeg"/><Relationship Id="rId7" Type="http://schemas.openxmlformats.org/officeDocument/2006/relationships/image" Target="../media/image17.jpeg"/><Relationship Id="rId2" Type="http://schemas.openxmlformats.org/officeDocument/2006/relationships/hyperlink" Target="http://images.yandex.ru/yandsearch?fp=0&amp;img_url=http://900igr.net/datai/geografija/Priroda-v-Rossii/0002-001-Priroda-v-Rossii.jpg&amp;iorient=&amp;ih=&amp;icolor=&amp;site=&amp;text=%D0%BA%D0%B0%D1%80%D1%82%D0%B8%D0%BD%D0%BA%D0%B8%20%D0%BF%D0%BE%20%D1%82%D0%B5%D0%BC%D0%B5%20%D0%A0%D0%BE%D1%81%D1%81%D0%B8%D1%8F,%D0%B4%D0%BE%D1%81%D1%82%D0%BE%D0%BF%D1%80%D0%B8%D0%BC%D0%B5%D1%87%D0%B0%D1%82%D0%B5%D0%BB%D1%8C%D0%BD%D0%BE%D1%81%D1%82%D0%B8,%20%D0%BF%D1%80%D0%B8%D1%80%D0%BE%D0%B4%D0%B0&amp;iw=&amp;wp=&amp;pos=0&amp;recent=&amp;type=&amp;isize=&amp;rpt=simage&amp;itype=&amp;nojs=1" TargetMode="External"/><Relationship Id="rId1" Type="http://schemas.openxmlformats.org/officeDocument/2006/relationships/slideLayout" Target="../slideLayouts/slideLayout2.xml"/><Relationship Id="rId6" Type="http://schemas.openxmlformats.org/officeDocument/2006/relationships/hyperlink" Target="http://images.yandex.ru/yandsearch?fp=1&amp;img_url=http://cs403825.userapi.com/v403825144/60e/8Ff2Ste181I.jpg&amp;iorient=&amp;ih=&amp;icolor=&amp;p=1&amp;site=&amp;text=%D0%BA%D0%B0%D1%80%D1%82%D0%B8%D0%BD%D0%BA%D0%B8%20%D0%BF%D0%BE%20%D1%82%D0%B5%D0%BC%D0%B5%20%D0%A0%D0%BE%D1%81%D1%81%D0%B8%D1%8F,%D0%B4%D0%BE%D1%81%D1%82%D0%BE%D0%BF%D1%80%D0%B8%D0%BC%D0%B5%D1%87%D0%B0%D1%82%D0%B5%D0%BB%D1%8C%D0%BD%D0%BE%D1%81%D1%82%D0%B8,%20%D0%BF%D1%80%D0%B8%D1%80%D0%BE%D0%B4%D0%B0&amp;iw=&amp;wp=&amp;pos=41&amp;recent=&amp;type=&amp;isize=&amp;rpt=simage&amp;itype=&amp;nojs=1" TargetMode="External"/><Relationship Id="rId11" Type="http://schemas.openxmlformats.org/officeDocument/2006/relationships/image" Target="../media/image19.jpeg"/><Relationship Id="rId5" Type="http://schemas.openxmlformats.org/officeDocument/2006/relationships/image" Target="../media/image16.jpeg"/><Relationship Id="rId10" Type="http://schemas.openxmlformats.org/officeDocument/2006/relationships/hyperlink" Target="http://images.yandex.ru/yandsearch?fp=2&amp;img_url=http://www.russia-on.ru/wp-content/uploads/2012/03/xram.jpg&amp;iorient=&amp;ih=&amp;icolor=&amp;p=2&amp;site=&amp;text=%D0%BA%D0%B0%D1%80%D1%82%D0%B8%D0%BD%D0%BA%D0%B8%20%D0%BF%D0%BE%20%D1%82%D0%B5%D0%BC%D0%B5%20%D0%A0%D0%BE%D1%81%D1%81%D0%B8%D1%8F,%D0%B4%D0%BE%D1%81%D1%82%D0%BE%D0%BF%D1%80%D0%B8%D0%BC%D0%B5%D1%87%D0%B0%D1%82%D0%B5%D0%BB%D1%8C%D0%BD%D0%BE%D1%81%D1%82%D0%B8,%20%D0%BF%D1%80%D0%B8%D1%80%D0%BE%D0%B4%D0%B0&amp;iw=&amp;wp=&amp;pos=60&amp;recent=&amp;type=&amp;isize=&amp;rpt=simage&amp;itype=&amp;nojs=1" TargetMode="External"/><Relationship Id="rId4" Type="http://schemas.openxmlformats.org/officeDocument/2006/relationships/hyperlink" Target="http://images.yandex.ru/yandsearch?fp=2&amp;img_url=http://rkc.oblcit.ru/system/files/images/%D0%9F%D1%80%D0%B8%D1%80%D0%BE%D0%B4%D0%B013.preview.jpg&amp;iorient=&amp;ih=&amp;icolor=&amp;p=2&amp;site=&amp;text=%D0%BA%D0%B0%D1%80%D1%82%D0%B8%D0%BD%D0%BA%D0%B8%20%D0%BF%D0%BE%20%D1%82%D0%B5%D0%BC%D0%B5%20%D0%A0%D0%BE%D1%81%D1%81%D0%B8%D1%8F,%D0%B4%D0%BE%D1%81%D1%82%D0%BE%D0%BF%D1%80%D0%B8%D0%BC%D0%B5%D1%87%D0%B0%D1%82%D0%B5%D0%BB%D1%8C%D0%BD%D0%BE%D1%81%D1%82%D0%B8,%20%D0%BF%D1%80%D0%B8%D1%80%D0%BE%D0%B4%D0%B0&amp;iw=&amp;wp=&amp;pos=72&amp;recent=&amp;type=&amp;isize=&amp;rpt=simage&amp;itype=&amp;nojs=1" TargetMode="External"/><Relationship Id="rId9" Type="http://schemas.openxmlformats.org/officeDocument/2006/relationships/image" Target="../media/image1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images.yandex.ru/yandsearch?fp=1&amp;img_url=http://img11.nnm.ru/3/9/b/e/c/39bec16b3a7b608f62dd633d5117362e.jpg&amp;iorient=&amp;ih=&amp;icolor=&amp;p=1&amp;site=&amp;text=%D0%9A%D0%B0%D1%80%D1%82%D0%B8%D0%BD%D0%BA%D0%B8%20%D1%81%D1%82%D0%B0%D1%80%D1%88%D0%B5%D0%BA%D0%BB%D0%B0%D1%81%D1%81%D0%BD%D0%B8%D0%BA%D0%BE%D0%B2%20%D0%BD%D0%B0%20%D1%83%D1%80%D0%BE%D0%BA%D0%B0%D1%85%20%D0%B8%D0%BD.%D1%8F%D0%B7%D1%8B%D0%BA%D0%B0%20%D0%BD%D0%B0%20%D1%83%D1%80%D0%BE%D0%BA%D0%B0%D1%85&amp;iw=&amp;wp=&amp;pos=55&amp;recent=&amp;type=&amp;isize=&amp;rpt=simage&amp;itype=&amp;nojs=1"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images.yandex.ru/yandsearch?fp=1&amp;img_url=http://www.e-gorod.ru/documents/elgazete/el_gazeta/images_gaz/kirov%2010.09.2008.jpg&amp;iorient=&amp;ih=&amp;icolor=&amp;p=1&amp;site=&amp;text=%D0%9A%D0%B0%D1%80%D1%82%D0%B8%D0%BD%D0%BA%D0%B8%20%D0%BF%D0%BE%20%D1%82%D0%B5%D0%BC%D0%B5%20%D0%B3%D0%BE%D1%80%D0%BE%D0%B4%D0%B0%20%D0%A0%D0%BE%D1%81%D1%81%D0%B8%D0%B8.&amp;iw=&amp;wp=&amp;pos=53&amp;recent=&amp;type=&amp;isize=&amp;rpt=simage&amp;itype=&amp;nojs=1" TargetMode="External"/><Relationship Id="rId13" Type="http://schemas.openxmlformats.org/officeDocument/2006/relationships/image" Target="../media/image27.jpeg"/><Relationship Id="rId18" Type="http://schemas.openxmlformats.org/officeDocument/2006/relationships/hyperlink" Target="http://images.yandex.ru/yandsearch?fp=0&amp;img_url=http://stat18.privet.ru/lr/0d1ab66383e76218da504e6c8960e918&amp;iorient=&amp;ih=&amp;icolor=&amp;site=&amp;text=%D0%9A%D0%B0%D1%80%D1%82%D0%B8%D0%BD%D0%BA%D0%B8%20%D0%BF%D0%BE%20%D1%82%D0%B5%D0%BC%D0%B5%20%D0%B3%D0%BE%D1%80%D0%BE%D0%B4%20%D0%9F%D0%B5%D1%82%D0%B5%D1%80%D0%B1%D1%83%D1%80%D0%B3&amp;iw=&amp;wp=&amp;pos=17&amp;recent=&amp;type=&amp;isize=&amp;rpt=simage&amp;itype=&amp;nojs=1" TargetMode="External"/><Relationship Id="rId3" Type="http://schemas.openxmlformats.org/officeDocument/2006/relationships/image" Target="../media/image22.jpeg"/><Relationship Id="rId7" Type="http://schemas.openxmlformats.org/officeDocument/2006/relationships/image" Target="../media/image24.jpeg"/><Relationship Id="rId12" Type="http://schemas.openxmlformats.org/officeDocument/2006/relationships/hyperlink" Target="http://images.yandex.ru/yandsearch?fp=1&amp;img_url=http://sib.adme.ru/files/comment/part_19/187822_1242622518.jpg&amp;iorient=&amp;ih=&amp;icolor=&amp;p=1&amp;site=&amp;text=%D0%9A%D0%B0%D1%80%D1%82%D0%B8%D0%BD%D0%BA%D0%B8%20%D0%BF%D0%BE%20%D1%82%D0%B5%D0%BC%D0%B5%20%D0%B3%D0%BE%D1%80%D0%BE%D0%B4%D0%B0%20%D0%A0%D0%BE%D1%81%D1%81%D0%B8%D0%B8.&amp;iw=&amp;wp=&amp;pos=48&amp;recent=&amp;type=&amp;isize=&amp;rpt=simage&amp;itype=&amp;nojs=1" TargetMode="External"/><Relationship Id="rId17" Type="http://schemas.openxmlformats.org/officeDocument/2006/relationships/image" Target="../media/image29.jpeg"/><Relationship Id="rId2" Type="http://schemas.openxmlformats.org/officeDocument/2006/relationships/hyperlink" Target="http://images.yandex.ru/yandsearch?fp=0&amp;img_url=http://img1.liveinternet.ru/images/attach/c/0/51/833/51833738_1003689.jpg&amp;iorient=&amp;ih=&amp;icolor=&amp;site=&amp;text=%D0%9A%D0%B0%D1%80%D1%82%D0%B8%D0%BD%D0%BA%D0%B8%20%D0%BF%D0%BE%20%D1%82%D0%B5%D0%BC%D0%B5%20%D0%B3%D0%BE%D1%80%D0%BE%D0%B4%D0%B0%20%D0%A0%D0%BE%D1%81%D1%81%D0%B8%D0%B8.&amp;iw=&amp;wp=&amp;pos=12&amp;recent=&amp;type=&amp;isize=&amp;rpt=simage&amp;itype=&amp;nojs=1" TargetMode="External"/><Relationship Id="rId16" Type="http://schemas.openxmlformats.org/officeDocument/2006/relationships/hyperlink" Target="http://images.yandex.ru/yandsearch?fp=0&amp;img_url=http://img13.nnm.ru/d/0/2/6/a/c700b1b6617e5b1d2bb2f301b6f.jpg&amp;iorient=&amp;ih=&amp;icolor=&amp;site=&amp;text=%D0%9A%D0%B0%D1%80%D1%82%D0%B8%D0%BD%D0%BA%D0%B8%20%D0%BF%D0%BE%20%D1%82%D0%B5%D0%BC%D0%B5%20%D0%B3%D0%BE%D1%80%D0%BE%D0%B4%20%D0%9F%D0%B5%D1%82%D0%B5%D1%80%D0%B1%D1%83%D1%80%D0%B3&amp;iw=&amp;wp=&amp;pos=16&amp;recent=&amp;type=&amp;isize=&amp;rpt=simage&amp;itype=&amp;nojs=1" TargetMode="External"/><Relationship Id="rId1" Type="http://schemas.openxmlformats.org/officeDocument/2006/relationships/slideLayout" Target="../slideLayouts/slideLayout2.xml"/><Relationship Id="rId6" Type="http://schemas.openxmlformats.org/officeDocument/2006/relationships/hyperlink" Target="http://images.yandex.ru/yandsearch?fp=1&amp;img_url=http://www.vozvr.ru/Portals/7/CrossArticle/50/post-2-13143424396354.jpg&amp;iorient=&amp;ih=&amp;icolor=&amp;p=1&amp;site=&amp;text=%D0%9A%D0%B0%D1%80%D1%82%D0%B8%D0%BD%D0%BA%D0%B8%20%D0%BF%D0%BE%20%D1%82%D0%B5%D0%BC%D0%B5%20%D0%B3%D0%BE%D1%80%D0%BE%D0%B4%D0%B0%20%D0%A0%D0%BE%D1%81%D1%81%D0%B8%D0%B8.&amp;iw=&amp;wp=&amp;pos=43&amp;recent=&amp;type=&amp;isize=&amp;rpt=simage&amp;itype=&amp;nojs=1" TargetMode="External"/><Relationship Id="rId11" Type="http://schemas.openxmlformats.org/officeDocument/2006/relationships/image" Target="../media/image26.jpeg"/><Relationship Id="rId5" Type="http://schemas.openxmlformats.org/officeDocument/2006/relationships/image" Target="../media/image23.jpeg"/><Relationship Id="rId15" Type="http://schemas.openxmlformats.org/officeDocument/2006/relationships/image" Target="../media/image28.jpeg"/><Relationship Id="rId10" Type="http://schemas.openxmlformats.org/officeDocument/2006/relationships/hyperlink" Target="http://images.yandex.ru/yandsearch?fp=1&amp;img_url=http://d1.endata.cx/data/games/26108/rus_spb_7.jpg&amp;iorient=&amp;ih=&amp;icolor=&amp;p=1&amp;site=&amp;text=%D0%9A%D0%B0%D1%80%D1%82%D0%B8%D0%BD%D0%BA%D0%B8%20%D0%BF%D0%BE%20%D1%82%D0%B5%D0%BC%D0%B5%20%D0%B3%D0%BE%D1%80%D0%BE%D0%B4%D0%B0%20%D0%A0%D0%BE%D1%81%D1%81%D0%B8%D0%B8.&amp;iw=&amp;wp=&amp;pos=54&amp;recent=&amp;type=&amp;isize=&amp;rpt=simage&amp;itype=&amp;nojs=1" TargetMode="External"/><Relationship Id="rId19" Type="http://schemas.openxmlformats.org/officeDocument/2006/relationships/image" Target="../media/image30.jpeg"/><Relationship Id="rId4" Type="http://schemas.openxmlformats.org/officeDocument/2006/relationships/hyperlink" Target="http://images.yandex.ru/yandsearch?fp=0&amp;img_url=http://img1.liveinternet.ru/images/attach/c/1/49/116/49116126_1253882925_7.jpg&amp;iorient=&amp;ih=&amp;icolor=&amp;site=&amp;text=%D0%9A%D0%B0%D1%80%D1%82%D0%B8%D0%BD%D0%BA%D0%B8%20%D0%BF%D0%BE%20%D1%82%D0%B5%D0%BC%D0%B5%20%D0%B3%D0%BE%D1%80%D0%BE%D0%B4%D0%B0%20%D0%A0%D0%BE%D1%81%D1%81%D0%B8%D0%B8.&amp;iw=&amp;wp=&amp;pos=16&amp;recent=&amp;type=&amp;isize=&amp;rpt=simage&amp;itype=&amp;nojs=1" TargetMode="External"/><Relationship Id="rId9" Type="http://schemas.openxmlformats.org/officeDocument/2006/relationships/image" Target="../media/image25.jpeg"/><Relationship Id="rId14" Type="http://schemas.openxmlformats.org/officeDocument/2006/relationships/hyperlink" Target="http://images.yandex.ru/yandsearch?fp=0&amp;img_url=http://romantic-online.com/uploads/users_images/1/505/49cba6c7e3e1b.jpg&amp;iorient=&amp;ih=&amp;icolor=&amp;site=&amp;text=%D0%9A%D0%B0%D1%80%D1%82%D0%B8%D0%BD%D0%BA%D0%B8%20%D0%BF%D0%BE%20%D1%82%D0%B5%D0%BC%D0%B5%20%D0%B3%D0%BE%D1%80%D0%BE%D0%B4%20%D0%9F%D0%B5%D1%82%D0%B5%D1%80%D0%B1%D1%83%D1%80%D0%B3&amp;iw=&amp;wp=&amp;pos=0&amp;recent=&amp;type=&amp;isize=&amp;rpt=simage&amp;itype=&amp;nojs=1"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images.yandex.ru/yandsearch?fp=0&amp;img_url=http://photo.russian-church.ru/7b/62/f5/a2/42/1000-865-a2c30ed79430a3ef.jpg&amp;iorient=&amp;ih=&amp;icolor=&amp;site=&amp;text=%D0%9A%D0%B0%D1%80%D1%82%D0%B8%D0%BD%D0%BA%D0%B8%20%D0%BF%D0%BE%20%D1%82%D0%B5%D0%BC%D0%B5%20%D0%B3%D0%BE%D1%80%D0%BE%D0%B4%20%D0%9F%D0%B5%D1%82%D0%B5%D1%80%D0%B1%D1%83%D1%80%D0%B3%20%D0%97%D0%B0%D1%8F%D1%87%D0%B8%D0%B9%20%D0%BE%D1%81%D1%82%D1%80%D0%BE%D0%B2%20%D0%B8%20%D0%BA%D1%80%D0%B5%D0%BF%D0%BE%D1%81%D1%82%D1%8C%20%D0%9F%D0%B5%D1%82%D1%80%D0%B0%20%D0%B8%20%D0%9F%D0%B0%D0%B2%D0%BB%D0%B0&amp;iw=&amp;wp=&amp;pos=1&amp;recent=&amp;type=&amp;isize=&amp;rpt=simage&amp;itype=&amp;nojs=1" TargetMode="External"/><Relationship Id="rId13"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3.jpeg"/><Relationship Id="rId12" Type="http://schemas.openxmlformats.org/officeDocument/2006/relationships/hyperlink" Target="http://images.yandex.ru/yandsearch?fp=0&amp;img_url=http://img31.imageshack.us/img31/6311/mg6658.jpg&amp;iorient=&amp;ih=&amp;icolor=&amp;site=&amp;text=%D0%9A%D0%B0%D1%80%D1%82%D0%B8%D0%BD%D0%BA%D0%B8%20%D0%BF%D0%BE%20%D1%82%D0%B5%D0%BC%D0%B5%20%D0%B3%D0%BE%D1%80%D0%BE%D0%B4%20%D0%9F%D0%B5%D1%82%D0%B5%D1%80%D0%B1%D1%83%D1%80%D0%B3&amp;iw=&amp;wp=&amp;pos=12&amp;recent=&amp;type=&amp;isize=&amp;rpt=simage&amp;itype=&amp;nojs=1" TargetMode="External"/><Relationship Id="rId2" Type="http://schemas.openxmlformats.org/officeDocument/2006/relationships/hyperlink" Target="http://images.yandex.ru/yandsearch?fp=0&amp;img_url=http://www.aroundspb.ru/maps/spb1913_panorama/spb1913.jpg&amp;iorient=&amp;ih=&amp;icolor=&amp;site=&amp;text=%D0%9A%D0%B0%D1%80%D1%82%D0%B8%D0%BD%D0%BA%D0%B8%20%D0%BF%D0%BE%20%D1%82%D0%B5%D0%BC%D0%B5%20%D0%B3%D0%BE%D1%80%D0%BE%D0%B4%20%D0%9F%D0%B5%D1%82%D0%B5%D1%80%D0%B1%D1%83%D1%80%D0%B3&amp;iw=&amp;wp=&amp;pos=3&amp;recent=&amp;type=&amp;isize=&amp;rpt=simage&amp;itype=&amp;nojs=1" TargetMode="External"/><Relationship Id="rId1" Type="http://schemas.openxmlformats.org/officeDocument/2006/relationships/slideLayout" Target="../slideLayouts/slideLayout2.xml"/><Relationship Id="rId6" Type="http://schemas.openxmlformats.org/officeDocument/2006/relationships/hyperlink" Target="http://images.yandex.ru/yandsearch?fp=0&amp;img_url=http://liceum6.ru/asp/blog/query/image.asp?id=3464&amp;iorient=&amp;ih=&amp;icolor=&amp;site=&amp;text=%D0%9A%D0%B0%D1%80%D1%82%D0%B8%D0%BD%D0%BA%D0%B8%20%D0%BF%D0%BE%20%D1%82%D0%B5%D0%BC%D0%B5%20%D0%B3%D0%BE%D1%80%D0%BE%D0%B4%20%D0%9F%D0%B5%D1%82%D0%B5%D1%80%D0%B1%D1%83%D1%80%D0%B3%20%D0%97%D0%B0%D1%8F%D1%87%D0%B8%D0%B9%20%D0%BE%D1%81%D1%82%D1%80%D0%BE%D0%B2%20%D0%B8%20%D0%BA%D1%80%D0%B5%D0%BF%D0%BE%D1%81%D1%82%D1%8C%20%D0%9F%D0%B5%D1%82%D1%80%D0%B0%20%D0%B8%20%D0%9F%D0%B0%D0%B2%D0%BB%D0%B0&amp;iw=&amp;wp=&amp;pos=11&amp;recent=&amp;type=&amp;isize=&amp;rpt=simage&amp;itype=&amp;nojs=1" TargetMode="External"/><Relationship Id="rId11" Type="http://schemas.openxmlformats.org/officeDocument/2006/relationships/image" Target="../media/image35.jpeg"/><Relationship Id="rId5" Type="http://schemas.openxmlformats.org/officeDocument/2006/relationships/image" Target="../media/image32.jpeg"/><Relationship Id="rId10" Type="http://schemas.openxmlformats.org/officeDocument/2006/relationships/hyperlink" Target="http://images.yandex.ru/yandsearch?fp=0&amp;img_url=http://img0.liveinternet.ru/images/attach/c/1/49/776/49776500_10_Petropavlovskaya_krepost_17061740.jpg&amp;iorient=&amp;ih=&amp;icolor=&amp;site=&amp;text=%D0%9A%D0%B0%D1%80%D1%82%D0%B8%D0%BD%D0%BA%D0%B8%20%D0%BF%D0%BE%20%D1%82%D0%B5%D0%BC%D0%B5%20%D0%B3%D0%BE%D1%80%D0%BE%D0%B4%20%D0%9F%D0%B5%D1%82%D0%B5%D1%80%D0%B1%D1%83%D1%80%D0%B3%20%D0%97%D0%B0%D1%8F%D1%87%D0%B8%D0%B9%20%D0%BE%D1%81%D1%82%D1%80%D0%BE%D0%B2%20%D0%B8%20%D0%BA%D1%80%D0%B5%D0%BF%D0%BE%D1%81%D1%82%D1%8C%20%D0%9F%D0%B5%D1%82%D1%80%D0%B0%20%D0%B8%20%D0%9F%D0%B0%D0%B2%D0%BB%D0%B0&amp;iw=&amp;wp=&amp;pos=20&amp;recent=&amp;type=&amp;isize=&amp;rpt=simage&amp;itype=&amp;nojs=1" TargetMode="External"/><Relationship Id="rId4" Type="http://schemas.openxmlformats.org/officeDocument/2006/relationships/hyperlink" Target="http://images.yandex.ru/yandsearch?fp=0&amp;img_url=http://img.nr2.ru/pict/arts1/25/24/252465.jpg&amp;iorient=&amp;ih=&amp;icolor=&amp;site=&amp;text=%D0%9A%D0%B0%D1%80%D1%82%D0%B8%D0%BD%D0%BA%D0%B8%20%D0%BF%D0%BE%20%D1%82%D0%B5%D0%BC%D0%B5%20%D0%B3%D0%BE%D1%80%D0%BE%D0%B4%20%D0%9F%D0%B5%D1%82%D0%B5%D1%80%D0%B1%D1%83%D1%80%D0%B3&amp;iw=&amp;wp=&amp;pos=22&amp;recent=&amp;type=&amp;isize=&amp;rpt=simage&amp;itype=&amp;nojs=1" TargetMode="External"/><Relationship Id="rId9" Type="http://schemas.openxmlformats.org/officeDocument/2006/relationships/image" Target="../media/image34.jpeg"/></Relationships>
</file>

<file path=ppt/slides/_rels/slide23.xml.rels><?xml version="1.0" encoding="UTF-8" standalone="yes"?>
<Relationships xmlns="http://schemas.openxmlformats.org/package/2006/relationships"><Relationship Id="rId8" Type="http://schemas.openxmlformats.org/officeDocument/2006/relationships/hyperlink" Target="http://images.yandex.ru/yandsearch?fp=0&amp;img_url=http://www.zipsites.ru/_img/rs/Gosudarstvenniy_Ermitajz.jpg&amp;iorient=&amp;ih=&amp;icolor=&amp;site=&amp;text=%D0%AD%D1%80%D0%BC%D0%B8%D1%82%D0%B0%D0%B6%20%D0%9F%D0%B5%D1%82%D0%B5%D1%80%D0%B1%D1%83%D1%80%D0%B3%D0%B0&amp;iw=&amp;wp=&amp;pos=9&amp;recent=&amp;type=&amp;isize=&amp;rpt=simage&amp;itype=&amp;nojs=1" TargetMode="External"/><Relationship Id="rId13"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39.jpeg"/><Relationship Id="rId12" Type="http://schemas.openxmlformats.org/officeDocument/2006/relationships/hyperlink" Target="http://images.yandex.ru/yandsearch?fp=0&amp;img_url=http://www.stihi.ru/pics/2011/04/16/8218.jpg&amp;iorient=&amp;ih=&amp;icolor=&amp;site=&amp;text=%D0%AD%D1%80%D0%BC%D0%B8%D1%82%D0%B0%D0%B6%20%D0%9F%D0%B5%D1%82%D0%B5%D1%80%D0%B1%D1%83%D1%80%D0%B3%D0%B0&amp;iw=&amp;wp=&amp;pos=16&amp;recent=&amp;type=&amp;isize=&amp;rpt=simage&amp;itype=&amp;nojs=1" TargetMode="External"/><Relationship Id="rId17" Type="http://schemas.openxmlformats.org/officeDocument/2006/relationships/image" Target="../media/image44.jpeg"/><Relationship Id="rId2" Type="http://schemas.openxmlformats.org/officeDocument/2006/relationships/hyperlink" Target="http://images.yandex.ru/yandsearch?fp=0&amp;img_url=http://distilleryimage3.instagram.com/b307a8b647ab11e2952122000a1fbf2e_7.jpg&amp;iorient=&amp;ih=&amp;icolor=&amp;site=&amp;text=%D0%9B%D0%B5%D1%82%D0%BD%D0%B8%D0%B9%20%D1%81%D0%B0%D0%B4,%20%D0%9A%D0%B0%D0%B7%D0%B0%D0%BD%D1%81%D0%BA%D0%B8%D0%B9%20%D1%81%D0%BE%D0%B1%D0%BE%D1%80%20%20%D0%9F%D0%B5%D1%82%D0%B5%D1%80%D0%B1%D1%83%D1%80%D0%B3%D0%B0&amp;iw=&amp;wp=&amp;pos=3&amp;recent=&amp;type=&amp;isize=&amp;rpt=simage&amp;itype=&amp;nojs=1" TargetMode="External"/><Relationship Id="rId16" Type="http://schemas.openxmlformats.org/officeDocument/2006/relationships/hyperlink" Target="http://images.yandex.ru/yandsearch?fp=0&amp;img_url=http://www.mochaloff.ru/piter/035.jpg&amp;iorient=&amp;ih=&amp;icolor=&amp;site=&amp;text=%D0%9A%D0%B0%D0%B7%D0%B0%D0%BD%D1%81%D0%BA%D0%B8%D0%B9%20%D1%81%D0%BE%D0%B1%D0%BE%D1%80%20%D0%B2%20%D0%BF%D0%B5%D1%82%D0%B5%D1%80%D0%B1%D1%83%D1%80%D0%B3%D0%B5&amp;iw=&amp;wp=&amp;pos=6&amp;recent=&amp;type=&amp;isize=&amp;rpt=simage&amp;itype=&amp;nojs=1" TargetMode="External"/><Relationship Id="rId1" Type="http://schemas.openxmlformats.org/officeDocument/2006/relationships/slideLayout" Target="../slideLayouts/slideLayout2.xml"/><Relationship Id="rId6" Type="http://schemas.openxmlformats.org/officeDocument/2006/relationships/hyperlink" Target="http://images.yandex.ru/yandsearch?fp=0&amp;img_url=http://img-fotki.yandex.ru/get/4610/37194435.8a/0_5fa78_cb0a312d_XL.jpg&amp;iorient=&amp;ih=&amp;icolor=&amp;site=&amp;text=%D0%9B%D0%B5%D1%82%D0%BD%D0%B8%D0%B9%20%D1%81%D0%B0%D0%B4,%20%D0%9A%D0%B0%D0%B7%D0%B0%D0%BD%D1%81%D0%BA%D0%B8%D0%B9%20%D1%81%D0%BE%D0%B1%D0%BE%D1%80%20%20%D0%9F%D0%B5%D1%82%D0%B5%D1%80%D0%B1%D1%83%D1%80%D0%B3%D0%B0&amp;iw=&amp;wp=&amp;pos=7&amp;recent=&amp;type=&amp;isize=&amp;rpt=simage&amp;itype=&amp;nojs=1" TargetMode="External"/><Relationship Id="rId11" Type="http://schemas.openxmlformats.org/officeDocument/2006/relationships/image" Target="../media/image41.jpeg"/><Relationship Id="rId5" Type="http://schemas.openxmlformats.org/officeDocument/2006/relationships/image" Target="../media/image38.jpeg"/><Relationship Id="rId15" Type="http://schemas.openxmlformats.org/officeDocument/2006/relationships/image" Target="../media/image43.jpeg"/><Relationship Id="rId10" Type="http://schemas.openxmlformats.org/officeDocument/2006/relationships/hyperlink" Target="http://images.yandex.ru/yandsearch?fp=0&amp;img_url=http://static.newsland.com/news_images/815/815941.jpg&amp;iorient=&amp;ih=&amp;icolor=&amp;site=&amp;text=%D0%AD%D1%80%D0%BC%D0%B8%D1%82%D0%B0%D0%B6%20%D0%9F%D0%B5%D1%82%D0%B5%D1%80%D0%B1%D1%83%D1%80%D0%B3%D0%B0&amp;iw=&amp;wp=&amp;pos=19&amp;recent=&amp;type=&amp;isize=&amp;rpt=simage&amp;itype=&amp;nojs=1" TargetMode="External"/><Relationship Id="rId4" Type="http://schemas.openxmlformats.org/officeDocument/2006/relationships/hyperlink" Target="http://images.yandex.ru/yandsearch?fp=0&amp;img_url=http://www.webinarmarket.ru/netcat_files/Image/sad.jpg&amp;iorient=&amp;ih=&amp;icolor=&amp;site=&amp;text=%D0%9B%D0%B5%D1%82%D0%BD%D0%B8%D0%B9%20%D1%81%D0%B0%D0%B4,%20%D0%9A%D0%B0%D0%B7%D0%B0%D0%BD%D1%81%D0%BA%D0%B8%D0%B9%20%D1%81%D0%BE%D0%B1%D0%BE%D1%80%20%20%D0%9F%D0%B5%D1%82%D0%B5%D1%80%D0%B1%D1%83%D1%80%D0%B3%D0%B0&amp;iw=&amp;wp=&amp;pos=6&amp;recent=&amp;type=&amp;isize=&amp;rpt=simage&amp;itype=&amp;nojs=1" TargetMode="External"/><Relationship Id="rId9" Type="http://schemas.openxmlformats.org/officeDocument/2006/relationships/image" Target="../media/image40.jpeg"/><Relationship Id="rId14" Type="http://schemas.openxmlformats.org/officeDocument/2006/relationships/hyperlink" Target="http://images.yandex.ru/yandsearch?fp=0&amp;img_url=http://img0.liveinternet.ru/images/attach/c/1/59/373/59373349_ermitaz.jpg&amp;iorient=&amp;ih=&amp;icolor=&amp;site=&amp;text=%D0%AD%D1%80%D0%BC%D0%B8%D1%82%D0%B0%D0%B6%20%D0%9F%D0%B5%D1%82%D0%B5%D1%80%D0%B1%D1%83%D1%80%D0%B3%D0%B0&amp;iw=&amp;wp=&amp;pos=8&amp;recent=&amp;type=&amp;isize=&amp;rpt=simage&amp;itype=&amp;nojs=1"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images.yandex.ru/yandsearch?fp=2&amp;img_url=http://pointofviewministories.webs.com/ms.png&amp;iorient=&amp;ih=&amp;icolor=&amp;p=2&amp;site=&amp;text=%D0%9A%D0%B0%D1%80%D1%82%D0%B8%D0%BD%D0%BA%D0%B8%20%D1%81%D1%82%D0%B0%D1%80%D1%88%D0%B5%D0%BA%D0%BB%D0%B0%D1%81%D1%81%D0%BD%D0%B8%D0%BA%D0%BE%D0%B2%20%D0%BD%D0%B0%20%D1%83%D1%80%D0%BE%D0%BA%D0%B0%D1%85%20%D0%B8%D0%BD.%D1%8F%D0%B7%D1%8B%D0%BA%D0%B0%20%D0%BD%D0%B0%20%D1%83%D1%80%D0%BE%D0%BA%D0%B0%D1%85&amp;iw=&amp;wp=&amp;pos=65&amp;recent=&amp;type=&amp;isize=&amp;rpt=simage&amp;itype=&amp;nojs=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http://images.yandex.ru/yandsearch?fp=1&amp;img_url=http://www.koipkro.kostroma.ru/BuyR/ChBor/ych/13/ucheniki_w450_h468.jpg&amp;iorient=&amp;ih=&amp;icolor=&amp;p=1&amp;site=&amp;text=%D0%9A%D0%B0%D1%80%D1%82%D0%B8%D0%BD%D0%BA%D0%B8%20%D1%81%D1%82%D0%B0%D1%80%D1%88%D0%B5%D0%BA%D0%BB%D0%B0%D1%81%D1%81%D0%BD%D0%B8%D0%BA%D0%BE%D0%B2%20%D0%BD%D0%B0%20%D1%83%D1%80%D0%BE%D0%BA%D0%B0%D1%85%20%D0%B8%D0%BD.%D1%8F%D0%B7%D1%8B%D0%BA%D0%B0%20%D0%BD%D0%B0%20%D1%83%D1%80%D0%BE%D0%BA%D0%B0%D1%85&amp;iw=&amp;wp=&amp;pos=43&amp;recent=&amp;type=&amp;isize=&amp;rpt=simage&amp;itype=&amp;nojs=1"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images.yandex.ru/yandsearch?fp=0&amp;img_url=http://img.labirint.ru/images/comments_pic/0942/05labecmn1255622266.jpg&amp;iorient=&amp;ih=&amp;icolor=&amp;site=&amp;text=%D0%9A%D0%B0%D1%80%D1%82%D0%B8%D0%BD%D0%BA%D0%B8%20%D0%BF%D0%BE%20%D1%82%D0%B5%D0%BC%D0%B5%20%D0%9C%D1%83%D0%B7%D0%B5%D0%B8%20%D0%B8%20%D0%B3%D0%B0%D0%BB%D0%B5%D1%80%D0%B5%D0%B8%20%D0%9C%D0%BE%D1%81%D0%BA%D0%B2%D1%8B&amp;iw=&amp;wp=&amp;pos=11&amp;recent=&amp;type=&amp;isize=&amp;rpt=simage&amp;itype=&amp;nojs=1" TargetMode="External"/><Relationship Id="rId13" Type="http://schemas.openxmlformats.org/officeDocument/2006/relationships/image" Target="../media/image41.jpeg"/><Relationship Id="rId3" Type="http://schemas.openxmlformats.org/officeDocument/2006/relationships/image" Target="../media/image47.jpeg"/><Relationship Id="rId7" Type="http://schemas.openxmlformats.org/officeDocument/2006/relationships/image" Target="../media/image49.jpeg"/><Relationship Id="rId12" Type="http://schemas.openxmlformats.org/officeDocument/2006/relationships/hyperlink" Target="http://images.yandex.ru/yandsearch?fp=0&amp;img_url=http://static.newsland.com/news_images/815/815941.jpg&amp;iorient=&amp;ih=&amp;icolor=&amp;site=&amp;text=%D0%AD%D1%80%D0%BC%D0%B8%D1%82%D0%B0%D0%B6%20%D0%9F%D0%B5%D1%82%D0%B5%D1%80%D0%B1%D1%83%D1%80%D0%B3%D0%B0&amp;iw=&amp;wp=&amp;pos=19&amp;recent=&amp;type=&amp;isize=&amp;rpt=simage&amp;itype=&amp;nojs=1" TargetMode="External"/><Relationship Id="rId2" Type="http://schemas.openxmlformats.org/officeDocument/2006/relationships/hyperlink" Target="http://images.yandex.ru/yandsearch?fp=0&amp;img_url=http://prorossiu.ru/str/0060/01.jpg&amp;iorient=&amp;ih=&amp;icolor=&amp;site=&amp;text=%D0%9A%D0%B0%D1%80%D1%82%D0%B8%D0%BD%D0%BA%D0%B8%20%D0%BF%D0%BE%20%D1%82%D0%B5%D0%BC%D0%B5%20%D0%9C%D0%BE%D1%81%D0%BA%D0%B2%D0%B0%20%D0%94%D0%BE%D1%81%D1%82%D0%BE%D0%BF%D1%80%D0%B8%D0%BC%D0%B5%D1%87%D0%B0%D1%82%D0%B5%D0%BB%D1%8C%D0%BD%D0%BE%D1%81%D1%82%D0%B8&amp;iw=&amp;wp=&amp;pos=19&amp;recent=&amp;type=&amp;isize=&amp;rpt=simage&amp;itype=&amp;nojs=1" TargetMode="External"/><Relationship Id="rId1" Type="http://schemas.openxmlformats.org/officeDocument/2006/relationships/slideLayout" Target="../slideLayouts/slideLayout2.xml"/><Relationship Id="rId6" Type="http://schemas.openxmlformats.org/officeDocument/2006/relationships/hyperlink" Target="http://images.yandex.ru/yandsearch?source=wiz&amp;fp=1&amp;img_url=http://www.servimg.com/u/f89/13/69/68/83/992510.jpg&amp;p=1&amp;text=%D0%9A%D0%B0%D1%80%D1%82%D0%B8%D0%BD%D0%BA%D0%B8%20%D0%BE%D0%B7%D0%B5%D1%80%D0%B0%20%D0%B1%D0%B0%D0%B9%D0%BA%D0%B0%D0%BB,%20%D1%80%D0%B5%D0%BA,%20%D0%BF%D1%80%D0%B8%D1%80%D0%BE%D0%B4%D1%8B%20%D0%A0%D0%BE%D1%81%D1%81%D0%B8%D0%B8&amp;noreask=1&amp;pos=39&amp;lr=213&amp;rpt=simage&amp;nojs=1" TargetMode="External"/><Relationship Id="rId11" Type="http://schemas.openxmlformats.org/officeDocument/2006/relationships/image" Target="../media/image35.jpeg"/><Relationship Id="rId5" Type="http://schemas.openxmlformats.org/officeDocument/2006/relationships/image" Target="../media/image48.jpeg"/><Relationship Id="rId10" Type="http://schemas.openxmlformats.org/officeDocument/2006/relationships/hyperlink" Target="http://images.yandex.ru/yandsearch?fp=0&amp;img_url=http://img0.liveinternet.ru/images/attach/c/1/49/776/49776500_10_Petropavlovskaya_krepost_17061740.jpg&amp;iorient=&amp;ih=&amp;icolor=&amp;site=&amp;text=%D0%9A%D0%B0%D1%80%D1%82%D0%B8%D0%BD%D0%BA%D0%B8%20%D0%BF%D0%BE%20%D1%82%D0%B5%D0%BC%D0%B5%20%D0%B3%D0%BE%D1%80%D0%BE%D0%B4%20%D0%9F%D0%B5%D1%82%D0%B5%D1%80%D0%B1%D1%83%D1%80%D0%B3%20%D0%97%D0%B0%D1%8F%D1%87%D0%B8%D0%B9%20%D0%BE%D1%81%D1%82%D1%80%D0%BE%D0%B2%20%D0%B8%20%D0%BA%D1%80%D0%B5%D0%BF%D0%BE%D1%81%D1%82%D1%8C%20%D0%9F%D0%B5%D1%82%D1%80%D0%B0%20%D0%B8%20%D0%9F%D0%B0%D0%B2%D0%BB%D0%B0&amp;iw=&amp;wp=&amp;pos=20&amp;recent=&amp;type=&amp;isize=&amp;rpt=simage&amp;itype=&amp;nojs=1" TargetMode="External"/><Relationship Id="rId4" Type="http://schemas.openxmlformats.org/officeDocument/2006/relationships/hyperlink" Target="http://images.yandex.ru/yandsearch?fp=0&amp;img_url=http://cs10846.userapi.com/u150448282/-6/s_4a315ec4.jpg&amp;iorient=&amp;ih=&amp;icolor=&amp;site=&amp;text=%D0%9A%D0%B0%D1%80%D1%82%D0%B8%D0%BD%D0%BA%D0%B8%20%D0%BF%D0%BE%20%D1%82%D0%B5%D0%BC%D0%B5%20%D0%9A%D1%80%D0%B5%D0%BC%D0%BB%D1%8C,%20%D0%BA%D1%80%D0%B0%D1%81%D0%BD%D0%B0%D1%8F%20%D0%BF%D0%BB%D0%BE%D1%89%D0%B0%D0%B4%D1%8C&amp;iw=&amp;wp=&amp;pos=9&amp;recent=&amp;type=&amp;isize=&amp;rpt=simage&amp;itype=&amp;nojs=1" TargetMode="External"/><Relationship Id="rId9" Type="http://schemas.openxmlformats.org/officeDocument/2006/relationships/image" Target="../media/image5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images.yandex.ru/yandsearch?fp=0&amp;img_url=http://www.svali.ru/pic/pictures/73/r_m_ecc8432039e37dcca5d6e078f3924526.png&amp;iorient=&amp;ih=&amp;icolor=&amp;site=&amp;text=%D0%9A%D0%B0%D1%80%D1%82%D0%B8%D0%BD%D0%BA%D0%B8%20%D0%BF%D0%BE%20%D1%82%D0%B5%D0%BC%D0%B5%20%D0%9C%D0%BE%D1%81%D0%BA%D0%B2%D0%B0%20%D0%94%D0%BE%D1%81%D1%82%D0%BE%D0%BF%D1%80%D0%B8%D0%BC%D0%B5%D1%87%D0%B0%D1%82%D0%B5%D0%BB%D1%8C%D0%BD%D0%BE%D1%81%D1%82%D0%B8&amp;iw=&amp;wp=&amp;pos=1&amp;recent=&amp;type=&amp;isize=&amp;rpt=simage&amp;itype=&amp;nojs=1" TargetMode="External"/><Relationship Id="rId2" Type="http://schemas.openxmlformats.org/officeDocument/2006/relationships/image" Target="../media/image51.jpeg"/><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31.xml.rels><?xml version="1.0" encoding="UTF-8" standalone="yes"?>
<Relationships xmlns="http://schemas.openxmlformats.org/package/2006/relationships"><Relationship Id="rId8" Type="http://schemas.openxmlformats.org/officeDocument/2006/relationships/hyperlink" Target="http://images.yandex.ru/yandsearch?fp=1&amp;img_url=http://cdn5.imhonet.ru/photos/out/41bd7a81/5726139_source.jpg&amp;iorient=&amp;ih=&amp;icolor=&amp;p=1&amp;site=&amp;text=%D0%9A%D0%B0%D1%80%D1%82%D0%B8%D0%BD%D0%BA%D0%B8%20%D0%BF%D0%BE%20%D1%82%D0%B5%D0%BC%D0%B5%20%D0%9A%D1%80%D0%B5%D0%BC%D0%BB%D1%8C,%20%D0%BA%D1%80%D0%B0%D1%81%D0%BD%D0%B0%D1%8F%20%D0%BF%D0%BB%D0%BE%D1%89%D0%B0%D0%B4%D1%8C&amp;iw=&amp;wp=&amp;pos=38&amp;recent=&amp;type=&amp;isize=&amp;rpt=simage&amp;itype=&amp;nojs=1" TargetMode="External"/><Relationship Id="rId13" Type="http://schemas.openxmlformats.org/officeDocument/2006/relationships/image" Target="../media/image56.jpeg"/><Relationship Id="rId18" Type="http://schemas.openxmlformats.org/officeDocument/2006/relationships/hyperlink" Target="http://images.yandex.ru/yandsearch?fp=3&amp;img_url=http://regions.kidsreview.ru/sites/default/files/imagecache/oww/02/12/2013_-_2323/muzey_reriha_msk_1.jpg&amp;iorient=&amp;ih=&amp;icolor=&amp;p=3&amp;site=&amp;text=%D0%9A%D0%B0%D1%80%D1%82%D0%B8%D0%BD%D0%BA%D0%B8%20%D0%BF%D0%BE%20%D1%82%D0%B5%D0%BC%D0%B5%20%D0%9C%D1%83%D0%B7%D0%B5%D0%B8%20%D0%B8%20%D0%B3%D0%B0%D0%BB%D0%B5%D1%80%D0%B5%D0%B8%20%D0%9C%D0%BE%D1%81%D0%BA%D0%B2%D1%8B&amp;iw=&amp;wp=&amp;pos=96&amp;recent=&amp;type=&amp;isize=&amp;rpt=simage&amp;itype=&amp;nojs=1" TargetMode="External"/><Relationship Id="rId3" Type="http://schemas.openxmlformats.org/officeDocument/2006/relationships/image" Target="../media/image53.jpeg"/><Relationship Id="rId7" Type="http://schemas.openxmlformats.org/officeDocument/2006/relationships/image" Target="../media/image54.jpeg"/><Relationship Id="rId12" Type="http://schemas.openxmlformats.org/officeDocument/2006/relationships/hyperlink" Target="http://images.yandex.ru/yandsearch?fp=0&amp;img_url=http://g2.s3.forblabla.com/u37/photo4A41/20496418015-0/large.jpg&amp;iorient=&amp;ih=&amp;icolor=&amp;site=&amp;text=%D0%9A%D0%B0%D1%80%D1%82%D0%B8%D0%BD%D0%BA%D0%B8%20%D0%BF%D0%BE%20%D1%82%D0%B5%D0%BC%D0%B5%20%D0%9C%D1%83%D0%B7%D0%B5%D0%B8%20%D0%B8%20%D0%B3%D0%B0%D0%BB%D0%B5%D1%80%D0%B5%D0%B8%20%D0%9C%D0%BE%D1%81%D0%BA%D0%B2%D1%8B&amp;iw=&amp;wp=&amp;pos=0&amp;recent=&amp;type=&amp;isize=&amp;rpt=simage&amp;itype=&amp;nojs=1" TargetMode="External"/><Relationship Id="rId17" Type="http://schemas.openxmlformats.org/officeDocument/2006/relationships/image" Target="../media/image58.jpeg"/><Relationship Id="rId2" Type="http://schemas.openxmlformats.org/officeDocument/2006/relationships/hyperlink" Target="http://images.yandex.ru/yandsearch?fp=0&amp;img_url=http://img.nr2.ru/pict/arts1/33/55/335527.jpg&amp;iorient=&amp;ih=&amp;icolor=&amp;site=&amp;text=%D0%9A%D0%B0%D1%80%D1%82%D0%B8%D0%BD%D0%BA%D0%B8%20%D0%BF%D0%BE%20%D1%82%D0%B5%D0%BC%D0%B5%20%D0%9A%D1%80%D0%B5%D0%BC%D0%BB%D1%8C,%20%D0%BA%D1%80%D0%B0%D1%81%D0%BD%D0%B0%D1%8F%20%D0%BF%D0%BB%D0%BE%D1%89%D0%B0%D0%B4%D1%8C&amp;iw=&amp;wp=&amp;pos=14&amp;recent=&amp;type=&amp;isize=&amp;rpt=simage&amp;itype=&amp;nojs=1" TargetMode="External"/><Relationship Id="rId16" Type="http://schemas.openxmlformats.org/officeDocument/2006/relationships/hyperlink" Target="http://images.yandex.ru/yandsearch?fp=1&amp;img_url=http://www.taday.ru/data/2010/10/07/1234968376/muzei_Moskvi1.jpg&amp;iorient=&amp;ih=&amp;icolor=&amp;p=1&amp;site=&amp;text=%D0%9A%D0%B0%D1%80%D1%82%D0%B8%D0%BD%D0%BA%D0%B8%20%D0%BF%D0%BE%20%D1%82%D0%B5%D0%BC%D0%B5%20%D0%9C%D1%83%D0%B7%D0%B5%D0%B8%20%D0%B8%20%D0%B3%D0%B0%D0%BB%D0%B5%D1%80%D0%B5%D0%B8%20%D0%9C%D0%BE%D1%81%D0%BA%D0%B2%D1%8B&amp;iw=&amp;wp=&amp;pos=55&amp;recent=&amp;type=&amp;isize=&amp;rpt=simage&amp;itype=&amp;nojs=1" TargetMode="External"/><Relationship Id="rId1" Type="http://schemas.openxmlformats.org/officeDocument/2006/relationships/slideLayout" Target="../slideLayouts/slideLayout2.xml"/><Relationship Id="rId6" Type="http://schemas.openxmlformats.org/officeDocument/2006/relationships/hyperlink" Target="http://images.yandex.ru/yandsearch?fp=1&amp;img_url=http://www.motto.net.ua/pic/201210/1680x1050/motto.net.ua-38294.jpg&amp;iorient=&amp;ih=&amp;icolor=&amp;p=1&amp;site=&amp;text=%D0%9A%D0%B0%D1%80%D1%82%D0%B8%D0%BD%D0%BA%D0%B8%20%D0%BF%D0%BE%20%D1%82%D0%B5%D0%BC%D0%B5%20%D0%9A%D1%80%D0%B5%D0%BC%D0%BB%D1%8C,%20%D0%BA%D1%80%D0%B0%D1%81%D0%BD%D0%B0%D1%8F%20%D0%BF%D0%BB%D0%BE%D1%89%D0%B0%D0%B4%D1%8C&amp;iw=&amp;wp=&amp;pos=54&amp;recent=&amp;type=&amp;isize=&amp;rpt=simage&amp;itype=&amp;nojs=1" TargetMode="External"/><Relationship Id="rId11" Type="http://schemas.openxmlformats.org/officeDocument/2006/relationships/image" Target="../media/image50.jpeg"/><Relationship Id="rId5" Type="http://schemas.openxmlformats.org/officeDocument/2006/relationships/image" Target="../media/image48.jpeg"/><Relationship Id="rId15" Type="http://schemas.openxmlformats.org/officeDocument/2006/relationships/image" Target="../media/image57.jpeg"/><Relationship Id="rId10" Type="http://schemas.openxmlformats.org/officeDocument/2006/relationships/hyperlink" Target="http://images.yandex.ru/yandsearch?fp=0&amp;img_url=http://img.labirint.ru/images/comments_pic/0942/05labecmn1255622266.jpg&amp;iorient=&amp;ih=&amp;icolor=&amp;site=&amp;text=%D0%9A%D0%B0%D1%80%D1%82%D0%B8%D0%BD%D0%BA%D0%B8%20%D0%BF%D0%BE%20%D1%82%D0%B5%D0%BC%D0%B5%20%D0%9C%D1%83%D0%B7%D0%B5%D0%B8%20%D0%B8%20%D0%B3%D0%B0%D0%BB%D0%B5%D1%80%D0%B5%D0%B8%20%D0%9C%D0%BE%D1%81%D0%BA%D0%B2%D1%8B&amp;iw=&amp;wp=&amp;pos=11&amp;recent=&amp;type=&amp;isize=&amp;rpt=simage&amp;itype=&amp;nojs=1" TargetMode="External"/><Relationship Id="rId19" Type="http://schemas.openxmlformats.org/officeDocument/2006/relationships/image" Target="../media/image59.jpeg"/><Relationship Id="rId4" Type="http://schemas.openxmlformats.org/officeDocument/2006/relationships/hyperlink" Target="http://images.yandex.ru/yandsearch?fp=0&amp;img_url=http://cs10846.userapi.com/u150448282/-6/s_4a315ec4.jpg&amp;iorient=&amp;ih=&amp;icolor=&amp;site=&amp;text=%D0%9A%D0%B0%D1%80%D1%82%D0%B8%D0%BD%D0%BA%D0%B8%20%D0%BF%D0%BE%20%D1%82%D0%B5%D0%BC%D0%B5%20%D0%9A%D1%80%D0%B5%D0%BC%D0%BB%D1%8C,%20%D0%BA%D1%80%D0%B0%D1%81%D0%BD%D0%B0%D1%8F%20%D0%BF%D0%BB%D0%BE%D1%89%D0%B0%D0%B4%D1%8C&amp;iw=&amp;wp=&amp;pos=9&amp;recent=&amp;type=&amp;isize=&amp;rpt=simage&amp;itype=&amp;nojs=1" TargetMode="External"/><Relationship Id="rId9" Type="http://schemas.openxmlformats.org/officeDocument/2006/relationships/image" Target="../media/image55.jpeg"/><Relationship Id="rId14" Type="http://schemas.openxmlformats.org/officeDocument/2006/relationships/hyperlink" Target="http://images.yandex.ru/yandsearch?fp=0&amp;img_url=http://all-pages.com/img/photoreports2/photoreport_195_6269.jpg&amp;iorient=&amp;ih=&amp;icolor=&amp;site=&amp;text=%D0%9A%D0%B0%D1%80%D1%82%D0%B8%D0%BD%D0%BA%D0%B8%20%D0%BF%D0%BE%20%D1%82%D0%B5%D0%BC%D0%B5%20%D0%9C%D1%83%D0%B7%D0%B5%D0%B8%20%D0%B8%20%D0%B3%D0%B0%D0%BB%D0%B5%D1%80%D0%B5%D0%B8%20%D0%9C%D0%BE%D1%81%D0%BA%D0%B2%D1%8B&amp;iw=&amp;wp=&amp;pos=5&amp;recent=&amp;type=&amp;isize=&amp;rpt=simage&amp;itype=&amp;nojs=1"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60.jpeg"/><Relationship Id="rId7" Type="http://schemas.openxmlformats.org/officeDocument/2006/relationships/image" Target="../media/image62.jpeg"/><Relationship Id="rId2" Type="http://schemas.openxmlformats.org/officeDocument/2006/relationships/hyperlink" Target="http://www.anypics.ru/47287-moskovskii-gosudarstvennyi-imeni-universitet.html" TargetMode="External"/><Relationship Id="rId1" Type="http://schemas.openxmlformats.org/officeDocument/2006/relationships/slideLayout" Target="../slideLayouts/slideLayout2.xml"/><Relationship Id="rId6" Type="http://schemas.openxmlformats.org/officeDocument/2006/relationships/hyperlink" Target="http://images.yandex.ru/yandsearch?fp=1&amp;img_url=http://img1.liveinternet.ru/images/attach/c/8/99/550/99550845_15.jpg&amp;iorient=&amp;ih=&amp;icolor=&amp;p=1&amp;site=&amp;text=%D0%9A%D0%B0%D1%80%D1%82%D0%B8%D0%BD%D0%BA%D0%B8%20%D0%BF%D0%BE%20%D1%82%D0%B5%D0%BC%D0%B5%20%D0%BF%D0%B0%D1%80%D0%BA%D0%B8%20%D0%B8%20%D0%BF%D1%80%D0%B8%D1%80%D0%BE%D0%B4%D0%B0%20%D0%9C%D0%BE%D1%81%D0%BA%D0%B2%D1%8B&amp;iw=&amp;wp=&amp;pos=52&amp;recent=&amp;type=&amp;isize=&amp;rpt=simage&amp;itype=&amp;nojs=1" TargetMode="External"/><Relationship Id="rId5" Type="http://schemas.openxmlformats.org/officeDocument/2006/relationships/image" Target="../media/image61.jpeg"/><Relationship Id="rId4" Type="http://schemas.openxmlformats.org/officeDocument/2006/relationships/hyperlink" Target="http://www.anypics.ru/75211-nebo-cerkov-priroda-oblaka-derevja-sobor-hram.html"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hyperlink" Target="http://www.anypics.ru/17978-disneyland-disneilend-nebo-zamok-parizh-fontan-otel.html" TargetMode="External"/><Relationship Id="rId1" Type="http://schemas.openxmlformats.org/officeDocument/2006/relationships/slideLayout" Target="../slideLayouts/slideLayout2.xml"/><Relationship Id="rId5" Type="http://schemas.openxmlformats.org/officeDocument/2006/relationships/image" Target="../media/image64.jpeg"/><Relationship Id="rId4" Type="http://schemas.openxmlformats.org/officeDocument/2006/relationships/hyperlink" Target="http://www.anypics.ru/75210-illinois-zdanija-usa-amerika-chicago-chikago-ssha-park.html"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hyperlink" Target="http://images.yandex.ru/yandsearch?fp=2&amp;img_url=http://img0.liveinternet.ru/images/attach/c/1/62/354/62354961_11cb2637210e.png&amp;iorient=&amp;ih=&amp;icolor=&amp;p=2&amp;site=&amp;text=%D0%9A%D0%B0%D1%80%D1%82%D0%B8%D0%BD%D0%BA%D0%B8%20%D1%81%D1%82%D0%B0%D1%80%D1%88%D0%B5%D0%BA%D0%BB%D0%B0%D1%81%D1%81%D0%BD%D0%B8%D0%BA%D0%BE%D0%B2%20%D0%BD%D0%B0%20%D1%83%D1%80%D0%BE%D0%BA%D0%B0%D1%85%20%D0%B8%D0%BD.%D1%8F%D0%B7%D1%8B%D0%BA%D0%B0%20%D0%BD%D0%B0%20%D1%83%D1%80%D0%BE%D0%BA%D0%B0%D1%85&amp;iw=&amp;wp=&amp;pos=67&amp;recent=&amp;type=&amp;isize=&amp;rpt=simage&amp;itype=&amp;nojs=1"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images.yandex.ru/yandsearch?fp=3&amp;img_url=http://img-fotki.yandex.ru/get/4706/119528728.9b1/0_941f6_9c2233d_S.jpg&amp;iorient=&amp;ih=&amp;icolor=&amp;p=3&amp;site=&amp;text=%D0%9A%D0%B0%D1%80%D1%82%D0%B8%D0%BD%D0%BA%D0%B8%20%D1%81%D1%82%D0%B0%D1%80%D1%88%D0%B5%D0%BA%D0%BB%D0%B0%D1%81%D1%81%D0%BD%D0%B8%D0%BA%D0%BE%D0%B2%20%D0%BD%D0%B0%20%D1%83%D1%80%D0%BE%D0%BA%D0%B0%D1%85%20%D0%B8%D0%BD.%D1%8F%D0%B7%D1%8B%D0%BA%D0%B0%20%D0%BD%D0%B0%20%D1%83%D1%80%D0%BE%D0%BA%D0%B0%D1%85&amp;iw=&amp;wp=&amp;pos=94&amp;recent=&amp;type=&amp;isize=&amp;rpt=simage&amp;itype=&amp;nojs=1" TargetMode="External"/><Relationship Id="rId1" Type="http://schemas.openxmlformats.org/officeDocument/2006/relationships/slideLayout" Target="../slideLayouts/slideLayout2.xml"/><Relationship Id="rId5" Type="http://schemas.openxmlformats.org/officeDocument/2006/relationships/image" Target="../media/image67.jpeg"/><Relationship Id="rId4" Type="http://schemas.openxmlformats.org/officeDocument/2006/relationships/hyperlink" Target="http://images.yandex.ru/yandsearch?fp=0&amp;img_url=http://www.o-detstve.ru/assets/images/forparents/Create/project/4728_m.jpg&amp;iorient=&amp;ih=&amp;icolor=&amp;site=&amp;text=%D0%9A%D0%B0%D1%80%D1%82%D0%B8%D0%BD%D0%BA%D0%B8%20%D0%BF%D0%BE%20%D1%82%D0%B5%D0%BC%D0%B5%20%D0%A1%D1%82%D0%B0%D1%80%D1%88%D0%B5%D0%BA%D0%BB%D0%B0%D1%81%D1%81%D0%BD%D0%B8%D0%BA%D0%B8%20%D0%BD%D0%B0%20%D1%83%D1%80%D0%BE%D0%BA%D0%B0%D1%85%20%D0%BF%D1%80%D0%BE%D0%B5%D0%BA%D1%82%D0%B0%D1%85&amp;iw=&amp;wp=&amp;pos=4&amp;recent=&amp;type=&amp;isize=&amp;rpt=simage&amp;itype=&amp;nojs=1"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mages.yandex.ru/yandsearch?fp=1&amp;img_url=http://www.iitu.ru/images/1o_l.jpg&amp;iorient=&amp;ih=&amp;icolor=&amp;p=1&amp;site=&amp;text=%D0%9A%D0%B0%D1%80%D1%82%D0%B8%D0%BD%D0%BA%D0%B8%20%D1%81%D1%82%D0%B0%D1%80%D1%88%D0%B5%D0%BA%D0%BB%D0%B0%D1%81%D1%81%D0%BD%D0%B8%D0%BA%D0%BE%D0%B2%20%D0%BD%D0%B0%20%D1%83%D1%80%D0%BE%D0%BA%D0%B0%D1%85%20%D0%B8%D0%BD.%D1%8F%D0%B7%D1%8B%D0%BA%D0%B0%20%D0%BD%D0%B0%20%D1%83%D1%80%D0%BE%D0%BA%D0%B0%D1%85&amp;iw=&amp;wp=&amp;pos=34&amp;recent=&amp;type=&amp;isize=&amp;rpt=simage&amp;itype=&amp;nojs=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fp=1&amp;img_url=http://img.sunhome.ru/UsersGallery/Cards/155/25232105.jpg&amp;iorient=&amp;ih=&amp;icolor=&amp;p=1&amp;site=&amp;text=%D0%9A%D0%B0%D1%80%D1%82%D0%B8%D0%BD%D0%BA%D0%B8%20%D1%81%D1%82%D0%B0%D1%80%D1%88%D0%B5%D0%BA%D0%BB%D0%B0%D1%81%D1%81%D0%BD%D0%B8%D0%BA%D0%BE%D0%B2%20%D0%BD%D0%B0%20%D1%83%D1%80%D0%BE%D0%BA%D0%B0%D1%85%20%D0%B8%D0%BD.%D1%8F%D0%B7%D1%8B%D0%BA%D0%B0%20%D0%BD%D0%B0%20%D1%83%D1%80%D0%BE%D0%BA%D0%B0%D1%85&amp;iw=&amp;wp=&amp;pos=42&amp;recent=&amp;type=&amp;isize=&amp;rpt=simage&amp;itype=&amp;nojs=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yandex.ru/yandsearch?fp=3&amp;img_url=http://xvatit.com/upload/iblock/413/4139264f24eedfca54f502ad3af55949.jpg&amp;iorient=&amp;ih=&amp;icolor=&amp;p=3&amp;site=&amp;text=%D0%9A%D0%B0%D1%80%D1%82%D0%B8%D0%BD%D0%BA%D0%B8%20%D1%81%D1%82%D0%B0%D1%80%D1%88%D0%B5%D0%BA%D0%BB%D0%B0%D1%81%D1%81%D0%BD%D0%B8%D0%BA%D0%BE%D0%B2%20%D0%BD%D0%B0%20%D1%83%D1%80%D0%BE%D0%BA%D0%B0%D1%85%20%D0%B8%D0%BD.%D1%8F%D0%B7%D1%8B%D0%BA%D0%B0%20%D0%BD%D0%B0%20%D1%83%D1%80%D0%BE%D0%BA%D0%B0%D1%85&amp;iw=&amp;wp=&amp;pos=107&amp;recent=&amp;type=&amp;isize=&amp;rpt=simage&amp;itype=&amp;nojs=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a:p>
        </p:txBody>
      </p:sp>
      <p:sp>
        <p:nvSpPr>
          <p:cNvPr id="2" name="Заголовок 1"/>
          <p:cNvSpPr>
            <a:spLocks noGrp="1"/>
          </p:cNvSpPr>
          <p:nvPr>
            <p:ph type="ctrTitle"/>
          </p:nvPr>
        </p:nvSpPr>
        <p:spPr>
          <a:xfrm>
            <a:off x="457200" y="2714620"/>
            <a:ext cx="8305800" cy="928694"/>
          </a:xfrm>
        </p:spPr>
        <p:txBody>
          <a:bodyPr/>
          <a:lstStyle/>
          <a:p>
            <a:r>
              <a:rPr lang="ru-RU" sz="6000" b="1" spc="0" dirty="0" smtClean="0">
                <a:ln w="10541" cmpd="sng">
                  <a:solidFill>
                    <a:schemeClr val="accent3">
                      <a:lumMod val="7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Bookman Old Style" pitchFamily="18" charset="0"/>
              </a:rPr>
              <a:t>Метод проекта на уроках И.Я</a:t>
            </a:r>
            <a:r>
              <a:rPr lang="ru-RU" sz="2400" b="1" spc="0" dirty="0" smtClean="0">
                <a:ln w="10541" cmpd="sng">
                  <a:solidFill>
                    <a:schemeClr val="accent3">
                      <a:lumMod val="7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Bookman Old Style" pitchFamily="18" charset="0"/>
              </a:rPr>
              <a:t>.</a:t>
            </a:r>
            <a:endParaRPr lang="ru-RU" sz="2400" b="1" spc="0" dirty="0">
              <a:ln w="10541" cmpd="sng">
                <a:solidFill>
                  <a:schemeClr val="accent3">
                    <a:lumMod val="7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Bookman Old Style"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714488"/>
            <a:ext cx="8229600" cy="4381512"/>
          </a:xfrm>
        </p:spPr>
        <p:txBody>
          <a:bodyPr>
            <a:normAutofit lnSpcReduction="10000"/>
          </a:bodyPr>
          <a:lstStyle/>
          <a:p>
            <a:r>
              <a:rPr lang="ru-RU" sz="1800" b="1" i="1" u="sng" dirty="0" smtClean="0">
                <a:ln>
                  <a:solidFill>
                    <a:srgbClr val="FF0000"/>
                  </a:solidFill>
                </a:ln>
              </a:rPr>
              <a:t>Тема проекта</a:t>
            </a:r>
            <a:r>
              <a:rPr lang="en-US" sz="1800" b="1" i="1" u="sng" dirty="0" smtClean="0">
                <a:ln>
                  <a:solidFill>
                    <a:srgbClr val="FF0000"/>
                  </a:solidFill>
                </a:ln>
              </a:rPr>
              <a:t>:</a:t>
            </a:r>
            <a:r>
              <a:rPr lang="en-US" sz="1800" u="sng" dirty="0" smtClean="0">
                <a:ln>
                  <a:solidFill>
                    <a:srgbClr val="FF0000"/>
                  </a:solidFill>
                </a:ln>
              </a:rPr>
              <a:t> </a:t>
            </a:r>
            <a:r>
              <a:rPr lang="en-US" dirty="0" smtClean="0"/>
              <a:t>“</a:t>
            </a:r>
            <a:r>
              <a:rPr lang="en-US" sz="1600" dirty="0" smtClean="0"/>
              <a:t>My country is Russia </a:t>
            </a:r>
            <a:r>
              <a:rPr lang="en-US" dirty="0" smtClean="0"/>
              <a:t>”</a:t>
            </a:r>
            <a:r>
              <a:rPr lang="ru-RU" dirty="0" smtClean="0"/>
              <a:t>.</a:t>
            </a:r>
          </a:p>
          <a:p>
            <a:r>
              <a:rPr lang="ru-RU" sz="1800" b="1" i="1" u="sng" dirty="0" smtClean="0">
                <a:ln>
                  <a:solidFill>
                    <a:srgbClr val="FF0000"/>
                  </a:solidFill>
                </a:ln>
              </a:rPr>
              <a:t>Тип проекта:</a:t>
            </a:r>
            <a:r>
              <a:rPr lang="ru-RU" sz="1800" u="sng" dirty="0" smtClean="0">
                <a:ln>
                  <a:solidFill>
                    <a:srgbClr val="FF0000"/>
                  </a:solidFill>
                </a:ln>
              </a:rPr>
              <a:t> </a:t>
            </a:r>
            <a:r>
              <a:rPr lang="ru-RU" sz="1600" dirty="0" smtClean="0"/>
              <a:t>с элементами исследовательской и творческой деятельности; монопроект с открытой координацией; внутренний, групповой, краткосрочный.</a:t>
            </a:r>
          </a:p>
          <a:p>
            <a:pPr>
              <a:buNone/>
            </a:pPr>
            <a:r>
              <a:rPr lang="ru-RU" sz="1600" dirty="0" smtClean="0"/>
              <a:t>     В основе проекта “</a:t>
            </a:r>
            <a:r>
              <a:rPr lang="en-US" sz="1600" dirty="0" smtClean="0"/>
              <a:t>My country is Russia </a:t>
            </a:r>
            <a:r>
              <a:rPr lang="ru-RU" sz="1600" dirty="0" smtClean="0"/>
              <a:t>” лежит исследовательская работа студентов 2 курса, направленная на ознакомление с особенностями родного края, родной страны.</a:t>
            </a:r>
          </a:p>
          <a:p>
            <a:r>
              <a:rPr lang="ru-RU" sz="1800" b="1" i="1" u="sng" dirty="0" smtClean="0">
                <a:ln>
                  <a:solidFill>
                    <a:srgbClr val="FF0000"/>
                  </a:solidFill>
                </a:ln>
              </a:rPr>
              <a:t>Цель проекта:</a:t>
            </a:r>
            <a:r>
              <a:rPr lang="ru-RU" sz="1800" b="1" u="sng" dirty="0" smtClean="0">
                <a:ln>
                  <a:solidFill>
                    <a:srgbClr val="FF0000"/>
                  </a:solidFill>
                </a:ln>
              </a:rPr>
              <a:t> </a:t>
            </a:r>
            <a:r>
              <a:rPr lang="ru-RU" sz="1600" dirty="0" smtClean="0"/>
              <a:t>проверить эффективность проектной методики в процессе обучения ИЯ.</a:t>
            </a:r>
          </a:p>
          <a:p>
            <a:pPr>
              <a:buNone/>
            </a:pPr>
            <a:r>
              <a:rPr lang="ru-RU" sz="1600" dirty="0" smtClean="0"/>
              <a:t>     Доказать, что:</a:t>
            </a:r>
          </a:p>
          <a:p>
            <a:pPr>
              <a:buNone/>
            </a:pPr>
            <a:r>
              <a:rPr lang="ru-RU" sz="1600" dirty="0" smtClean="0"/>
              <a:t> 1) проектная деятельность обеспечивает повышение уровня владения языковым материалом и говорением, как одним из видов речевой деятельности;</a:t>
            </a:r>
          </a:p>
          <a:p>
            <a:pPr>
              <a:buNone/>
            </a:pPr>
            <a:r>
              <a:rPr lang="ru-RU" sz="1600" dirty="0" smtClean="0"/>
              <a:t> 2) проектная деятельность обеспечивает повышение уровня внутренней мотивации учащихся к более качественному владению иностранным языком;</a:t>
            </a:r>
          </a:p>
          <a:p>
            <a:pPr>
              <a:buNone/>
            </a:pPr>
            <a:r>
              <a:rPr lang="ru-RU" sz="1600" dirty="0" smtClean="0"/>
              <a:t> 3) проектная деятельность способствует повышению уровня самостоятельности учащихся, уровня сплоченности коллектива, а также их общему интеллектуальному развитию.</a:t>
            </a:r>
          </a:p>
          <a:p>
            <a:pPr>
              <a:buNone/>
            </a:pPr>
            <a:endParaRPr lang="ru-RU" sz="1600" dirty="0" smtClean="0"/>
          </a:p>
          <a:p>
            <a:pPr>
              <a:buNone/>
            </a:pPr>
            <a:endParaRPr lang="ru-RU" dirty="0"/>
          </a:p>
        </p:txBody>
      </p:sp>
      <p:sp>
        <p:nvSpPr>
          <p:cNvPr id="3" name="Заголовок 2"/>
          <p:cNvSpPr>
            <a:spLocks noGrp="1"/>
          </p:cNvSpPr>
          <p:nvPr>
            <p:ph type="title"/>
          </p:nvPr>
        </p:nvSpPr>
        <p:spPr>
          <a:xfrm>
            <a:off x="457200" y="152400"/>
            <a:ext cx="8229600" cy="1347774"/>
          </a:xfrm>
        </p:spPr>
        <p:style>
          <a:lnRef idx="0">
            <a:schemeClr val="accent4"/>
          </a:lnRef>
          <a:fillRef idx="3">
            <a:schemeClr val="accent4"/>
          </a:fillRef>
          <a:effectRef idx="3">
            <a:schemeClr val="accent4"/>
          </a:effectRef>
          <a:fontRef idx="minor">
            <a:schemeClr val="lt1"/>
          </a:fontRef>
        </p:style>
        <p:txBody>
          <a:bodyPr>
            <a:noAutofit/>
          </a:bodyPr>
          <a:lstStyle/>
          <a:p>
            <a:pPr algn="ctr"/>
            <a:r>
              <a:rPr lang="ru-RU" sz="2400" u="sng" dirty="0" smtClean="0"/>
              <a:t>Теоретические  основы  разработки проекта  системы учебных и внеучебных занятий по сквозной теме </a:t>
            </a:r>
            <a:br>
              <a:rPr lang="ru-RU" sz="2400" u="sng" dirty="0" smtClean="0"/>
            </a:br>
            <a:r>
              <a:rPr lang="ru-RU" sz="2400" u="sng" dirty="0" smtClean="0"/>
              <a:t>“</a:t>
            </a:r>
            <a:r>
              <a:rPr sz="2400" u="sng" smtClean="0"/>
              <a:t>My country is Russia</a:t>
            </a:r>
            <a:r>
              <a:rPr lang="ru-RU" sz="2400" u="sng" dirty="0" smtClean="0"/>
              <a:t> ”</a:t>
            </a:r>
            <a:endParaRPr lang="ru-RU"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6143668"/>
          </a:xfrm>
        </p:spPr>
        <p:txBody>
          <a:bodyPr>
            <a:normAutofit lnSpcReduction="10000"/>
          </a:bodyPr>
          <a:lstStyle/>
          <a:p>
            <a:r>
              <a:rPr lang="ru-RU" sz="1800" b="1" i="1" u="sng" dirty="0" smtClean="0">
                <a:ln>
                  <a:solidFill>
                    <a:srgbClr val="FF0000"/>
                  </a:solidFill>
                </a:ln>
              </a:rPr>
              <a:t>Задачи</a:t>
            </a:r>
            <a:r>
              <a:rPr lang="ru-RU" sz="1800" i="1" u="sng" dirty="0" smtClean="0">
                <a:ln>
                  <a:solidFill>
                    <a:srgbClr val="FF0000"/>
                  </a:solidFill>
                </a:ln>
              </a:rPr>
              <a:t>:</a:t>
            </a:r>
            <a:endParaRPr lang="ru-RU" sz="1800" u="sng" dirty="0" smtClean="0">
              <a:ln>
                <a:solidFill>
                  <a:srgbClr val="FF0000"/>
                </a:solidFill>
              </a:ln>
            </a:endParaRPr>
          </a:p>
          <a:p>
            <a:pPr lvl="0">
              <a:buNone/>
            </a:pPr>
            <a:r>
              <a:rPr lang="ru-RU" dirty="0" smtClean="0"/>
              <a:t> 1) </a:t>
            </a:r>
            <a:r>
              <a:rPr lang="ru-RU" sz="1600" dirty="0" smtClean="0"/>
              <a:t>Обогатить, расширить языковые и речевые знания учащихся по сквозной теме “</a:t>
            </a:r>
            <a:r>
              <a:rPr lang="ru-RU" sz="1600" b="1" i="1" u="sng" dirty="0" smtClean="0"/>
              <a:t> </a:t>
            </a:r>
            <a:r>
              <a:rPr lang="en-US" sz="1600" dirty="0" smtClean="0"/>
              <a:t>My country is Russia </a:t>
            </a:r>
            <a:r>
              <a:rPr lang="ru-RU" sz="1600" dirty="0" smtClean="0"/>
              <a:t>”, систематизировать и закрепить ранее пройденный материал по теме, совершенствовать развитию иноязычной речевой компетенции и межкультурной коммуникации в целом.</a:t>
            </a:r>
          </a:p>
          <a:p>
            <a:pPr lvl="0">
              <a:buNone/>
            </a:pPr>
            <a:r>
              <a:rPr lang="ru-RU" sz="1600" dirty="0" smtClean="0"/>
              <a:t>  2) Повысить уровень автономности учащихся посредством самоорганизации в проведении исследовательский, творческой работы.</a:t>
            </a:r>
          </a:p>
          <a:p>
            <a:pPr lvl="0">
              <a:buNone/>
            </a:pPr>
            <a:r>
              <a:rPr lang="ru-RU" sz="1600" dirty="0" smtClean="0"/>
              <a:t>   3)Познакомить учащихся с методами групповой работы, методами проведения исследований, направленных на решение определенной проблемы.</a:t>
            </a:r>
          </a:p>
          <a:p>
            <a:pPr lvl="0">
              <a:buNone/>
            </a:pPr>
            <a:r>
              <a:rPr lang="ru-RU" sz="1600" dirty="0" smtClean="0"/>
              <a:t>  4) Развивать сплоченность коллектива, ответственное критическое мышление, воображение, смекалку в процессе иноязычной ролево-игровой деятельности.</a:t>
            </a:r>
          </a:p>
          <a:p>
            <a:pPr>
              <a:buNone/>
            </a:pPr>
            <a:r>
              <a:rPr lang="ru-RU" sz="1600" dirty="0" smtClean="0"/>
              <a:t>   5)Вовлечь учащихся данного проекта в дальнейшую исследовательскую деятельность по решению новых проблем, связанных с реальной жизнью и внутренним миром старшеклассников.</a:t>
            </a:r>
          </a:p>
          <a:p>
            <a:r>
              <a:rPr lang="ru-RU" sz="1800" b="1" i="1" u="sng" dirty="0" smtClean="0">
                <a:ln>
                  <a:solidFill>
                    <a:srgbClr val="FF0000"/>
                  </a:solidFill>
                </a:ln>
              </a:rPr>
              <a:t>Направленность проекта:</a:t>
            </a:r>
            <a:r>
              <a:rPr lang="ru-RU" sz="1800" u="sng" dirty="0" smtClean="0">
                <a:ln>
                  <a:solidFill>
                    <a:srgbClr val="FF0000"/>
                  </a:solidFill>
                </a:ln>
              </a:rPr>
              <a:t> </a:t>
            </a:r>
            <a:r>
              <a:rPr lang="ru-RU" sz="1600" dirty="0" smtClean="0"/>
              <a:t>познавательная.</a:t>
            </a:r>
          </a:p>
          <a:p>
            <a:r>
              <a:rPr lang="ru-RU" sz="1800" b="1" i="1" u="sng" dirty="0" smtClean="0">
                <a:ln>
                  <a:solidFill>
                    <a:srgbClr val="FF0000"/>
                  </a:solidFill>
                </a:ln>
              </a:rPr>
              <a:t>Продолжительность проведения</a:t>
            </a:r>
            <a:r>
              <a:rPr lang="ru-RU" sz="1800" b="1" u="sng" dirty="0" smtClean="0">
                <a:ln>
                  <a:solidFill>
                    <a:srgbClr val="FF0000"/>
                  </a:solidFill>
                </a:ln>
              </a:rPr>
              <a:t>: </a:t>
            </a:r>
            <a:r>
              <a:rPr lang="ru-RU" sz="1600" dirty="0" smtClean="0"/>
              <a:t>8 академических часов.</a:t>
            </a:r>
          </a:p>
          <a:p>
            <a:r>
              <a:rPr lang="ru-RU" sz="1800" b="1" i="1" u="sng" dirty="0" smtClean="0">
                <a:ln>
                  <a:solidFill>
                    <a:srgbClr val="FF0000"/>
                  </a:solidFill>
                </a:ln>
              </a:rPr>
              <a:t>Место проведения:</a:t>
            </a:r>
            <a:r>
              <a:rPr lang="ru-RU" sz="1800" u="sng" dirty="0" smtClean="0"/>
              <a:t> </a:t>
            </a:r>
            <a:r>
              <a:rPr lang="ru-RU" sz="1600" dirty="0" smtClean="0"/>
              <a:t>Суражский аграрно-промышленный техникум (ГБОУ СПО СПАТ).</a:t>
            </a:r>
            <a:endParaRPr lang="ru-RU" sz="1800" dirty="0" smtClean="0"/>
          </a:p>
          <a:p>
            <a:r>
              <a:rPr lang="ru-RU" sz="1800" b="1" i="1" u="sng" dirty="0" smtClean="0">
                <a:ln>
                  <a:solidFill>
                    <a:srgbClr val="FF0000"/>
                  </a:solidFill>
                </a:ln>
              </a:rPr>
              <a:t>Оборудование и оформление:</a:t>
            </a:r>
            <a:r>
              <a:rPr lang="ru-RU" sz="1800" u="sng" dirty="0" smtClean="0">
                <a:ln>
                  <a:solidFill>
                    <a:srgbClr val="FF0000"/>
                  </a:solidFill>
                </a:ln>
              </a:rPr>
              <a:t> </a:t>
            </a:r>
            <a:r>
              <a:rPr lang="ru-RU" sz="1600" dirty="0" smtClean="0"/>
              <a:t>фотоматериалы с изображениями заданий, иллюстрации на данную тематику: города, достопримечательности, текстовые материалы и задания к ним, лексический материал и задание на усвоение Л.Е.</a:t>
            </a:r>
          </a:p>
          <a:p>
            <a:endParaRPr lang="ru-RU" sz="1600" dirty="0" smtClean="0"/>
          </a:p>
          <a:p>
            <a:endParaRPr lang="ru-RU" sz="1600" dirty="0" smtClean="0"/>
          </a:p>
          <a:p>
            <a:endParaRPr lang="ru-RU" sz="1600" dirty="0" smtClean="0"/>
          </a:p>
          <a:p>
            <a:pPr>
              <a:buNone/>
            </a:pPr>
            <a:endParaRPr lang="ru-RU" sz="1600" dirty="0"/>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28"/>
            <a:ext cx="8229600" cy="5810272"/>
          </a:xfrm>
        </p:spPr>
        <p:txBody>
          <a:bodyPr>
            <a:normAutofit/>
          </a:bodyPr>
          <a:lstStyle/>
          <a:p>
            <a:pPr>
              <a:buNone/>
            </a:pPr>
            <a:r>
              <a:rPr lang="ru-RU" dirty="0" smtClean="0"/>
              <a:t/>
            </a:r>
            <a:br>
              <a:rPr lang="ru-RU" dirty="0" smtClean="0"/>
            </a:br>
            <a:r>
              <a:rPr lang="ru-RU" b="1" i="1" dirty="0" smtClean="0"/>
              <a:t> </a:t>
            </a:r>
            <a:endParaRPr lang="ru-RU" sz="1800" dirty="0" smtClean="0"/>
          </a:p>
          <a:p>
            <a:r>
              <a:rPr lang="ru-RU" sz="1800" b="1" i="1" u="sng" dirty="0" smtClean="0">
                <a:ln>
                  <a:solidFill>
                    <a:srgbClr val="FF0000"/>
                  </a:solidFill>
                </a:ln>
              </a:rPr>
              <a:t>Модель проектного занятия:</a:t>
            </a:r>
            <a:r>
              <a:rPr lang="ru-RU" sz="1800" u="sng" dirty="0" smtClean="0">
                <a:ln>
                  <a:solidFill>
                    <a:srgbClr val="FF0000"/>
                  </a:solidFill>
                </a:ln>
              </a:rPr>
              <a:t> </a:t>
            </a:r>
            <a:r>
              <a:rPr lang="ru-RU" sz="1800" dirty="0" smtClean="0"/>
              <a:t>Занятие основано на материале по теме “</a:t>
            </a:r>
            <a:r>
              <a:rPr lang="ru-RU" sz="1800" b="1" i="1" u="sng" dirty="0" smtClean="0"/>
              <a:t> </a:t>
            </a:r>
            <a:r>
              <a:rPr lang="en-US" sz="1800" dirty="0" smtClean="0"/>
              <a:t>My country is Russia </a:t>
            </a:r>
            <a:r>
              <a:rPr lang="ru-RU" sz="1800" dirty="0" smtClean="0"/>
              <a:t>” и нацелено на расширение и обогащение языковых и речевых знаний учащихся по этой теме с помощью использования дополнительной литературы, а также на совершенствование лексико-грамматических навыков в процессе иноязычной речевой деятельности, лингвистической и коммуникативной компетенции в целом.</a:t>
            </a:r>
          </a:p>
          <a:p>
            <a:r>
              <a:rPr lang="ru-RU" sz="1800" dirty="0" smtClean="0"/>
              <a:t>Группа, в составе 16 человек,  делится на 4 микрогруппы. Каждая микрогруппа  работа над созданием своего проекта, собирает и оформляет найденный материал в виде презентации. На заключительном этапе проектного занятия проводится его анализ и оценка, формулируются соответствующие выводы .</a:t>
            </a:r>
          </a:p>
          <a:p>
            <a:pPr>
              <a:buNone/>
            </a:pPr>
            <a:endParaRPr lang="ru-RU" dirty="0" smtClean="0"/>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pPr>
              <a:buNone/>
            </a:pPr>
            <a:r>
              <a:rPr lang="ru-RU" sz="1800" dirty="0" smtClean="0"/>
              <a:t>                  Проект «Что такое Россия?» состоит из трёх этапов (уроков): </a:t>
            </a:r>
          </a:p>
          <a:p>
            <a:pPr>
              <a:buNone/>
            </a:pPr>
            <a:r>
              <a:rPr lang="ru-RU" sz="1800" dirty="0" smtClean="0"/>
              <a:t>      подготовительный,</a:t>
            </a:r>
          </a:p>
          <a:p>
            <a:pPr>
              <a:buNone/>
            </a:pPr>
            <a:r>
              <a:rPr lang="ru-RU" sz="1800" dirty="0" smtClean="0"/>
              <a:t>      основной,  </a:t>
            </a:r>
          </a:p>
          <a:p>
            <a:pPr>
              <a:buNone/>
            </a:pPr>
            <a:r>
              <a:rPr lang="ru-RU" sz="1800" dirty="0" smtClean="0"/>
              <a:t>      заключительный. </a:t>
            </a:r>
          </a:p>
          <a:p>
            <a:pPr>
              <a:buNone/>
            </a:pPr>
            <a:r>
              <a:rPr lang="ru-RU" sz="1800" dirty="0" smtClean="0"/>
              <a:t>                 Данные этапы урока </a:t>
            </a:r>
          </a:p>
          <a:p>
            <a:pPr>
              <a:buNone/>
            </a:pPr>
            <a:r>
              <a:rPr lang="ru-RU" sz="1800" dirty="0" smtClean="0"/>
              <a:t>создаются в определённой последовательности, </a:t>
            </a:r>
          </a:p>
          <a:p>
            <a:pPr>
              <a:buNone/>
            </a:pPr>
            <a:r>
              <a:rPr lang="ru-RU" sz="1800" dirty="0" smtClean="0"/>
              <a:t>в соответствии со всеми технологиями</a:t>
            </a:r>
          </a:p>
          <a:p>
            <a:pPr>
              <a:buNone/>
            </a:pPr>
            <a:r>
              <a:rPr lang="ru-RU" sz="1800" dirty="0" smtClean="0"/>
              <a:t> и правилами использования</a:t>
            </a:r>
          </a:p>
          <a:p>
            <a:pPr>
              <a:buNone/>
            </a:pPr>
            <a:r>
              <a:rPr lang="ru-RU" sz="1800" dirty="0" smtClean="0"/>
              <a:t>проектной методики при обучении ИЯ.</a:t>
            </a:r>
          </a:p>
          <a:p>
            <a:pPr>
              <a:buNone/>
            </a:pPr>
            <a:endParaRPr lang="ru-RU" sz="1800" dirty="0" smtClean="0"/>
          </a:p>
          <a:p>
            <a:pPr>
              <a:buNone/>
            </a:pPr>
            <a:endParaRPr lang="ru-RU" sz="1800" dirty="0" smtClean="0"/>
          </a:p>
          <a:p>
            <a:pPr>
              <a:buNone/>
            </a:pPr>
            <a:r>
              <a:rPr lang="ru-RU" sz="1800" dirty="0" smtClean="0"/>
              <a:t>                   Каждое из занятий(</a:t>
            </a:r>
            <a:r>
              <a:rPr lang="en-US" sz="1800" dirty="0" smtClean="0"/>
              <a:t>Activity</a:t>
            </a:r>
            <a:r>
              <a:rPr lang="ru-RU" sz="1800" dirty="0" smtClean="0"/>
              <a:t>) планируется по следующей схеме:</a:t>
            </a:r>
          </a:p>
          <a:p>
            <a:pPr lvl="0"/>
            <a:r>
              <a:rPr lang="ru-RU" sz="1800" dirty="0" smtClean="0"/>
              <a:t>Введение (</a:t>
            </a:r>
            <a:r>
              <a:rPr lang="en-US" sz="1800" dirty="0" smtClean="0"/>
              <a:t>Introduction</a:t>
            </a:r>
            <a:r>
              <a:rPr lang="ru-RU" sz="1800" dirty="0" smtClean="0"/>
              <a:t>)</a:t>
            </a:r>
            <a:r>
              <a:rPr lang="en-US" sz="1800" dirty="0" smtClean="0"/>
              <a:t>.</a:t>
            </a:r>
            <a:endParaRPr lang="ru-RU" sz="1800" dirty="0" smtClean="0"/>
          </a:p>
          <a:p>
            <a:pPr lvl="0"/>
            <a:r>
              <a:rPr lang="ru-RU" sz="1800" dirty="0" smtClean="0"/>
              <a:t>Основные задачи занятия </a:t>
            </a:r>
            <a:r>
              <a:rPr lang="en-US" sz="1800" dirty="0" smtClean="0"/>
              <a:t>(Objectives).</a:t>
            </a:r>
            <a:endParaRPr lang="ru-RU" sz="1800" dirty="0" smtClean="0"/>
          </a:p>
          <a:p>
            <a:pPr lvl="0"/>
            <a:r>
              <a:rPr lang="ru-RU" sz="1800" dirty="0" smtClean="0"/>
              <a:t>Необходимая информация </a:t>
            </a:r>
            <a:r>
              <a:rPr lang="en-US" sz="1800" dirty="0" smtClean="0"/>
              <a:t>(Materials).</a:t>
            </a:r>
            <a:endParaRPr lang="ru-RU" sz="1800" dirty="0" smtClean="0"/>
          </a:p>
          <a:p>
            <a:pPr lvl="0"/>
            <a:r>
              <a:rPr lang="ru-RU" sz="1800" dirty="0" smtClean="0"/>
              <a:t>Пошаговое описаний действий </a:t>
            </a:r>
            <a:r>
              <a:rPr lang="en-US" sz="1800" dirty="0" smtClean="0"/>
              <a:t>(Procedures).</a:t>
            </a:r>
            <a:endParaRPr lang="ru-RU" sz="1800" dirty="0" smtClean="0"/>
          </a:p>
          <a:p>
            <a:pPr lvl="0"/>
            <a:r>
              <a:rPr lang="ru-RU" sz="1800" dirty="0" smtClean="0"/>
              <a:t>Факультативные задачи </a:t>
            </a:r>
            <a:r>
              <a:rPr lang="en-US" sz="1800" dirty="0" smtClean="0"/>
              <a:t>(Extensions).</a:t>
            </a:r>
            <a:endParaRPr lang="ru-RU" sz="1800" dirty="0" smtClean="0"/>
          </a:p>
          <a:p>
            <a:pPr>
              <a:buNone/>
            </a:pPr>
            <a:endParaRPr lang="ru-RU" sz="1800" dirty="0" smtClean="0"/>
          </a:p>
          <a:p>
            <a:pPr>
              <a:buNone/>
            </a:pPr>
            <a:endParaRPr lang="ru-RU" dirty="0"/>
          </a:p>
        </p:txBody>
      </p:sp>
      <p:sp>
        <p:nvSpPr>
          <p:cNvPr id="3" name="Заголовок 2"/>
          <p:cNvSpPr>
            <a:spLocks noGrp="1"/>
          </p:cNvSpPr>
          <p:nvPr>
            <p:ph type="title"/>
          </p:nvPr>
        </p:nvSpPr>
        <p:spPr>
          <a:xfrm>
            <a:off x="457200" y="152400"/>
            <a:ext cx="8229600" cy="847708"/>
          </a:xfrm>
        </p:spPr>
        <p:style>
          <a:lnRef idx="1">
            <a:schemeClr val="accent2"/>
          </a:lnRef>
          <a:fillRef idx="3">
            <a:schemeClr val="accent2"/>
          </a:fillRef>
          <a:effectRef idx="2">
            <a:schemeClr val="accent2"/>
          </a:effectRef>
          <a:fontRef idx="minor">
            <a:schemeClr val="lt1"/>
          </a:fontRef>
        </p:style>
        <p:txBody>
          <a:bodyPr>
            <a:normAutofit/>
          </a:bodyPr>
          <a:lstStyle/>
          <a:p>
            <a:pPr algn="ctr"/>
            <a:r>
              <a:rPr lang="ru-RU" sz="2400" dirty="0" smtClean="0"/>
              <a:t>Содержание    и  реализация  проекта  системы   учебных и внеучебных занятий по сквозной  теме “</a:t>
            </a:r>
            <a:r>
              <a:rPr sz="2400" smtClean="0"/>
              <a:t>My country is Russia </a:t>
            </a:r>
            <a:r>
              <a:rPr lang="ru-RU" sz="2400" dirty="0" smtClean="0"/>
              <a:t>”</a:t>
            </a:r>
            <a:endParaRPr lang="ru-RU" sz="2400" dirty="0"/>
          </a:p>
        </p:txBody>
      </p:sp>
      <p:pic>
        <p:nvPicPr>
          <p:cNvPr id="4" name="Рисунок 3" descr="http://im7-tub-ru.yandex.net/i?id=183151428-39-72&amp;n=21">
            <a:hlinkClick r:id="rId2" tgtFrame="_blank"/>
          </p:cNvPr>
          <p:cNvPicPr/>
          <p:nvPr/>
        </p:nvPicPr>
        <p:blipFill>
          <a:blip r:embed="rId3"/>
          <a:srcRect/>
          <a:stretch>
            <a:fillRect/>
          </a:stretch>
        </p:blipFill>
        <p:spPr bwMode="auto">
          <a:xfrm>
            <a:off x="5429256" y="1785926"/>
            <a:ext cx="3357586" cy="25003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00108"/>
            <a:ext cx="8229600" cy="5095892"/>
          </a:xfrm>
        </p:spPr>
        <p:txBody>
          <a:bodyPr/>
          <a:lstStyle/>
          <a:p>
            <a:pPr>
              <a:buNone/>
            </a:pPr>
            <a:r>
              <a:rPr lang="en-US" sz="1800" b="1" i="1" dirty="0" smtClean="0">
                <a:ln>
                  <a:solidFill>
                    <a:srgbClr val="FF0000"/>
                  </a:solidFill>
                </a:ln>
              </a:rPr>
              <a:t>Objectives</a:t>
            </a:r>
            <a:r>
              <a:rPr lang="ru-RU" sz="1800" b="1" i="1" dirty="0" smtClean="0">
                <a:ln>
                  <a:solidFill>
                    <a:srgbClr val="FF0000"/>
                  </a:solidFill>
                </a:ln>
              </a:rPr>
              <a:t> – задачи:</a:t>
            </a:r>
          </a:p>
          <a:p>
            <a:pPr>
              <a:buNone/>
            </a:pPr>
            <a:endParaRPr lang="ru-RU" sz="1800" dirty="0" smtClean="0"/>
          </a:p>
          <a:p>
            <a:pPr lvl="0"/>
            <a:r>
              <a:rPr lang="ru-RU" sz="1800" dirty="0" smtClean="0"/>
              <a:t>Сформулировать проблему исследования;</a:t>
            </a:r>
          </a:p>
          <a:p>
            <a:pPr lvl="0">
              <a:buNone/>
            </a:pPr>
            <a:endParaRPr lang="ru-RU" sz="1800" dirty="0" smtClean="0"/>
          </a:p>
          <a:p>
            <a:pPr lvl="0">
              <a:buNone/>
            </a:pPr>
            <a:endParaRPr lang="ru-RU" sz="1800" dirty="0" smtClean="0"/>
          </a:p>
          <a:p>
            <a:pPr lvl="0"/>
            <a:r>
              <a:rPr lang="ru-RU" sz="1800" dirty="0" smtClean="0"/>
              <a:t>Выдвинуть гипотезы </a:t>
            </a:r>
          </a:p>
          <a:p>
            <a:pPr lvl="0">
              <a:buNone/>
            </a:pPr>
            <a:r>
              <a:rPr lang="ru-RU" sz="1800" dirty="0" smtClean="0"/>
              <a:t>и определить направления </a:t>
            </a:r>
          </a:p>
          <a:p>
            <a:pPr lvl="0">
              <a:buNone/>
            </a:pPr>
            <a:r>
              <a:rPr lang="ru-RU" sz="1800" dirty="0" smtClean="0"/>
              <a:t>поиска информации по работе с гипотезами;</a:t>
            </a:r>
          </a:p>
          <a:p>
            <a:pPr lvl="0">
              <a:buNone/>
            </a:pPr>
            <a:endParaRPr lang="ru-RU" sz="1800" dirty="0" smtClean="0"/>
          </a:p>
          <a:p>
            <a:pPr lvl="0">
              <a:buNone/>
            </a:pPr>
            <a:endParaRPr lang="ru-RU" sz="1800" dirty="0" smtClean="0"/>
          </a:p>
          <a:p>
            <a:pPr lvl="0"/>
            <a:r>
              <a:rPr lang="ru-RU" sz="1800" dirty="0" smtClean="0"/>
              <a:t>Организовать группы учащихся,</a:t>
            </a:r>
          </a:p>
          <a:p>
            <a:pPr lvl="0">
              <a:buNone/>
            </a:pPr>
            <a:r>
              <a:rPr lang="ru-RU" sz="1800" dirty="0" smtClean="0"/>
              <a:t> определить роли каждого члена группы.</a:t>
            </a:r>
          </a:p>
          <a:p>
            <a:pPr lvl="0"/>
            <a:endParaRPr lang="ru-RU" sz="1600" dirty="0" smtClean="0"/>
          </a:p>
          <a:p>
            <a:pPr lvl="0"/>
            <a:endParaRPr lang="ru-RU" sz="1600" dirty="0" smtClean="0"/>
          </a:p>
          <a:p>
            <a:pPr lvl="0"/>
            <a:endParaRPr lang="ru-RU" sz="1600" dirty="0" smtClean="0"/>
          </a:p>
          <a:p>
            <a:pPr>
              <a:buNone/>
            </a:pPr>
            <a:endParaRPr lang="ru-RU" dirty="0"/>
          </a:p>
        </p:txBody>
      </p:sp>
      <p:sp>
        <p:nvSpPr>
          <p:cNvPr id="3" name="Заголовок 2"/>
          <p:cNvSpPr>
            <a:spLocks noGrp="1"/>
          </p:cNvSpPr>
          <p:nvPr>
            <p:ph type="title"/>
          </p:nvPr>
        </p:nvSpPr>
        <p:spPr>
          <a:xfrm>
            <a:off x="457200" y="152400"/>
            <a:ext cx="8229600" cy="633394"/>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dirty="0" smtClean="0"/>
              <a:t/>
            </a:r>
            <a:br>
              <a:rPr lang="ru-RU" dirty="0" smtClean="0"/>
            </a:br>
            <a:r>
              <a:rPr lang="ru-RU" dirty="0" smtClean="0"/>
              <a:t/>
            </a:r>
            <a:br>
              <a:rPr lang="ru-RU" dirty="0" smtClean="0"/>
            </a:br>
            <a:r>
              <a:rPr lang="ru-RU" dirty="0" smtClean="0"/>
              <a:t/>
            </a:r>
            <a:br>
              <a:rPr lang="ru-RU" dirty="0" smtClean="0"/>
            </a:br>
            <a:r>
              <a:rPr sz="4400" smtClean="0"/>
              <a:t> </a:t>
            </a:r>
            <a:r>
              <a:rPr sz="2700" smtClean="0"/>
              <a:t>Activity</a:t>
            </a:r>
            <a:r>
              <a:rPr lang="ru-RU" sz="2700" dirty="0" smtClean="0"/>
              <a:t>  </a:t>
            </a:r>
            <a:r>
              <a:rPr sz="2700" smtClean="0"/>
              <a:t>I. </a:t>
            </a:r>
            <a:r>
              <a:rPr lang="ru-RU" sz="2700" dirty="0" smtClean="0"/>
              <a:t>Подготовительный этап.</a:t>
            </a:r>
            <a:endParaRPr lang="ru-RU" sz="2700" dirty="0"/>
          </a:p>
        </p:txBody>
      </p:sp>
      <p:pic>
        <p:nvPicPr>
          <p:cNvPr id="7" name="Рисунок 6" descr="http://im2-tub-ru.yandex.net/i?id=47418760-21-72&amp;n=21">
            <a:hlinkClick r:id="rId2" tgtFrame="_blank"/>
          </p:cNvPr>
          <p:cNvPicPr/>
          <p:nvPr/>
        </p:nvPicPr>
        <p:blipFill>
          <a:blip r:embed="rId3"/>
          <a:srcRect/>
          <a:stretch>
            <a:fillRect/>
          </a:stretch>
        </p:blipFill>
        <p:spPr bwMode="auto">
          <a:xfrm>
            <a:off x="5214942" y="928670"/>
            <a:ext cx="3429056" cy="49292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52"/>
            <a:ext cx="8229600" cy="5953148"/>
          </a:xfrm>
        </p:spPr>
        <p:txBody>
          <a:bodyPr>
            <a:normAutofit/>
          </a:bodyPr>
          <a:lstStyle/>
          <a:p>
            <a:pPr>
              <a:buNone/>
            </a:pPr>
            <a:r>
              <a:rPr lang="en-US" sz="1900" b="1" i="1" dirty="0" smtClean="0">
                <a:ln>
                  <a:solidFill>
                    <a:srgbClr val="FF0000"/>
                  </a:solidFill>
                </a:ln>
              </a:rPr>
              <a:t>Procedures</a:t>
            </a:r>
            <a:r>
              <a:rPr lang="ru-RU" sz="1900" b="1" i="1" dirty="0" smtClean="0">
                <a:ln>
                  <a:solidFill>
                    <a:srgbClr val="FF0000"/>
                  </a:solidFill>
                </a:ln>
              </a:rPr>
              <a:t> - пошаговое описание:</a:t>
            </a:r>
            <a:endParaRPr lang="ru-RU" sz="1900" dirty="0" smtClean="0">
              <a:ln>
                <a:solidFill>
                  <a:srgbClr val="FF0000"/>
                </a:solidFill>
              </a:ln>
            </a:endParaRPr>
          </a:p>
          <a:p>
            <a:pPr>
              <a:buNone/>
            </a:pPr>
            <a:r>
              <a:rPr lang="ru-RU" sz="3200" dirty="0" smtClean="0"/>
              <a:t> </a:t>
            </a:r>
            <a:r>
              <a:rPr lang="ru-RU" sz="1600" dirty="0" smtClean="0"/>
              <a:t>Учитель представляет ряд ситуаций, позволяющих выявить одну или несколько проблем по обсуждаемой тематике. </a:t>
            </a:r>
          </a:p>
          <a:p>
            <a:pPr>
              <a:buNone/>
            </a:pPr>
            <a:r>
              <a:rPr lang="ru-RU" sz="1600" dirty="0" smtClean="0"/>
              <a:t>Учащимся предлагается поразмышлять над следующими высказываниями:</a:t>
            </a:r>
          </a:p>
          <a:p>
            <a:pPr lvl="0"/>
            <a:r>
              <a:rPr lang="en-US" sz="2000" dirty="0" smtClean="0"/>
              <a:t>Russia is the largest country in the world.</a:t>
            </a:r>
            <a:endParaRPr lang="ru-RU" sz="2000" dirty="0" smtClean="0"/>
          </a:p>
          <a:p>
            <a:pPr lvl="0"/>
            <a:r>
              <a:rPr lang="en-US" sz="2000" dirty="0" smtClean="0"/>
              <a:t>My town is the best town.</a:t>
            </a:r>
            <a:endParaRPr lang="ru-RU" sz="2000" dirty="0" smtClean="0"/>
          </a:p>
          <a:p>
            <a:pPr lvl="0"/>
            <a:r>
              <a:rPr lang="en-US" sz="2000" dirty="0" smtClean="0"/>
              <a:t>There are a lot of beautiful towns in our country.</a:t>
            </a:r>
            <a:endParaRPr lang="ru-RU" sz="2000" dirty="0" smtClean="0"/>
          </a:p>
          <a:p>
            <a:pPr>
              <a:buNone/>
            </a:pPr>
            <a:r>
              <a:rPr lang="ru-RU" sz="2000" dirty="0" smtClean="0"/>
              <a:t>                                                </a:t>
            </a:r>
            <a:r>
              <a:rPr lang="ru-RU" sz="1600" dirty="0" smtClean="0"/>
              <a:t>Учащимся предлагается ряд наводящих  вопросов:</a:t>
            </a:r>
          </a:p>
          <a:p>
            <a:pPr lvl="0">
              <a:buNone/>
            </a:pPr>
            <a:r>
              <a:rPr lang="ru-RU" sz="2000" dirty="0" smtClean="0"/>
              <a:t>                                                        </a:t>
            </a:r>
            <a:r>
              <a:rPr lang="en-US" sz="2000" dirty="0" smtClean="0"/>
              <a:t> </a:t>
            </a:r>
            <a:r>
              <a:rPr lang="ru-RU" sz="2000" dirty="0" smtClean="0"/>
              <a:t>1)</a:t>
            </a:r>
            <a:r>
              <a:rPr lang="en-US" sz="1600" dirty="0" smtClean="0"/>
              <a:t>What do you know about your country?   Please,</a:t>
            </a:r>
            <a:r>
              <a:rPr lang="ru-RU" sz="1600" dirty="0" smtClean="0"/>
              <a:t>          </a:t>
            </a:r>
          </a:p>
          <a:p>
            <a:pPr lvl="0">
              <a:buNone/>
            </a:pPr>
            <a:r>
              <a:rPr lang="ru-RU" sz="1600" dirty="0" smtClean="0"/>
              <a:t> </a:t>
            </a:r>
            <a:r>
              <a:rPr lang="en-US" sz="1600" dirty="0" smtClean="0"/>
              <a:t>                                                                                                         tell us some interesting facts.</a:t>
            </a:r>
            <a:endParaRPr lang="ru-RU" sz="1600" dirty="0" smtClean="0"/>
          </a:p>
          <a:p>
            <a:pPr lvl="0">
              <a:buNone/>
            </a:pPr>
            <a:r>
              <a:rPr lang="en-US" sz="1600" dirty="0" smtClean="0"/>
              <a:t>                                                                        2) Do you like your region and your home? </a:t>
            </a:r>
            <a:r>
              <a:rPr lang="ru-RU" sz="1600" dirty="0" smtClean="0"/>
              <a:t>  </a:t>
            </a:r>
            <a:r>
              <a:rPr lang="en-US" sz="1600" dirty="0" smtClean="0"/>
              <a:t>Why?</a:t>
            </a:r>
            <a:endParaRPr lang="ru-RU" sz="1600" dirty="0" smtClean="0"/>
          </a:p>
          <a:p>
            <a:pPr lvl="0">
              <a:buNone/>
            </a:pPr>
            <a:r>
              <a:rPr lang="ru-RU" sz="1600" dirty="0" smtClean="0"/>
              <a:t>                                                       </a:t>
            </a:r>
            <a:r>
              <a:rPr lang="en-US" sz="1600" dirty="0" smtClean="0"/>
              <a:t>                </a:t>
            </a:r>
            <a:r>
              <a:rPr lang="ru-RU" sz="1600" dirty="0" smtClean="0"/>
              <a:t> </a:t>
            </a:r>
            <a:r>
              <a:rPr lang="en-US" sz="1600" dirty="0" smtClean="0"/>
              <a:t>3)What kind of interesting facts about your</a:t>
            </a:r>
            <a:endParaRPr lang="ru-RU" sz="1600" dirty="0" smtClean="0"/>
          </a:p>
          <a:p>
            <a:pPr lvl="0">
              <a:buNone/>
            </a:pPr>
            <a:r>
              <a:rPr lang="en-US" sz="1600" dirty="0" smtClean="0"/>
              <a:t>                                                                                                            country do you know?      </a:t>
            </a:r>
          </a:p>
          <a:p>
            <a:pPr lvl="0">
              <a:buNone/>
            </a:pPr>
            <a:r>
              <a:rPr lang="en-US" sz="1600" dirty="0" smtClean="0"/>
              <a:t>                                                                         4)</a:t>
            </a:r>
            <a:r>
              <a:rPr lang="ru-RU" sz="1600" dirty="0" smtClean="0"/>
              <a:t> </a:t>
            </a:r>
            <a:r>
              <a:rPr lang="en-US" sz="1600" dirty="0" smtClean="0"/>
              <a:t>What do you know about the history of your</a:t>
            </a:r>
          </a:p>
          <a:p>
            <a:pPr lvl="0">
              <a:buNone/>
            </a:pPr>
            <a:r>
              <a:rPr lang="en-US" sz="1600" dirty="0" smtClean="0"/>
              <a:t>                                                                                                             town?</a:t>
            </a:r>
            <a:endParaRPr lang="ru-RU" sz="1600" dirty="0" smtClean="0"/>
          </a:p>
          <a:p>
            <a:pPr lvl="0">
              <a:buNone/>
            </a:pPr>
            <a:r>
              <a:rPr lang="ru-RU" sz="1600" dirty="0" smtClean="0"/>
              <a:t>                                                     </a:t>
            </a:r>
            <a:r>
              <a:rPr lang="en-US" sz="1600" dirty="0" smtClean="0"/>
              <a:t>                   5)</a:t>
            </a:r>
            <a:r>
              <a:rPr lang="ru-RU" sz="1600" dirty="0" smtClean="0"/>
              <a:t>  </a:t>
            </a:r>
            <a:r>
              <a:rPr lang="en-US" sz="1600" dirty="0" smtClean="0"/>
              <a:t>What can you say about other towns of Russia?</a:t>
            </a:r>
            <a:endParaRPr lang="ru-RU" sz="1600" dirty="0" smtClean="0"/>
          </a:p>
          <a:p>
            <a:pPr lvl="0"/>
            <a:endParaRPr lang="ru-RU" sz="2000" dirty="0" smtClean="0"/>
          </a:p>
          <a:p>
            <a:pPr>
              <a:buNone/>
            </a:pPr>
            <a:endParaRPr lang="ru-RU" dirty="0" smtClean="0"/>
          </a:p>
          <a:p>
            <a:pPr>
              <a:buNone/>
            </a:pPr>
            <a:endParaRPr lang="ru-RU" dirty="0"/>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pic>
        <p:nvPicPr>
          <p:cNvPr id="7" name="Рисунок 6" descr="http://im5-tub-ru.yandex.net/i?id=751972014-51-72&amp;n=21">
            <a:hlinkClick r:id="rId2" tgtFrame="_blank"/>
          </p:cNvPr>
          <p:cNvPicPr/>
          <p:nvPr/>
        </p:nvPicPr>
        <p:blipFill>
          <a:blip r:embed="rId3"/>
          <a:srcRect/>
          <a:stretch>
            <a:fillRect/>
          </a:stretch>
        </p:blipFill>
        <p:spPr bwMode="auto">
          <a:xfrm>
            <a:off x="357158" y="3071810"/>
            <a:ext cx="3714776" cy="30003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52"/>
            <a:ext cx="8229600" cy="6357982"/>
          </a:xfrm>
        </p:spPr>
        <p:txBody>
          <a:bodyPr>
            <a:normAutofit fontScale="25000" lnSpcReduction="20000"/>
          </a:bodyPr>
          <a:lstStyle/>
          <a:p>
            <a:r>
              <a:rPr lang="ru-RU" sz="7200" u="sng" dirty="0" smtClean="0">
                <a:ln>
                  <a:solidFill>
                    <a:srgbClr val="FF0000"/>
                  </a:solidFill>
                </a:ln>
              </a:rPr>
              <a:t>Работа с текстовым материалом.</a:t>
            </a:r>
          </a:p>
          <a:p>
            <a:r>
              <a:rPr lang="en-US" sz="7200" b="1" i="1" dirty="0" smtClean="0">
                <a:ln>
                  <a:solidFill>
                    <a:srgbClr val="FF0000"/>
                  </a:solidFill>
                </a:ln>
              </a:rPr>
              <a:t>Materials:</a:t>
            </a:r>
            <a:r>
              <a:rPr lang="ru-RU" sz="7200" b="1" i="1" dirty="0" smtClean="0">
                <a:ln>
                  <a:solidFill>
                    <a:srgbClr val="FF0000"/>
                  </a:solidFill>
                </a:ln>
              </a:rPr>
              <a:t>  </a:t>
            </a:r>
            <a:r>
              <a:rPr lang="ru-RU" sz="7200" dirty="0" smtClean="0">
                <a:ln>
                  <a:solidFill>
                    <a:srgbClr val="FF0000"/>
                  </a:solidFill>
                </a:ln>
              </a:rPr>
              <a:t>Учитель</a:t>
            </a:r>
            <a:r>
              <a:rPr lang="en-US" sz="7200" dirty="0" smtClean="0">
                <a:ln>
                  <a:solidFill>
                    <a:srgbClr val="FF0000"/>
                  </a:solidFill>
                </a:ln>
              </a:rPr>
              <a:t>, </a:t>
            </a:r>
            <a:r>
              <a:rPr lang="ru-RU" sz="7200" dirty="0" smtClean="0">
                <a:ln>
                  <a:solidFill>
                    <a:srgbClr val="FF0000"/>
                  </a:solidFill>
                </a:ln>
              </a:rPr>
              <a:t>либо текст материала зачитывается самими учащимися</a:t>
            </a:r>
            <a:r>
              <a:rPr lang="en-US" sz="7200" dirty="0" smtClean="0">
                <a:ln>
                  <a:solidFill>
                    <a:srgbClr val="FF0000"/>
                  </a:solidFill>
                </a:ln>
              </a:rPr>
              <a:t> (</a:t>
            </a:r>
            <a:r>
              <a:rPr lang="ru-RU" sz="7200" dirty="0" smtClean="0">
                <a:ln>
                  <a:solidFill>
                    <a:srgbClr val="FF0000"/>
                  </a:solidFill>
                </a:ln>
              </a:rPr>
              <a:t>на выбор</a:t>
            </a:r>
            <a:r>
              <a:rPr lang="en-US" sz="7200" dirty="0" smtClean="0">
                <a:ln>
                  <a:solidFill>
                    <a:srgbClr val="FF0000"/>
                  </a:solidFill>
                </a:ln>
              </a:rPr>
              <a:t>):</a:t>
            </a:r>
            <a:endParaRPr lang="ru-RU" sz="7200" dirty="0" smtClean="0">
              <a:ln>
                <a:solidFill>
                  <a:srgbClr val="FF0000"/>
                </a:solidFill>
              </a:ln>
            </a:endParaRPr>
          </a:p>
          <a:p>
            <a:endParaRPr lang="ru-RU" sz="4500" dirty="0" smtClean="0">
              <a:ln>
                <a:solidFill>
                  <a:srgbClr val="FF0000"/>
                </a:solidFill>
              </a:ln>
            </a:endParaRPr>
          </a:p>
          <a:p>
            <a:pPr>
              <a:lnSpc>
                <a:spcPct val="120000"/>
              </a:lnSpc>
              <a:buNone/>
            </a:pPr>
            <a:r>
              <a:rPr lang="ru-RU" sz="3300" dirty="0" smtClean="0">
                <a:ln>
                  <a:solidFill>
                    <a:srgbClr val="FF0000"/>
                  </a:solidFill>
                </a:ln>
              </a:rPr>
              <a:t>          </a:t>
            </a:r>
            <a:endParaRPr lang="en-US" sz="3300" dirty="0" smtClean="0">
              <a:ln>
                <a:solidFill>
                  <a:srgbClr val="FF0000"/>
                </a:solidFill>
              </a:ln>
            </a:endParaRPr>
          </a:p>
          <a:p>
            <a:pPr>
              <a:lnSpc>
                <a:spcPct val="170000"/>
              </a:lnSpc>
              <a:buNone/>
            </a:pPr>
            <a:r>
              <a:rPr lang="en-US" sz="6400" dirty="0" smtClean="0"/>
              <a:t> Russia is the largest country in the world. </a:t>
            </a:r>
            <a:endParaRPr lang="ru-RU" sz="6400" dirty="0" smtClean="0"/>
          </a:p>
          <a:p>
            <a:pPr>
              <a:lnSpc>
                <a:spcPct val="170000"/>
              </a:lnSpc>
              <a:buNone/>
            </a:pPr>
            <a:r>
              <a:rPr lang="en-US" sz="6400" dirty="0" smtClean="0"/>
              <a:t>It covers half of Europe and the third part of </a:t>
            </a:r>
            <a:endParaRPr lang="ru-RU" sz="6400" dirty="0" smtClean="0"/>
          </a:p>
          <a:p>
            <a:pPr>
              <a:lnSpc>
                <a:spcPct val="170000"/>
              </a:lnSpc>
              <a:buNone/>
            </a:pPr>
            <a:r>
              <a:rPr lang="en-US" sz="6400" dirty="0" smtClean="0"/>
              <a:t>Asia and is located in Eastern Europe and </a:t>
            </a:r>
            <a:endParaRPr lang="ru-RU" sz="6400" dirty="0" smtClean="0"/>
          </a:p>
          <a:p>
            <a:pPr>
              <a:lnSpc>
                <a:spcPct val="170000"/>
              </a:lnSpc>
              <a:buNone/>
            </a:pPr>
            <a:r>
              <a:rPr lang="en-US" sz="6400" dirty="0" smtClean="0"/>
              <a:t>Northern and Central Asia. Russia borders </a:t>
            </a:r>
            <a:endParaRPr lang="ru-RU" sz="6400" dirty="0" smtClean="0"/>
          </a:p>
          <a:p>
            <a:pPr>
              <a:lnSpc>
                <a:spcPct val="170000"/>
              </a:lnSpc>
              <a:buNone/>
            </a:pPr>
            <a:r>
              <a:rPr lang="en-US" sz="6400" dirty="0" smtClean="0"/>
              <a:t>on Belarus, Ukraine, Poland, and other</a:t>
            </a:r>
            <a:r>
              <a:rPr lang="ru-RU" sz="6400" dirty="0" smtClean="0"/>
              <a:t> </a:t>
            </a:r>
            <a:r>
              <a:rPr lang="en-US" sz="6400" dirty="0" smtClean="0"/>
              <a:t>countries. Russia is washed by the Pacific Ocean in the East and the Arctic </a:t>
            </a:r>
            <a:r>
              <a:rPr lang="ru-RU" sz="6400" dirty="0" smtClean="0"/>
              <a:t>  </a:t>
            </a:r>
          </a:p>
          <a:p>
            <a:pPr>
              <a:lnSpc>
                <a:spcPct val="170000"/>
              </a:lnSpc>
              <a:buNone/>
            </a:pPr>
            <a:r>
              <a:rPr lang="ru-RU" sz="6400" dirty="0" smtClean="0"/>
              <a:t>                                                                       </a:t>
            </a:r>
            <a:r>
              <a:rPr lang="en-US" sz="6400" dirty="0" smtClean="0"/>
              <a:t>Ocean in the north. The main rivers are the </a:t>
            </a:r>
            <a:endParaRPr lang="ru-RU" sz="6400" dirty="0" smtClean="0"/>
          </a:p>
          <a:p>
            <a:pPr>
              <a:lnSpc>
                <a:spcPct val="120000"/>
              </a:lnSpc>
              <a:buNone/>
            </a:pPr>
            <a:r>
              <a:rPr lang="ru-RU" sz="6400" dirty="0" smtClean="0"/>
              <a:t>                                                                       </a:t>
            </a:r>
            <a:r>
              <a:rPr lang="en-US" sz="6400" dirty="0" smtClean="0"/>
              <a:t>Volga, the Yenisei, the Ob and the Lena. The </a:t>
            </a:r>
            <a:r>
              <a:rPr lang="ru-RU" sz="6400" dirty="0" smtClean="0"/>
              <a:t> </a:t>
            </a:r>
          </a:p>
          <a:p>
            <a:pPr>
              <a:lnSpc>
                <a:spcPct val="120000"/>
              </a:lnSpc>
              <a:buNone/>
            </a:pPr>
            <a:r>
              <a:rPr lang="ru-RU" sz="6400" dirty="0" smtClean="0"/>
              <a:t>                                                                       </a:t>
            </a:r>
            <a:r>
              <a:rPr lang="en-US" sz="6400" dirty="0" smtClean="0"/>
              <a:t>Baikal Lake, the deepest free water lake in the </a:t>
            </a:r>
            <a:endParaRPr lang="ru-RU" sz="6400" dirty="0" smtClean="0"/>
          </a:p>
          <a:p>
            <a:pPr>
              <a:lnSpc>
                <a:spcPct val="120000"/>
              </a:lnSpc>
              <a:buNone/>
            </a:pPr>
            <a:r>
              <a:rPr lang="ru-RU" sz="6400" dirty="0" smtClean="0"/>
              <a:t>                                                                       </a:t>
            </a:r>
            <a:r>
              <a:rPr lang="en-US" sz="6400" dirty="0" smtClean="0"/>
              <a:t>world, is in Siberia. It contains about twenty </a:t>
            </a:r>
            <a:endParaRPr lang="ru-RU" sz="6400" dirty="0" smtClean="0"/>
          </a:p>
          <a:p>
            <a:pPr>
              <a:lnSpc>
                <a:spcPct val="120000"/>
              </a:lnSpc>
              <a:buNone/>
            </a:pPr>
            <a:r>
              <a:rPr lang="ru-RU" sz="6400" dirty="0" smtClean="0"/>
              <a:t>                                                                       </a:t>
            </a:r>
            <a:r>
              <a:rPr lang="en-US" sz="6400" dirty="0" smtClean="0"/>
              <a:t>percent of the world’s fresh water supply. There are </a:t>
            </a:r>
            <a:endParaRPr lang="ru-RU" sz="6400" dirty="0" smtClean="0"/>
          </a:p>
          <a:p>
            <a:pPr>
              <a:lnSpc>
                <a:spcPct val="120000"/>
              </a:lnSpc>
              <a:buNone/>
            </a:pPr>
            <a:r>
              <a:rPr lang="ru-RU" sz="6400" dirty="0" smtClean="0"/>
              <a:t>                                                                   </a:t>
            </a:r>
            <a:r>
              <a:rPr lang="en-US" sz="6400" dirty="0" smtClean="0"/>
              <a:t>several mountain chains in Russia: the Urals, and the </a:t>
            </a:r>
            <a:endParaRPr lang="ru-RU" sz="6400" dirty="0" smtClean="0"/>
          </a:p>
          <a:p>
            <a:pPr>
              <a:lnSpc>
                <a:spcPct val="120000"/>
              </a:lnSpc>
              <a:buNone/>
            </a:pPr>
            <a:r>
              <a:rPr lang="ru-RU" sz="6400" dirty="0" smtClean="0"/>
              <a:t>                                                                    </a:t>
            </a:r>
            <a:r>
              <a:rPr lang="en-US" sz="6400" dirty="0" smtClean="0"/>
              <a:t>Altai. Large part of Russia is covered with forests.</a:t>
            </a:r>
            <a:endParaRPr lang="ru-RU" sz="6400" dirty="0" smtClean="0"/>
          </a:p>
          <a:p>
            <a:pPr>
              <a:lnSpc>
                <a:spcPct val="120000"/>
              </a:lnSpc>
              <a:buNone/>
            </a:pPr>
            <a:r>
              <a:rPr lang="ru-RU" sz="6400" dirty="0" smtClean="0"/>
              <a:t>      </a:t>
            </a:r>
            <a:endParaRPr lang="en-US" sz="6400" dirty="0" smtClean="0"/>
          </a:p>
          <a:p>
            <a:pPr>
              <a:lnSpc>
                <a:spcPct val="120000"/>
              </a:lnSpc>
              <a:buNone/>
            </a:pPr>
            <a:r>
              <a:rPr lang="ru-RU" sz="6400" dirty="0" smtClean="0"/>
              <a:t>  </a:t>
            </a:r>
            <a:endParaRPr lang="ru-RU" sz="6400" u="sng" dirty="0"/>
          </a:p>
        </p:txBody>
      </p:sp>
      <p:sp>
        <p:nvSpPr>
          <p:cNvPr id="3" name="Заголовок 2"/>
          <p:cNvSpPr>
            <a:spLocks noGrp="1"/>
          </p:cNvSpPr>
          <p:nvPr>
            <p:ph type="title"/>
          </p:nvPr>
        </p:nvSpPr>
        <p:spPr>
          <a:xfrm flipV="1">
            <a:off x="457200" y="106681"/>
            <a:ext cx="8229600" cy="45719"/>
          </a:xfrm>
        </p:spPr>
        <p:txBody>
          <a:bodyPr>
            <a:normAutofit fontScale="90000"/>
          </a:bodyPr>
          <a:lstStyle/>
          <a:p>
            <a:endParaRPr lang="ru-RU" dirty="0"/>
          </a:p>
        </p:txBody>
      </p:sp>
      <p:pic>
        <p:nvPicPr>
          <p:cNvPr id="6" name="Рисунок 5" descr="http://im0-tub-ru.yandex.net/i?id=444031447-67-72&amp;n=21">
            <a:hlinkClick r:id="rId2" tgtFrame="_blank"/>
          </p:cNvPr>
          <p:cNvPicPr/>
          <p:nvPr/>
        </p:nvPicPr>
        <p:blipFill>
          <a:blip r:embed="rId3"/>
          <a:srcRect/>
          <a:stretch>
            <a:fillRect/>
          </a:stretch>
        </p:blipFill>
        <p:spPr bwMode="auto">
          <a:xfrm>
            <a:off x="4286248" y="642918"/>
            <a:ext cx="2286016" cy="1928826"/>
          </a:xfrm>
          <a:prstGeom prst="rect">
            <a:avLst/>
          </a:prstGeom>
          <a:noFill/>
          <a:ln w="9525">
            <a:noFill/>
            <a:miter lim="800000"/>
            <a:headEnd/>
            <a:tailEnd/>
          </a:ln>
        </p:spPr>
      </p:pic>
      <p:pic>
        <p:nvPicPr>
          <p:cNvPr id="7" name="Picture 4"/>
          <p:cNvPicPr>
            <a:picLocks noChangeAspect="1" noChangeArrowheads="1"/>
          </p:cNvPicPr>
          <p:nvPr/>
        </p:nvPicPr>
        <p:blipFill>
          <a:blip r:embed="rId4"/>
          <a:srcRect/>
          <a:stretch>
            <a:fillRect/>
          </a:stretch>
        </p:blipFill>
        <p:spPr bwMode="auto">
          <a:xfrm>
            <a:off x="6215074" y="928670"/>
            <a:ext cx="2422526" cy="2214578"/>
          </a:xfrm>
          <a:prstGeom prst="rect">
            <a:avLst/>
          </a:prstGeom>
          <a:noFill/>
          <a:ln w="9525">
            <a:noFill/>
            <a:miter lim="800000"/>
            <a:headEnd/>
            <a:tailEnd/>
          </a:ln>
          <a:effectLst/>
        </p:spPr>
      </p:pic>
      <p:pic>
        <p:nvPicPr>
          <p:cNvPr id="8" name="Рисунок 7" descr="http://im0-tub-ru.yandex.net/i?id=76198851-09-72&amp;n=21">
            <a:hlinkClick r:id="rId5" tgtFrame="_blank"/>
          </p:cNvPr>
          <p:cNvPicPr/>
          <p:nvPr/>
        </p:nvPicPr>
        <p:blipFill>
          <a:blip r:embed="rId6"/>
          <a:srcRect/>
          <a:stretch>
            <a:fillRect/>
          </a:stretch>
        </p:blipFill>
        <p:spPr bwMode="auto">
          <a:xfrm>
            <a:off x="428596" y="4071942"/>
            <a:ext cx="2214578" cy="1643074"/>
          </a:xfrm>
          <a:prstGeom prst="rect">
            <a:avLst/>
          </a:prstGeom>
          <a:noFill/>
          <a:ln w="9525">
            <a:noFill/>
            <a:miter lim="800000"/>
            <a:headEnd/>
            <a:tailEnd/>
          </a:ln>
        </p:spPr>
      </p:pic>
      <p:pic>
        <p:nvPicPr>
          <p:cNvPr id="9" name="Рисунок 8" descr="http://im6-tub-ru.yandex.net/i?id=154484445-46-72&amp;n=21">
            <a:hlinkClick r:id="rId7" tgtFrame="_blank"/>
          </p:cNvPr>
          <p:cNvPicPr/>
          <p:nvPr/>
        </p:nvPicPr>
        <p:blipFill>
          <a:blip r:embed="rId8"/>
          <a:srcRect/>
          <a:stretch>
            <a:fillRect/>
          </a:stretch>
        </p:blipFill>
        <p:spPr bwMode="auto">
          <a:xfrm>
            <a:off x="1857356" y="4929198"/>
            <a:ext cx="2071702" cy="157162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ppt_x"/>
                                          </p:val>
                                        </p:tav>
                                        <p:tav tm="100000">
                                          <p:val>
                                            <p:strVal val="#ppt_x"/>
                                          </p:val>
                                        </p:tav>
                                      </p:tavLst>
                                    </p:anim>
                                    <p:anim calcmode="lin" valueType="num">
                                      <p:cBhvr additive="base">
                                        <p:cTn id="8" dur="2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5738834"/>
          </a:xfrm>
        </p:spPr>
        <p:txBody>
          <a:bodyPr>
            <a:noAutofit/>
          </a:bodyPr>
          <a:lstStyle/>
          <a:p>
            <a:pPr>
              <a:lnSpc>
                <a:spcPct val="120000"/>
              </a:lnSpc>
              <a:buNone/>
            </a:pPr>
            <a:r>
              <a:rPr lang="en-US" sz="1600" dirty="0" smtClean="0"/>
              <a:t>On the vast territory of Russia there are four climatic zones. </a:t>
            </a:r>
          </a:p>
          <a:p>
            <a:pPr>
              <a:lnSpc>
                <a:spcPct val="120000"/>
              </a:lnSpc>
              <a:buNone/>
            </a:pPr>
            <a:r>
              <a:rPr lang="en-US" sz="1600" dirty="0" smtClean="0"/>
              <a:t>They are the arctic, the subarctic, the temperature and</a:t>
            </a:r>
          </a:p>
          <a:p>
            <a:pPr>
              <a:lnSpc>
                <a:spcPct val="120000"/>
              </a:lnSpc>
              <a:buNone/>
            </a:pPr>
            <a:r>
              <a:rPr lang="en-US" sz="1600" dirty="0" smtClean="0"/>
              <a:t>the subtropical zones. The subtropical climate is the warmest. </a:t>
            </a:r>
          </a:p>
          <a:p>
            <a:pPr>
              <a:lnSpc>
                <a:spcPct val="120000"/>
              </a:lnSpc>
              <a:buNone/>
            </a:pPr>
            <a:r>
              <a:rPr lang="en-US" sz="1600" dirty="0" smtClean="0"/>
              <a:t>The central part of Russia has the moderate climate</a:t>
            </a:r>
          </a:p>
          <a:p>
            <a:pPr>
              <a:lnSpc>
                <a:spcPct val="120000"/>
              </a:lnSpc>
              <a:buNone/>
            </a:pPr>
            <a:r>
              <a:rPr lang="en-US" sz="1600" dirty="0" smtClean="0"/>
              <a:t> with four distinct seasons, which differ greatly </a:t>
            </a:r>
          </a:p>
          <a:p>
            <a:pPr>
              <a:lnSpc>
                <a:spcPct val="120000"/>
              </a:lnSpc>
              <a:buNone/>
            </a:pPr>
            <a:r>
              <a:rPr lang="en-US" sz="1600" dirty="0" smtClean="0"/>
              <a:t>in the weather. The most part of the territory of the country</a:t>
            </a:r>
          </a:p>
          <a:p>
            <a:pPr>
              <a:lnSpc>
                <a:spcPct val="120000"/>
              </a:lnSpc>
              <a:buNone/>
            </a:pPr>
            <a:r>
              <a:rPr lang="en-US" sz="1600" dirty="0" smtClean="0"/>
              <a:t> has continental climate.</a:t>
            </a:r>
          </a:p>
          <a:p>
            <a:pPr>
              <a:lnSpc>
                <a:spcPct val="120000"/>
              </a:lnSpc>
              <a:buNone/>
            </a:pPr>
            <a:endParaRPr lang="ru-RU" sz="1600" dirty="0" smtClean="0"/>
          </a:p>
          <a:p>
            <a:pPr>
              <a:lnSpc>
                <a:spcPct val="120000"/>
              </a:lnSpc>
              <a:buNone/>
            </a:pPr>
            <a:r>
              <a:rPr lang="ru-RU" sz="1600" dirty="0" smtClean="0"/>
              <a:t>       </a:t>
            </a:r>
            <a:r>
              <a:rPr lang="en-US" sz="1600" dirty="0" smtClean="0"/>
              <a:t>                                             </a:t>
            </a:r>
            <a:r>
              <a:rPr lang="ru-RU" sz="1600" dirty="0" smtClean="0"/>
              <a:t>  </a:t>
            </a:r>
            <a:r>
              <a:rPr lang="en-US" sz="1600" dirty="0" smtClean="0"/>
              <a:t>      Russia is rich in natural recourses, including vast areas</a:t>
            </a:r>
            <a:r>
              <a:rPr lang="ru-RU" sz="1600" dirty="0" smtClean="0"/>
              <a:t> </a:t>
            </a:r>
            <a:r>
              <a:rPr lang="en-US" sz="1600" dirty="0" smtClean="0"/>
              <a:t>of </a:t>
            </a:r>
            <a:endParaRPr lang="ru-RU" sz="1600" dirty="0" smtClean="0"/>
          </a:p>
          <a:p>
            <a:pPr>
              <a:lnSpc>
                <a:spcPct val="120000"/>
              </a:lnSpc>
              <a:buNone/>
            </a:pPr>
            <a:r>
              <a:rPr lang="ru-RU" sz="1600" dirty="0" smtClean="0"/>
              <a:t>                                                            </a:t>
            </a:r>
            <a:r>
              <a:rPr lang="en-US" sz="1600" dirty="0" smtClean="0"/>
              <a:t>fertile lands and forests, deep lakes and wide rivers. It is </a:t>
            </a:r>
            <a:endParaRPr lang="ru-RU" sz="1600" dirty="0" smtClean="0"/>
          </a:p>
          <a:p>
            <a:pPr>
              <a:lnSpc>
                <a:spcPct val="120000"/>
              </a:lnSpc>
              <a:buNone/>
            </a:pPr>
            <a:r>
              <a:rPr lang="ru-RU" sz="1600" dirty="0" smtClean="0"/>
              <a:t>                                                             </a:t>
            </a:r>
            <a:r>
              <a:rPr lang="en-US" sz="1600" dirty="0" smtClean="0"/>
              <a:t>rich in</a:t>
            </a:r>
            <a:r>
              <a:rPr lang="ru-RU" sz="1600" dirty="0" smtClean="0"/>
              <a:t> </a:t>
            </a:r>
            <a:r>
              <a:rPr lang="en-US" sz="1600" dirty="0" smtClean="0"/>
              <a:t>mineral </a:t>
            </a:r>
            <a:r>
              <a:rPr lang="ru-RU" sz="1600" dirty="0" smtClean="0"/>
              <a:t> </a:t>
            </a:r>
            <a:r>
              <a:rPr lang="en-US" sz="1600" dirty="0" smtClean="0"/>
              <a:t>deposits,   such  as coal, oil, iron, gas, </a:t>
            </a:r>
            <a:r>
              <a:rPr lang="ru-RU" sz="1600" dirty="0" smtClean="0"/>
              <a:t>  </a:t>
            </a:r>
          </a:p>
          <a:p>
            <a:pPr>
              <a:lnSpc>
                <a:spcPct val="120000"/>
              </a:lnSpc>
              <a:buNone/>
            </a:pPr>
            <a:r>
              <a:rPr lang="ru-RU" sz="1600" dirty="0" smtClean="0"/>
              <a:t>                                                             </a:t>
            </a:r>
            <a:r>
              <a:rPr lang="en-US" sz="1600" dirty="0" smtClean="0"/>
              <a:t>copper, lead, gold and others</a:t>
            </a:r>
            <a:r>
              <a:rPr lang="ru-RU" sz="1600" dirty="0" smtClean="0"/>
              <a:t>.</a:t>
            </a:r>
            <a:r>
              <a:rPr lang="en-US" sz="1600" dirty="0" smtClean="0"/>
              <a:t>  Russia has a developed </a:t>
            </a:r>
            <a:r>
              <a:rPr lang="ru-RU" sz="1600" dirty="0" smtClean="0"/>
              <a:t> </a:t>
            </a:r>
          </a:p>
          <a:p>
            <a:pPr>
              <a:lnSpc>
                <a:spcPct val="120000"/>
              </a:lnSpc>
              <a:buNone/>
            </a:pPr>
            <a:r>
              <a:rPr lang="ru-RU" sz="1600" dirty="0" smtClean="0"/>
              <a:t>                                                            </a:t>
            </a:r>
            <a:r>
              <a:rPr lang="en-US" sz="1600" dirty="0" smtClean="0"/>
              <a:t>industry. It has made a great progress in  science and </a:t>
            </a:r>
            <a:r>
              <a:rPr lang="ru-RU" sz="1600" dirty="0" smtClean="0"/>
              <a:t> </a:t>
            </a:r>
          </a:p>
          <a:p>
            <a:pPr>
              <a:lnSpc>
                <a:spcPct val="120000"/>
              </a:lnSpc>
              <a:buNone/>
            </a:pPr>
            <a:r>
              <a:rPr lang="ru-RU" sz="1600" dirty="0" smtClean="0"/>
              <a:t>                                                             </a:t>
            </a:r>
            <a:r>
              <a:rPr lang="en-US" sz="1600" dirty="0" smtClean="0"/>
              <a:t>engineering. The population of Russia is about 150 </a:t>
            </a:r>
            <a:endParaRPr lang="ru-RU" sz="1600" dirty="0" smtClean="0"/>
          </a:p>
          <a:p>
            <a:pPr>
              <a:lnSpc>
                <a:spcPct val="120000"/>
              </a:lnSpc>
              <a:buNone/>
            </a:pPr>
            <a:r>
              <a:rPr lang="ru-RU" sz="1600" dirty="0" smtClean="0"/>
              <a:t>                                                            </a:t>
            </a:r>
            <a:r>
              <a:rPr lang="en-US" sz="1600" dirty="0" smtClean="0"/>
              <a:t>million people. It is </a:t>
            </a:r>
            <a:r>
              <a:rPr lang="ru-RU" sz="1600" dirty="0" smtClean="0"/>
              <a:t> </a:t>
            </a:r>
            <a:r>
              <a:rPr lang="en-US" sz="1600" dirty="0" smtClean="0"/>
              <a:t>multinational country</a:t>
            </a:r>
            <a:r>
              <a:rPr lang="ru-RU" sz="1600" dirty="0" smtClean="0"/>
              <a:t>.</a:t>
            </a:r>
          </a:p>
          <a:p>
            <a:endParaRPr lang="ru-RU" sz="1600" dirty="0"/>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pic>
        <p:nvPicPr>
          <p:cNvPr id="4" name="Рисунок 3" descr="http://im1-tub-ru.yandex.net/i?id=243264655-09-72&amp;n=21">
            <a:hlinkClick r:id="rId2" tgtFrame="_blank"/>
          </p:cNvPr>
          <p:cNvPicPr/>
          <p:nvPr/>
        </p:nvPicPr>
        <p:blipFill>
          <a:blip r:embed="rId3"/>
          <a:srcRect/>
          <a:stretch>
            <a:fillRect/>
          </a:stretch>
        </p:blipFill>
        <p:spPr bwMode="auto">
          <a:xfrm>
            <a:off x="6000760" y="285728"/>
            <a:ext cx="2857520" cy="2000264"/>
          </a:xfrm>
          <a:prstGeom prst="rect">
            <a:avLst/>
          </a:prstGeom>
          <a:noFill/>
          <a:ln w="9525">
            <a:noFill/>
            <a:miter lim="800000"/>
            <a:headEnd/>
            <a:tailEnd/>
          </a:ln>
        </p:spPr>
      </p:pic>
      <p:pic>
        <p:nvPicPr>
          <p:cNvPr id="5" name="Рисунок 4" descr="http://im7-tub-ru.yandex.net/i?id=235337-38-72&amp;n=21">
            <a:hlinkClick r:id="rId4" tgtFrame="_blank"/>
          </p:cNvPr>
          <p:cNvPicPr/>
          <p:nvPr/>
        </p:nvPicPr>
        <p:blipFill>
          <a:blip r:embed="rId5"/>
          <a:srcRect/>
          <a:stretch>
            <a:fillRect/>
          </a:stretch>
        </p:blipFill>
        <p:spPr bwMode="auto">
          <a:xfrm>
            <a:off x="6429388" y="1714488"/>
            <a:ext cx="2057400" cy="1428750"/>
          </a:xfrm>
          <a:prstGeom prst="rect">
            <a:avLst/>
          </a:prstGeom>
          <a:noFill/>
          <a:ln w="9525">
            <a:noFill/>
            <a:miter lim="800000"/>
            <a:headEnd/>
            <a:tailEnd/>
          </a:ln>
        </p:spPr>
      </p:pic>
      <p:pic>
        <p:nvPicPr>
          <p:cNvPr id="6" name="Рисунок 5" descr="http://im6-tub-ru.yandex.net/i?id=490515983-55-72&amp;n=21">
            <a:hlinkClick r:id="rId6" tgtFrame="_blank"/>
          </p:cNvPr>
          <p:cNvPicPr/>
          <p:nvPr/>
        </p:nvPicPr>
        <p:blipFill>
          <a:blip r:embed="rId7"/>
          <a:srcRect/>
          <a:stretch>
            <a:fillRect/>
          </a:stretch>
        </p:blipFill>
        <p:spPr bwMode="auto">
          <a:xfrm>
            <a:off x="428596" y="3000372"/>
            <a:ext cx="2428892" cy="1500198"/>
          </a:xfrm>
          <a:prstGeom prst="rect">
            <a:avLst/>
          </a:prstGeom>
          <a:noFill/>
          <a:ln w="9525">
            <a:noFill/>
            <a:miter lim="800000"/>
            <a:headEnd/>
            <a:tailEnd/>
          </a:ln>
        </p:spPr>
      </p:pic>
      <p:pic>
        <p:nvPicPr>
          <p:cNvPr id="7" name="Рисунок 6" descr="http://im0-tub-ru.yandex.net/i?id=238296458-31-72&amp;n=21">
            <a:hlinkClick r:id="rId8" tgtFrame="_blank"/>
          </p:cNvPr>
          <p:cNvPicPr/>
          <p:nvPr/>
        </p:nvPicPr>
        <p:blipFill>
          <a:blip r:embed="rId9"/>
          <a:srcRect/>
          <a:stretch>
            <a:fillRect/>
          </a:stretch>
        </p:blipFill>
        <p:spPr bwMode="auto">
          <a:xfrm>
            <a:off x="642910" y="4214818"/>
            <a:ext cx="2357439" cy="1428750"/>
          </a:xfrm>
          <a:prstGeom prst="rect">
            <a:avLst/>
          </a:prstGeom>
          <a:noFill/>
          <a:ln w="9525">
            <a:noFill/>
            <a:miter lim="800000"/>
            <a:headEnd/>
            <a:tailEnd/>
          </a:ln>
        </p:spPr>
      </p:pic>
      <p:pic>
        <p:nvPicPr>
          <p:cNvPr id="8" name="Рисунок 7" descr="http://im3-tub-ru.yandex.net/i?id=54320852-01-72&amp;n=21">
            <a:hlinkClick r:id="rId10" tgtFrame="_blank"/>
          </p:cNvPr>
          <p:cNvPicPr/>
          <p:nvPr/>
        </p:nvPicPr>
        <p:blipFill>
          <a:blip r:embed="rId11"/>
          <a:srcRect/>
          <a:stretch>
            <a:fillRect/>
          </a:stretch>
        </p:blipFill>
        <p:spPr bwMode="auto">
          <a:xfrm>
            <a:off x="1643042" y="5143512"/>
            <a:ext cx="1809750"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428604"/>
            <a:ext cx="8229600" cy="5810272"/>
          </a:xfrm>
        </p:spPr>
        <p:txBody>
          <a:bodyPr>
            <a:normAutofit/>
          </a:bodyPr>
          <a:lstStyle/>
          <a:p>
            <a:pPr>
              <a:buNone/>
            </a:pPr>
            <a:r>
              <a:rPr lang="ru-RU" dirty="0" smtClean="0">
                <a:ln>
                  <a:solidFill>
                    <a:srgbClr val="FF0000"/>
                  </a:solidFill>
                </a:ln>
              </a:rPr>
              <a:t>     </a:t>
            </a:r>
            <a:r>
              <a:rPr lang="ru-RU" sz="2000" dirty="0" smtClean="0">
                <a:ln>
                  <a:solidFill>
                    <a:srgbClr val="FF0000"/>
                  </a:solidFill>
                </a:ln>
              </a:rPr>
              <a:t>Лексические трудности при этом снимаются учителем посредством перевода незнакомых слов, которые записаны:</a:t>
            </a:r>
          </a:p>
          <a:p>
            <a:r>
              <a:rPr lang="en-US" sz="2000" dirty="0" smtClean="0"/>
              <a:t>to cover</a:t>
            </a:r>
            <a:r>
              <a:rPr lang="ru-RU" sz="2000" dirty="0" smtClean="0"/>
              <a:t> – покрывать, занимать</a:t>
            </a:r>
          </a:p>
          <a:p>
            <a:r>
              <a:rPr lang="en-US" sz="2000" dirty="0" smtClean="0"/>
              <a:t>to border on</a:t>
            </a:r>
            <a:r>
              <a:rPr lang="ru-RU" sz="2000" dirty="0" smtClean="0"/>
              <a:t> – граничить с</a:t>
            </a:r>
          </a:p>
          <a:p>
            <a:r>
              <a:rPr lang="en-US" sz="2000" dirty="0" smtClean="0"/>
              <a:t>to contain – </a:t>
            </a:r>
            <a:r>
              <a:rPr lang="ru-RU" sz="2000" dirty="0" smtClean="0"/>
              <a:t>содержать</a:t>
            </a:r>
            <a:r>
              <a:rPr lang="en-US" sz="2000" dirty="0" smtClean="0"/>
              <a:t>, </a:t>
            </a:r>
            <a:r>
              <a:rPr lang="ru-RU" sz="2000" dirty="0" smtClean="0"/>
              <a:t>вмещать</a:t>
            </a:r>
          </a:p>
          <a:p>
            <a:r>
              <a:rPr lang="en-US" sz="2000" dirty="0" smtClean="0"/>
              <a:t>to be washed by- </a:t>
            </a:r>
            <a:r>
              <a:rPr lang="ru-RU" sz="2000" dirty="0" smtClean="0"/>
              <a:t>омываться</a:t>
            </a:r>
          </a:p>
          <a:p>
            <a:r>
              <a:rPr lang="en-US" sz="2000" dirty="0" smtClean="0"/>
              <a:t>mountain chains – </a:t>
            </a:r>
            <a:r>
              <a:rPr lang="ru-RU" sz="2000" dirty="0" smtClean="0"/>
              <a:t>горные цепи</a:t>
            </a:r>
          </a:p>
          <a:p>
            <a:r>
              <a:rPr lang="en-US" sz="2000" dirty="0" smtClean="0"/>
              <a:t>the vast territory – </a:t>
            </a:r>
            <a:r>
              <a:rPr lang="ru-RU" sz="2000" dirty="0" smtClean="0"/>
              <a:t>обширная территория</a:t>
            </a:r>
          </a:p>
          <a:p>
            <a:r>
              <a:rPr lang="en-US" sz="2000" dirty="0" smtClean="0"/>
              <a:t>temperature climate- </a:t>
            </a:r>
            <a:r>
              <a:rPr lang="ru-RU" sz="2000" dirty="0" smtClean="0"/>
              <a:t>умеренный климат</a:t>
            </a:r>
          </a:p>
          <a:p>
            <a:r>
              <a:rPr lang="en-US" sz="2000" dirty="0" smtClean="0"/>
              <a:t>continental climate – </a:t>
            </a:r>
            <a:r>
              <a:rPr lang="ru-RU" sz="2000" dirty="0" smtClean="0"/>
              <a:t>континентальный климат</a:t>
            </a:r>
          </a:p>
          <a:p>
            <a:r>
              <a:rPr lang="en-US" sz="2000" dirty="0" smtClean="0"/>
              <a:t>to include - </a:t>
            </a:r>
            <a:r>
              <a:rPr lang="ru-RU" sz="2000" dirty="0" smtClean="0"/>
              <a:t>включать</a:t>
            </a:r>
          </a:p>
          <a:p>
            <a:r>
              <a:rPr lang="en-US" sz="2000" dirty="0" smtClean="0"/>
              <a:t>deposits - </a:t>
            </a:r>
            <a:r>
              <a:rPr lang="ru-RU" sz="2000" dirty="0" smtClean="0"/>
              <a:t>залежи</a:t>
            </a:r>
          </a:p>
          <a:p>
            <a:r>
              <a:rPr lang="en-US" sz="2000" dirty="0" smtClean="0"/>
              <a:t>a developed industry – </a:t>
            </a:r>
            <a:r>
              <a:rPr lang="ru-RU" sz="2000" dirty="0" smtClean="0"/>
              <a:t>развитая промышленность</a:t>
            </a:r>
            <a:r>
              <a:rPr lang="en-US" sz="2000" dirty="0" smtClean="0"/>
              <a:t>.</a:t>
            </a:r>
          </a:p>
          <a:p>
            <a:pPr>
              <a:buNone/>
            </a:pPr>
            <a:endParaRPr lang="ru-RU" sz="1400" dirty="0" smtClean="0"/>
          </a:p>
          <a:p>
            <a:pPr>
              <a:buNone/>
            </a:pPr>
            <a:endParaRPr lang="ru-RU" dirty="0"/>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52"/>
            <a:ext cx="8229600" cy="6286544"/>
          </a:xfrm>
        </p:spPr>
        <p:txBody>
          <a:bodyPr/>
          <a:lstStyle/>
          <a:p>
            <a:pPr>
              <a:buNone/>
            </a:pPr>
            <a:r>
              <a:rPr lang="ru-RU" sz="2800" dirty="0" smtClean="0"/>
              <a:t> </a:t>
            </a:r>
            <a:r>
              <a:rPr lang="ru-RU" sz="2000" dirty="0" smtClean="0">
                <a:ln>
                  <a:solidFill>
                    <a:srgbClr val="FF0000"/>
                  </a:solidFill>
                </a:ln>
              </a:rPr>
              <a:t>Задание по тексту (проверить уровень усвоения учащимися материала):</a:t>
            </a:r>
          </a:p>
          <a:p>
            <a:pPr marL="342900" indent="-342900">
              <a:buNone/>
            </a:pPr>
            <a:r>
              <a:rPr lang="ru-RU" sz="1800" dirty="0" smtClean="0"/>
              <a:t>1)  найдите </a:t>
            </a:r>
            <a:r>
              <a:rPr lang="ru-RU" sz="1800" dirty="0" smtClean="0"/>
              <a:t>эквиваленты предложений с русского на английский язык, в соответствии с текстом</a:t>
            </a:r>
            <a:r>
              <a:rPr lang="ru-RU" sz="1800" dirty="0" smtClean="0"/>
              <a:t>;</a:t>
            </a:r>
          </a:p>
          <a:p>
            <a:pPr marL="342900" indent="-342900">
              <a:buAutoNum type="arabicParenR"/>
            </a:pPr>
            <a:endParaRPr lang="ru-RU" sz="1800" dirty="0" smtClean="0"/>
          </a:p>
          <a:p>
            <a:pPr marL="342900" indent="-342900">
              <a:buNone/>
            </a:pPr>
            <a:r>
              <a:rPr lang="ru-RU" sz="1800" dirty="0" smtClean="0"/>
              <a:t>2)  ответьте </a:t>
            </a:r>
            <a:r>
              <a:rPr lang="ru-RU" sz="1800" dirty="0" smtClean="0"/>
              <a:t>на вопросы по тексту, которые раскрывают содержание текста</a:t>
            </a:r>
            <a:r>
              <a:rPr lang="ru-RU" sz="1800" dirty="0" smtClean="0"/>
              <a:t>;</a:t>
            </a:r>
          </a:p>
          <a:p>
            <a:pPr marL="342900" indent="-342900">
              <a:buNone/>
            </a:pPr>
            <a:endParaRPr lang="ru-RU" sz="1800" dirty="0" smtClean="0"/>
          </a:p>
          <a:p>
            <a:pPr marL="342900" indent="-342900">
              <a:buAutoNum type="arabicParenR" startAt="3"/>
            </a:pPr>
            <a:r>
              <a:rPr lang="ru-RU" sz="1800" dirty="0" smtClean="0"/>
              <a:t>прочитайте </a:t>
            </a:r>
            <a:r>
              <a:rPr lang="ru-RU" sz="1800" dirty="0" smtClean="0"/>
              <a:t>утверждения из текста. Скажите, какие из них верные </a:t>
            </a:r>
            <a:r>
              <a:rPr lang="en-US" sz="1800" dirty="0" smtClean="0"/>
              <a:t>(It is true)</a:t>
            </a:r>
            <a:r>
              <a:rPr lang="ru-RU" sz="1800" dirty="0" smtClean="0"/>
              <a:t>, а какие нет</a:t>
            </a:r>
            <a:r>
              <a:rPr lang="en-US" sz="1800" dirty="0" smtClean="0"/>
              <a:t> (It is false</a:t>
            </a:r>
            <a:r>
              <a:rPr lang="en-US" sz="1800" dirty="0" smtClean="0"/>
              <a:t>)</a:t>
            </a:r>
            <a:r>
              <a:rPr lang="ru-RU" sz="1800" dirty="0" smtClean="0"/>
              <a:t>;</a:t>
            </a:r>
            <a:endParaRPr lang="ru-RU" sz="1800" dirty="0" smtClean="0"/>
          </a:p>
          <a:p>
            <a:pPr marL="342900" indent="-342900">
              <a:buNone/>
            </a:pPr>
            <a:endParaRPr lang="ru-RU" sz="1800" dirty="0" smtClean="0"/>
          </a:p>
          <a:p>
            <a:pPr>
              <a:buNone/>
            </a:pPr>
            <a:r>
              <a:rPr lang="ru-RU" sz="1800" dirty="0" smtClean="0"/>
              <a:t>4) расположите предложения в правильной последовательности;</a:t>
            </a:r>
          </a:p>
          <a:p>
            <a:pPr>
              <a:buNone/>
            </a:pPr>
            <a:endParaRPr lang="ru-RU" sz="1800" dirty="0" smtClean="0"/>
          </a:p>
          <a:p>
            <a:pPr>
              <a:buNone/>
            </a:pPr>
            <a:r>
              <a:rPr lang="ru-RU" sz="1800" dirty="0" smtClean="0"/>
              <a:t>5) переведите предложения с русского на английский;</a:t>
            </a:r>
          </a:p>
          <a:p>
            <a:pPr>
              <a:buNone/>
            </a:pPr>
            <a:endParaRPr lang="ru-RU" sz="1800" dirty="0" smtClean="0"/>
          </a:p>
          <a:p>
            <a:pPr>
              <a:buNone/>
            </a:pPr>
            <a:r>
              <a:rPr lang="ru-RU" sz="1800" dirty="0" smtClean="0"/>
              <a:t>6) Переведите любой отрывок из текста.</a:t>
            </a:r>
            <a:endParaRPr lang="ru-RU" sz="1800" dirty="0"/>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a:bodyPr>
          <a:lstStyle/>
          <a:p>
            <a:pPr>
              <a:buNone/>
            </a:pPr>
            <a:r>
              <a:rPr lang="ru-RU" dirty="0" smtClean="0"/>
              <a:t>Возможности метода проекта:</a:t>
            </a:r>
          </a:p>
          <a:p>
            <a:pPr>
              <a:buNone/>
            </a:pPr>
            <a:endParaRPr lang="ru-RU" dirty="0" smtClean="0"/>
          </a:p>
          <a:p>
            <a:pPr>
              <a:buNone/>
            </a:pPr>
            <a:r>
              <a:rPr lang="ru-RU" dirty="0" smtClean="0"/>
              <a:t>  1. ученики могут проявить свои знания, </a:t>
            </a:r>
          </a:p>
          <a:p>
            <a:pPr>
              <a:buNone/>
            </a:pPr>
            <a:r>
              <a:rPr lang="ru-RU" dirty="0" smtClean="0"/>
              <a:t>умения и навыки</a:t>
            </a:r>
          </a:p>
          <a:p>
            <a:pPr>
              <a:buNone/>
            </a:pPr>
            <a:r>
              <a:rPr lang="ru-RU" dirty="0" smtClean="0"/>
              <a:t> в самостоятельном процессе </a:t>
            </a:r>
          </a:p>
          <a:p>
            <a:pPr>
              <a:buNone/>
            </a:pPr>
            <a:r>
              <a:rPr lang="ru-RU" dirty="0" smtClean="0"/>
              <a:t>планирования своей деятельности;</a:t>
            </a:r>
          </a:p>
          <a:p>
            <a:pPr>
              <a:buNone/>
            </a:pPr>
            <a:endParaRPr lang="ru-RU" dirty="0" smtClean="0"/>
          </a:p>
          <a:p>
            <a:pPr>
              <a:buNone/>
            </a:pPr>
            <a:r>
              <a:rPr lang="ru-RU" dirty="0" smtClean="0"/>
              <a:t>                                        2.ученики сами могут </a:t>
            </a:r>
          </a:p>
          <a:p>
            <a:pPr>
              <a:buNone/>
            </a:pPr>
            <a:r>
              <a:rPr lang="ru-RU" dirty="0" smtClean="0"/>
              <a:t>                                       организовать и  контролировать </a:t>
            </a:r>
          </a:p>
          <a:p>
            <a:pPr>
              <a:buNone/>
            </a:pPr>
            <a:r>
              <a:rPr lang="ru-RU" dirty="0" smtClean="0"/>
              <a:t>                                       свою деятельность.</a:t>
            </a:r>
          </a:p>
          <a:p>
            <a:pPr>
              <a:buNone/>
            </a:pPr>
            <a:endParaRPr lang="ru-RU" dirty="0" smtClean="0"/>
          </a:p>
          <a:p>
            <a:pPr>
              <a:buNone/>
            </a:pPr>
            <a:endParaRPr lang="ru-RU" dirty="0"/>
          </a:p>
        </p:txBody>
      </p:sp>
      <p:sp>
        <p:nvSpPr>
          <p:cNvPr id="3" name="Заголовок 2"/>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ru-RU" sz="2000" dirty="0" smtClean="0">
                <a:latin typeface="Bookman Old Style" pitchFamily="18" charset="0"/>
              </a:rPr>
              <a:t>МЕТОД ПРОЕКТА– это комплексный  обучающий метод, который позволяет сделать процесс обучения и  развития  индивидуальным, для каждого ученика.</a:t>
            </a:r>
            <a:br>
              <a:rPr lang="ru-RU" sz="2000" dirty="0" smtClean="0">
                <a:latin typeface="Bookman Old Style" pitchFamily="18" charset="0"/>
              </a:rPr>
            </a:br>
            <a:endParaRPr lang="ru-RU" sz="2000" dirty="0">
              <a:latin typeface="Bookman Old Style" pitchFamily="18" charset="0"/>
            </a:endParaRPr>
          </a:p>
        </p:txBody>
      </p:sp>
      <p:pic>
        <p:nvPicPr>
          <p:cNvPr id="4" name="Рисунок 3" descr="http://www.uim5.ru/files/1288079926_120912364_1____D__1288079926.jpg"/>
          <p:cNvPicPr/>
          <p:nvPr/>
        </p:nvPicPr>
        <p:blipFill>
          <a:blip r:embed="rId2"/>
          <a:srcRect/>
          <a:stretch>
            <a:fillRect/>
          </a:stretch>
        </p:blipFill>
        <p:spPr bwMode="auto">
          <a:xfrm>
            <a:off x="6572264" y="1714488"/>
            <a:ext cx="2214578" cy="2214578"/>
          </a:xfrm>
          <a:prstGeom prst="rect">
            <a:avLst/>
          </a:prstGeom>
          <a:noFill/>
          <a:ln w="9525">
            <a:noFill/>
            <a:miter lim="800000"/>
            <a:headEnd/>
            <a:tailEnd/>
          </a:ln>
        </p:spPr>
      </p:pic>
      <p:pic>
        <p:nvPicPr>
          <p:cNvPr id="5" name="Рисунок 4" descr="http://im2-tub-ru.yandex.net/i?id=367269022-24-72&amp;n=21">
            <a:hlinkClick r:id="rId3" tgtFrame="_blank"/>
          </p:cNvPr>
          <p:cNvPicPr/>
          <p:nvPr/>
        </p:nvPicPr>
        <p:blipFill>
          <a:blip r:embed="rId4"/>
          <a:srcRect/>
          <a:stretch>
            <a:fillRect/>
          </a:stretch>
        </p:blipFill>
        <p:spPr bwMode="auto">
          <a:xfrm>
            <a:off x="357158" y="4357694"/>
            <a:ext cx="2786082" cy="20002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28"/>
            <a:ext cx="8229600" cy="5810272"/>
          </a:xfrm>
        </p:spPr>
        <p:txBody>
          <a:bodyPr>
            <a:normAutofit/>
          </a:bodyPr>
          <a:lstStyle/>
          <a:p>
            <a:r>
              <a:rPr lang="ru-RU" sz="1800" i="1" u="sng" dirty="0" smtClean="0">
                <a:ln>
                  <a:solidFill>
                    <a:srgbClr val="FF0000"/>
                  </a:solidFill>
                </a:ln>
              </a:rPr>
              <a:t>Работа с высказыванием  № 2 «</a:t>
            </a:r>
            <a:r>
              <a:rPr lang="en-US" sz="1800" i="1" u="sng" dirty="0" smtClean="0">
                <a:ln>
                  <a:solidFill>
                    <a:srgbClr val="FF0000"/>
                  </a:solidFill>
                </a:ln>
              </a:rPr>
              <a:t>My town is the best</a:t>
            </a:r>
            <a:r>
              <a:rPr lang="ru-RU" sz="1800" i="1" u="sng" dirty="0" smtClean="0">
                <a:ln>
                  <a:solidFill>
                    <a:srgbClr val="FF0000"/>
                  </a:solidFill>
                </a:ln>
              </a:rPr>
              <a:t>».</a:t>
            </a:r>
            <a:r>
              <a:rPr lang="ru-RU" sz="1800" dirty="0" smtClean="0">
                <a:ln>
                  <a:solidFill>
                    <a:srgbClr val="FF0000"/>
                  </a:solidFill>
                </a:ln>
              </a:rPr>
              <a:t> </a:t>
            </a:r>
            <a:endParaRPr lang="en-US" sz="1800" dirty="0" smtClean="0">
              <a:ln>
                <a:solidFill>
                  <a:srgbClr val="FF0000"/>
                </a:solidFill>
              </a:ln>
            </a:endParaRPr>
          </a:p>
          <a:p>
            <a:r>
              <a:rPr lang="ru-RU" sz="1600" dirty="0" smtClean="0"/>
              <a:t>Задаёт вопросы учащимся</a:t>
            </a:r>
            <a:r>
              <a:rPr lang="en-US" sz="1600" dirty="0" smtClean="0"/>
              <a:t>: </a:t>
            </a:r>
            <a:endParaRPr lang="ru-RU" sz="1600" dirty="0" smtClean="0"/>
          </a:p>
          <a:p>
            <a:pPr>
              <a:buNone/>
            </a:pPr>
            <a:r>
              <a:rPr lang="en-US" sz="1600" dirty="0" smtClean="0"/>
              <a:t>- Where do you live?</a:t>
            </a:r>
            <a:endParaRPr lang="ru-RU" sz="1600" dirty="0" smtClean="0"/>
          </a:p>
          <a:p>
            <a:pPr>
              <a:buNone/>
            </a:pPr>
            <a:r>
              <a:rPr lang="en-US" sz="1600" dirty="0" smtClean="0"/>
              <a:t>- Is your town large or small?</a:t>
            </a:r>
            <a:endParaRPr lang="ru-RU" sz="1600" dirty="0" smtClean="0"/>
          </a:p>
          <a:p>
            <a:pPr>
              <a:buNone/>
            </a:pPr>
            <a:r>
              <a:rPr lang="en-US" sz="1600" dirty="0" smtClean="0"/>
              <a:t>-When was Surazh founded?</a:t>
            </a:r>
            <a:endParaRPr lang="ru-RU" sz="1600" dirty="0" smtClean="0"/>
          </a:p>
          <a:p>
            <a:pPr>
              <a:buNone/>
            </a:pPr>
            <a:r>
              <a:rPr lang="en-US" sz="1600" dirty="0" smtClean="0"/>
              <a:t>- What river does it stand on?</a:t>
            </a:r>
            <a:endParaRPr lang="ru-RU" sz="1600" dirty="0" smtClean="0"/>
          </a:p>
          <a:p>
            <a:pPr>
              <a:buNone/>
            </a:pPr>
            <a:r>
              <a:rPr lang="en-US" sz="1600" dirty="0" smtClean="0"/>
              <a:t>- How many population are there? </a:t>
            </a:r>
            <a:endParaRPr lang="ru-RU" sz="1600" dirty="0" smtClean="0"/>
          </a:p>
          <a:p>
            <a:pPr>
              <a:buNone/>
            </a:pPr>
            <a:r>
              <a:rPr lang="en-US" sz="1600" dirty="0" smtClean="0"/>
              <a:t>- What sights can visitors see on the territory of Surazh?</a:t>
            </a:r>
            <a:endParaRPr lang="ru-RU" sz="1600" dirty="0" smtClean="0"/>
          </a:p>
          <a:p>
            <a:pPr>
              <a:buNone/>
            </a:pPr>
            <a:r>
              <a:rPr lang="en-US" sz="1600" dirty="0" smtClean="0"/>
              <a:t>- Do you like your town? Why? Try to explain your answer.</a:t>
            </a:r>
            <a:endParaRPr lang="ru-RU" sz="1600" dirty="0" smtClean="0"/>
          </a:p>
          <a:p>
            <a:pPr>
              <a:buNone/>
            </a:pPr>
            <a:r>
              <a:rPr lang="ru-RU" sz="1600" dirty="0" smtClean="0"/>
              <a:t>Ответы учащихся</a:t>
            </a:r>
            <a:r>
              <a:rPr lang="en-US" sz="1600" dirty="0" smtClean="0"/>
              <a:t>.</a:t>
            </a:r>
            <a:endParaRPr lang="ru-RU" sz="1600" dirty="0" smtClean="0"/>
          </a:p>
          <a:p>
            <a:pPr>
              <a:buNone/>
            </a:pPr>
            <a:endParaRPr lang="ru-RU" dirty="0"/>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pic>
        <p:nvPicPr>
          <p:cNvPr id="4" name="Picture 4"/>
          <p:cNvPicPr>
            <a:picLocks noChangeAspect="1" noChangeArrowheads="1"/>
          </p:cNvPicPr>
          <p:nvPr/>
        </p:nvPicPr>
        <p:blipFill>
          <a:blip r:embed="rId2"/>
          <a:srcRect/>
          <a:stretch>
            <a:fillRect/>
          </a:stretch>
        </p:blipFill>
        <p:spPr bwMode="auto">
          <a:xfrm>
            <a:off x="5857884" y="857232"/>
            <a:ext cx="2835264" cy="4143404"/>
          </a:xfrm>
          <a:prstGeom prst="rect">
            <a:avLst/>
          </a:prstGeom>
          <a:noFill/>
          <a:ln w="76200" cmpd="tri">
            <a:solidFill>
              <a:schemeClr val="tx2"/>
            </a:solidFill>
            <a:miter lim="800000"/>
            <a:headEnd/>
            <a:tailEnd/>
          </a:ln>
          <a:effectLst/>
        </p:spPr>
      </p:pic>
      <p:pic>
        <p:nvPicPr>
          <p:cNvPr id="7" name="Picture 4"/>
          <p:cNvPicPr>
            <a:picLocks noChangeAspect="1" noChangeArrowheads="1"/>
          </p:cNvPicPr>
          <p:nvPr/>
        </p:nvPicPr>
        <p:blipFill>
          <a:blip r:embed="rId3"/>
          <a:srcRect/>
          <a:stretch>
            <a:fillRect/>
          </a:stretch>
        </p:blipFill>
        <p:spPr bwMode="auto">
          <a:xfrm>
            <a:off x="714348" y="3786190"/>
            <a:ext cx="3841750" cy="2559050"/>
          </a:xfrm>
          <a:prstGeom prst="rect">
            <a:avLst/>
          </a:prstGeom>
          <a:noFill/>
          <a:ln w="38100" cmpd="dbl">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28"/>
            <a:ext cx="8229600" cy="5810272"/>
          </a:xfrm>
        </p:spPr>
        <p:txBody>
          <a:bodyPr/>
          <a:lstStyle/>
          <a:p>
            <a:r>
              <a:rPr lang="ru-RU" sz="1800" i="1" u="sng" dirty="0" smtClean="0">
                <a:ln>
                  <a:solidFill>
                    <a:srgbClr val="FF0000"/>
                  </a:solidFill>
                </a:ln>
              </a:rPr>
              <a:t>Далее ведётся работа с утверждением</a:t>
            </a:r>
            <a:r>
              <a:rPr lang="en-US" sz="1800" i="1" u="sng" dirty="0" smtClean="0">
                <a:ln>
                  <a:solidFill>
                    <a:srgbClr val="FF0000"/>
                  </a:solidFill>
                </a:ln>
              </a:rPr>
              <a:t> № 3 «There are a lot of beautiful towns in our country».</a:t>
            </a:r>
            <a:endParaRPr lang="ru-RU" sz="1800" dirty="0" smtClean="0">
              <a:ln>
                <a:solidFill>
                  <a:srgbClr val="FF0000"/>
                </a:solidFill>
              </a:ln>
            </a:endParaRPr>
          </a:p>
          <a:p>
            <a:r>
              <a:rPr lang="ru-RU" sz="1800" dirty="0" smtClean="0"/>
              <a:t>Преподаватель</a:t>
            </a:r>
            <a:r>
              <a:rPr lang="en-US" sz="1800" dirty="0" smtClean="0"/>
              <a:t>: </a:t>
            </a:r>
            <a:endParaRPr lang="ru-RU" sz="1800" dirty="0" smtClean="0"/>
          </a:p>
          <a:p>
            <a:pPr>
              <a:buNone/>
            </a:pPr>
            <a:r>
              <a:rPr lang="en-US" dirty="0" smtClean="0"/>
              <a:t>- </a:t>
            </a:r>
            <a:r>
              <a:rPr lang="en-US" sz="1600" dirty="0" smtClean="0"/>
              <a:t>Are there a lot of towns in our country?</a:t>
            </a:r>
            <a:endParaRPr lang="ru-RU" sz="1600" dirty="0" smtClean="0"/>
          </a:p>
          <a:p>
            <a:pPr>
              <a:buNone/>
            </a:pPr>
            <a:r>
              <a:rPr lang="en-US" sz="1600" dirty="0" smtClean="0"/>
              <a:t>-What towns do you know?</a:t>
            </a:r>
            <a:endParaRPr lang="ru-RU" sz="1600" dirty="0" smtClean="0"/>
          </a:p>
          <a:p>
            <a:pPr>
              <a:buNone/>
            </a:pPr>
            <a:r>
              <a:rPr lang="en-US" sz="1600" dirty="0" smtClean="0"/>
              <a:t>-What towns have you already visited?</a:t>
            </a:r>
            <a:endParaRPr lang="ru-RU" sz="1600" dirty="0" smtClean="0"/>
          </a:p>
          <a:p>
            <a:pPr>
              <a:buNone/>
            </a:pPr>
            <a:r>
              <a:rPr lang="ru-RU" sz="1600" dirty="0" smtClean="0"/>
              <a:t>Ответы учащихся</a:t>
            </a:r>
            <a:r>
              <a:rPr lang="en-US" sz="1600" dirty="0" smtClean="0"/>
              <a:t>.</a:t>
            </a:r>
          </a:p>
          <a:p>
            <a:pPr>
              <a:buNone/>
            </a:pPr>
            <a:endParaRPr lang="en-US" sz="1600" dirty="0" smtClean="0"/>
          </a:p>
          <a:p>
            <a:pPr>
              <a:buNone/>
            </a:pPr>
            <a:endParaRPr lang="en-US" sz="1600" dirty="0" smtClean="0"/>
          </a:p>
          <a:p>
            <a:pPr>
              <a:buNone/>
            </a:pPr>
            <a:endParaRPr lang="en-US" sz="1600" dirty="0" smtClean="0"/>
          </a:p>
          <a:p>
            <a:pPr>
              <a:buNone/>
            </a:pPr>
            <a:endParaRPr lang="ru-RU" sz="1600" dirty="0" smtClean="0"/>
          </a:p>
          <a:p>
            <a:pPr>
              <a:buNone/>
            </a:pPr>
            <a:r>
              <a:rPr lang="ru-RU" sz="1600" dirty="0" smtClean="0"/>
              <a:t>Преподаватель</a:t>
            </a:r>
            <a:r>
              <a:rPr lang="en-US" sz="1600" dirty="0" smtClean="0"/>
              <a:t>: - Have you ever been in St.Petersburg</a:t>
            </a:r>
            <a:endParaRPr lang="ru-RU" sz="1600" dirty="0"/>
          </a:p>
        </p:txBody>
      </p:sp>
      <p:sp>
        <p:nvSpPr>
          <p:cNvPr id="3" name="Заголовок 2"/>
          <p:cNvSpPr>
            <a:spLocks noGrp="1"/>
          </p:cNvSpPr>
          <p:nvPr>
            <p:ph type="title"/>
          </p:nvPr>
        </p:nvSpPr>
        <p:spPr>
          <a:xfrm>
            <a:off x="457200" y="152400"/>
            <a:ext cx="8229600" cy="204766"/>
          </a:xfrm>
        </p:spPr>
        <p:txBody>
          <a:bodyPr>
            <a:normAutofit fontScale="90000"/>
          </a:bodyPr>
          <a:lstStyle/>
          <a:p>
            <a:endParaRPr lang="ru-RU" dirty="0"/>
          </a:p>
        </p:txBody>
      </p:sp>
      <p:pic>
        <p:nvPicPr>
          <p:cNvPr id="5" name="Рисунок 4" descr="http://im4-tub-ru.yandex.net/i?id=133491947-15-72&amp;n=21">
            <a:hlinkClick r:id="rId2" tgtFrame="_blank"/>
          </p:cNvPr>
          <p:cNvPicPr/>
          <p:nvPr/>
        </p:nvPicPr>
        <p:blipFill>
          <a:blip r:embed="rId3"/>
          <a:srcRect/>
          <a:stretch>
            <a:fillRect/>
          </a:stretch>
        </p:blipFill>
        <p:spPr bwMode="auto">
          <a:xfrm>
            <a:off x="4071934" y="642918"/>
            <a:ext cx="1905000" cy="1428750"/>
          </a:xfrm>
          <a:prstGeom prst="rect">
            <a:avLst/>
          </a:prstGeom>
          <a:noFill/>
          <a:ln w="9525">
            <a:noFill/>
            <a:miter lim="800000"/>
            <a:headEnd/>
            <a:tailEnd/>
          </a:ln>
        </p:spPr>
      </p:pic>
      <p:pic>
        <p:nvPicPr>
          <p:cNvPr id="6" name="Рисунок 5" descr="http://im3-tub-ru.yandex.net/i?id=170415512-00-72&amp;n=21">
            <a:hlinkClick r:id="rId4" tgtFrame="_blank"/>
          </p:cNvPr>
          <p:cNvPicPr/>
          <p:nvPr/>
        </p:nvPicPr>
        <p:blipFill>
          <a:blip r:embed="rId5"/>
          <a:srcRect/>
          <a:stretch>
            <a:fillRect/>
          </a:stretch>
        </p:blipFill>
        <p:spPr bwMode="auto">
          <a:xfrm>
            <a:off x="6572264" y="642918"/>
            <a:ext cx="2085975" cy="1428750"/>
          </a:xfrm>
          <a:prstGeom prst="rect">
            <a:avLst/>
          </a:prstGeom>
          <a:noFill/>
          <a:ln w="9525">
            <a:noFill/>
            <a:miter lim="800000"/>
            <a:headEnd/>
            <a:tailEnd/>
          </a:ln>
        </p:spPr>
      </p:pic>
      <p:pic>
        <p:nvPicPr>
          <p:cNvPr id="7" name="Рисунок 6" descr="http://im6-tub-ru.yandex.net/i?id=216631289-22-72&amp;n=21">
            <a:hlinkClick r:id="rId6" tgtFrame="_blank"/>
          </p:cNvPr>
          <p:cNvPicPr/>
          <p:nvPr/>
        </p:nvPicPr>
        <p:blipFill>
          <a:blip r:embed="rId7"/>
          <a:srcRect/>
          <a:stretch>
            <a:fillRect/>
          </a:stretch>
        </p:blipFill>
        <p:spPr bwMode="auto">
          <a:xfrm>
            <a:off x="3786182" y="2357430"/>
            <a:ext cx="1905000" cy="1428750"/>
          </a:xfrm>
          <a:prstGeom prst="rect">
            <a:avLst/>
          </a:prstGeom>
          <a:noFill/>
          <a:ln w="9525">
            <a:noFill/>
            <a:miter lim="800000"/>
            <a:headEnd/>
            <a:tailEnd/>
          </a:ln>
        </p:spPr>
      </p:pic>
      <p:pic>
        <p:nvPicPr>
          <p:cNvPr id="8" name="Рисунок 7" descr="http://im3-tub-ru.yandex.net/i?id=352760079-35-72&amp;n=21">
            <a:hlinkClick r:id="rId8" tgtFrame="_blank"/>
          </p:cNvPr>
          <p:cNvPicPr/>
          <p:nvPr/>
        </p:nvPicPr>
        <p:blipFill>
          <a:blip r:embed="rId9"/>
          <a:srcRect/>
          <a:stretch>
            <a:fillRect/>
          </a:stretch>
        </p:blipFill>
        <p:spPr bwMode="auto">
          <a:xfrm>
            <a:off x="6643702" y="2214554"/>
            <a:ext cx="2143140" cy="1428750"/>
          </a:xfrm>
          <a:prstGeom prst="rect">
            <a:avLst/>
          </a:prstGeom>
          <a:noFill/>
          <a:ln w="9525">
            <a:noFill/>
            <a:miter lim="800000"/>
            <a:headEnd/>
            <a:tailEnd/>
          </a:ln>
        </p:spPr>
      </p:pic>
      <p:pic>
        <p:nvPicPr>
          <p:cNvPr id="9" name="Рисунок 8" descr="http://im5-tub-ru.yandex.net/i?id=512238925-20-72&amp;n=21">
            <a:hlinkClick r:id="rId10" tgtFrame="_blank"/>
          </p:cNvPr>
          <p:cNvPicPr/>
          <p:nvPr/>
        </p:nvPicPr>
        <p:blipFill>
          <a:blip r:embed="rId11"/>
          <a:srcRect/>
          <a:stretch>
            <a:fillRect/>
          </a:stretch>
        </p:blipFill>
        <p:spPr bwMode="auto">
          <a:xfrm>
            <a:off x="5143504" y="1500174"/>
            <a:ext cx="1905000" cy="1428750"/>
          </a:xfrm>
          <a:prstGeom prst="rect">
            <a:avLst/>
          </a:prstGeom>
          <a:noFill/>
          <a:ln w="9525">
            <a:noFill/>
            <a:miter lim="800000"/>
            <a:headEnd/>
            <a:tailEnd/>
          </a:ln>
        </p:spPr>
      </p:pic>
      <p:pic>
        <p:nvPicPr>
          <p:cNvPr id="10" name="Рисунок 9" descr="http://im7-tub-ru.yandex.net/i?id=468750388-61-72&amp;n=21">
            <a:hlinkClick r:id="rId12" tgtFrame="_blank"/>
          </p:cNvPr>
          <p:cNvPicPr/>
          <p:nvPr/>
        </p:nvPicPr>
        <p:blipFill>
          <a:blip r:embed="rId13"/>
          <a:srcRect/>
          <a:stretch>
            <a:fillRect/>
          </a:stretch>
        </p:blipFill>
        <p:spPr bwMode="auto">
          <a:xfrm>
            <a:off x="1285852" y="2786058"/>
            <a:ext cx="1905000" cy="1071570"/>
          </a:xfrm>
          <a:prstGeom prst="rect">
            <a:avLst/>
          </a:prstGeom>
          <a:noFill/>
          <a:ln w="9525">
            <a:noFill/>
            <a:miter lim="800000"/>
            <a:headEnd/>
            <a:tailEnd/>
          </a:ln>
        </p:spPr>
      </p:pic>
      <p:pic>
        <p:nvPicPr>
          <p:cNvPr id="11" name="Рисунок 10" descr="http://im0-tub-ru.yandex.net/i?id=150625834-70-72&amp;n=21">
            <a:hlinkClick r:id="rId14" tgtFrame="_blank"/>
          </p:cNvPr>
          <p:cNvPicPr/>
          <p:nvPr/>
        </p:nvPicPr>
        <p:blipFill>
          <a:blip r:embed="rId15"/>
          <a:srcRect/>
          <a:stretch>
            <a:fillRect/>
          </a:stretch>
        </p:blipFill>
        <p:spPr bwMode="auto">
          <a:xfrm>
            <a:off x="857224" y="4572008"/>
            <a:ext cx="2095500" cy="1428750"/>
          </a:xfrm>
          <a:prstGeom prst="rect">
            <a:avLst/>
          </a:prstGeom>
          <a:noFill/>
          <a:ln w="9525">
            <a:noFill/>
            <a:miter lim="800000"/>
            <a:headEnd/>
            <a:tailEnd/>
          </a:ln>
        </p:spPr>
      </p:pic>
      <p:pic>
        <p:nvPicPr>
          <p:cNvPr id="12" name="Рисунок 11" descr="http://im1-tub-ru.yandex.net/i?id=668934642-22-72&amp;n=21">
            <a:hlinkClick r:id="rId16" tgtFrame="_blank"/>
          </p:cNvPr>
          <p:cNvPicPr/>
          <p:nvPr/>
        </p:nvPicPr>
        <p:blipFill>
          <a:blip r:embed="rId17"/>
          <a:srcRect/>
          <a:stretch>
            <a:fillRect/>
          </a:stretch>
        </p:blipFill>
        <p:spPr bwMode="auto">
          <a:xfrm>
            <a:off x="3571868" y="4572008"/>
            <a:ext cx="2143140" cy="1428750"/>
          </a:xfrm>
          <a:prstGeom prst="rect">
            <a:avLst/>
          </a:prstGeom>
          <a:noFill/>
          <a:ln w="9525">
            <a:noFill/>
            <a:miter lim="800000"/>
            <a:headEnd/>
            <a:tailEnd/>
          </a:ln>
        </p:spPr>
      </p:pic>
      <p:pic>
        <p:nvPicPr>
          <p:cNvPr id="13" name="Рисунок 12" descr="http://im0-tub-ru.yandex.net/i?id=161333842-49-72&amp;n=21">
            <a:hlinkClick r:id="rId18" tgtFrame="_blank"/>
          </p:cNvPr>
          <p:cNvPicPr/>
          <p:nvPr/>
        </p:nvPicPr>
        <p:blipFill>
          <a:blip r:embed="rId19"/>
          <a:srcRect/>
          <a:stretch>
            <a:fillRect/>
          </a:stretch>
        </p:blipFill>
        <p:spPr bwMode="auto">
          <a:xfrm>
            <a:off x="6143636" y="4572008"/>
            <a:ext cx="2357454"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5881710"/>
          </a:xfrm>
        </p:spPr>
        <p:txBody>
          <a:bodyPr>
            <a:normAutofit fontScale="70000" lnSpcReduction="20000"/>
          </a:bodyPr>
          <a:lstStyle/>
          <a:p>
            <a:r>
              <a:rPr lang="en-US" sz="2300" b="1" i="1" dirty="0" smtClean="0">
                <a:ln>
                  <a:solidFill>
                    <a:srgbClr val="FF0000"/>
                  </a:solidFill>
                </a:ln>
              </a:rPr>
              <a:t>Materials:</a:t>
            </a:r>
            <a:endParaRPr lang="ru-RU" sz="2300" dirty="0" smtClean="0">
              <a:ln>
                <a:solidFill>
                  <a:srgbClr val="FF0000"/>
                </a:solidFill>
              </a:ln>
            </a:endParaRPr>
          </a:p>
          <a:p>
            <a:pPr>
              <a:buNone/>
            </a:pPr>
            <a:r>
              <a:rPr lang="ru-RU" sz="2300" dirty="0" smtClean="0"/>
              <a:t>Преподаватель</a:t>
            </a:r>
            <a:r>
              <a:rPr lang="en-US" sz="2300" dirty="0" smtClean="0"/>
              <a:t>, </a:t>
            </a:r>
            <a:r>
              <a:rPr lang="ru-RU" sz="2300" dirty="0" smtClean="0"/>
              <a:t>либо текст материала зачитывается самими учащимися</a:t>
            </a:r>
            <a:r>
              <a:rPr lang="en-US" sz="2300" dirty="0" smtClean="0"/>
              <a:t> (</a:t>
            </a:r>
            <a:r>
              <a:rPr lang="ru-RU" sz="2300" dirty="0" smtClean="0"/>
              <a:t>на выбор</a:t>
            </a:r>
            <a:r>
              <a:rPr lang="en-US" sz="2300" dirty="0" smtClean="0"/>
              <a:t>):</a:t>
            </a:r>
          </a:p>
          <a:p>
            <a:pPr>
              <a:lnSpc>
                <a:spcPct val="120000"/>
              </a:lnSpc>
              <a:buNone/>
            </a:pPr>
            <a:r>
              <a:rPr lang="en-US" dirty="0" smtClean="0"/>
              <a:t>     </a:t>
            </a:r>
            <a:r>
              <a:rPr lang="en-US" sz="1600" dirty="0" smtClean="0"/>
              <a:t>St</a:t>
            </a:r>
            <a:r>
              <a:rPr lang="en-US" sz="2100" dirty="0" smtClean="0"/>
              <a:t>. Petersburg is a large beautiful city in the north-western part of Russia. </a:t>
            </a:r>
          </a:p>
          <a:p>
            <a:pPr>
              <a:lnSpc>
                <a:spcPct val="120000"/>
              </a:lnSpc>
              <a:buNone/>
            </a:pPr>
            <a:r>
              <a:rPr lang="en-US" sz="2100" dirty="0" smtClean="0"/>
              <a:t>It is a city of white nights, green parks, numerous channels and bridges,</a:t>
            </a:r>
          </a:p>
          <a:p>
            <a:pPr>
              <a:lnSpc>
                <a:spcPct val="120000"/>
              </a:lnSpc>
              <a:buNone/>
            </a:pPr>
            <a:r>
              <a:rPr lang="en-US" sz="2100" dirty="0" smtClean="0"/>
              <a:t> granite embankments and railings. Many famous Russian and </a:t>
            </a:r>
          </a:p>
          <a:p>
            <a:pPr>
              <a:lnSpc>
                <a:spcPct val="120000"/>
              </a:lnSpc>
              <a:buNone/>
            </a:pPr>
            <a:r>
              <a:rPr lang="en-US" sz="2100" dirty="0" smtClean="0"/>
              <a:t>foreign architects created the face of the city in the 18th and 19th centuries. </a:t>
            </a:r>
          </a:p>
          <a:p>
            <a:pPr>
              <a:buNone/>
            </a:pPr>
            <a:r>
              <a:rPr lang="en-US" sz="1600" dirty="0" smtClean="0"/>
              <a:t>                                                                                                                                                                                                                 </a:t>
            </a:r>
          </a:p>
          <a:p>
            <a:pPr>
              <a:buNone/>
            </a:pPr>
            <a:r>
              <a:rPr lang="en-US" sz="1600" dirty="0" smtClean="0"/>
              <a:t>                                                          </a:t>
            </a:r>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lnSpc>
                <a:spcPct val="120000"/>
              </a:lnSpc>
              <a:buNone/>
            </a:pPr>
            <a:r>
              <a:rPr lang="en-US" sz="1600" dirty="0" smtClean="0"/>
              <a:t>                    </a:t>
            </a:r>
            <a:r>
              <a:rPr lang="en-US" sz="2100" dirty="0" smtClean="0"/>
              <a:t>The St. Peter and Paul Fortress is located on the Hare Island.   The  foundation stone was laid by Peter the Great in May 1703.  The fortress was always used only as political prison  and never had any importance for military purposes.  Such famous people as Gorki, Chernyshevski, Dostoyevsky were   also imprisoned in the Peter and Paul Fortress.</a:t>
            </a:r>
          </a:p>
          <a:p>
            <a:pPr>
              <a:lnSpc>
                <a:spcPct val="120000"/>
              </a:lnSpc>
              <a:buNone/>
            </a:pPr>
            <a:r>
              <a:rPr lang="en-US" sz="2100" dirty="0" smtClean="0"/>
              <a:t>   </a:t>
            </a:r>
          </a:p>
          <a:p>
            <a:pPr>
              <a:buNone/>
            </a:pPr>
            <a:r>
              <a:rPr lang="en-US" sz="1600" dirty="0" smtClean="0"/>
              <a:t>                                                                  </a:t>
            </a:r>
          </a:p>
          <a:p>
            <a:pPr>
              <a:buNone/>
            </a:pPr>
            <a:r>
              <a:rPr lang="en-US" sz="1600" dirty="0" smtClean="0"/>
              <a:t>                                                 </a:t>
            </a:r>
          </a:p>
          <a:p>
            <a:pPr>
              <a:buNone/>
            </a:pPr>
            <a:r>
              <a:rPr lang="en-US" sz="1600" dirty="0" smtClean="0"/>
              <a:t>                                   </a:t>
            </a:r>
          </a:p>
          <a:p>
            <a:pPr>
              <a:buNone/>
            </a:pPr>
            <a:r>
              <a:rPr lang="en-US" sz="1600" dirty="0" smtClean="0"/>
              <a:t>                                              </a:t>
            </a:r>
          </a:p>
          <a:p>
            <a:pPr>
              <a:buNone/>
            </a:pPr>
            <a:endParaRPr lang="ru-RU" sz="1600" dirty="0"/>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pic>
        <p:nvPicPr>
          <p:cNvPr id="4" name="Рисунок 3" descr="http://im2-tub-ru.yandex.net/i?id=215957206-40-72&amp;n=21">
            <a:hlinkClick r:id="rId2" tgtFrame="_blank"/>
          </p:cNvPr>
          <p:cNvPicPr/>
          <p:nvPr/>
        </p:nvPicPr>
        <p:blipFill>
          <a:blip r:embed="rId3"/>
          <a:srcRect/>
          <a:stretch>
            <a:fillRect/>
          </a:stretch>
        </p:blipFill>
        <p:spPr bwMode="auto">
          <a:xfrm>
            <a:off x="5929322" y="2000240"/>
            <a:ext cx="2519366" cy="1643074"/>
          </a:xfrm>
          <a:prstGeom prst="rect">
            <a:avLst/>
          </a:prstGeom>
          <a:noFill/>
          <a:ln w="9525">
            <a:noFill/>
            <a:miter lim="800000"/>
            <a:headEnd/>
            <a:tailEnd/>
          </a:ln>
        </p:spPr>
      </p:pic>
      <p:pic>
        <p:nvPicPr>
          <p:cNvPr id="5" name="Рисунок 4" descr="http://im7-tub-ru.yandex.net/i?id=163008820-23-72&amp;n=21">
            <a:hlinkClick r:id="rId4" tgtFrame="_blank"/>
          </p:cNvPr>
          <p:cNvPicPr/>
          <p:nvPr/>
        </p:nvPicPr>
        <p:blipFill>
          <a:blip r:embed="rId5"/>
          <a:srcRect/>
          <a:stretch>
            <a:fillRect/>
          </a:stretch>
        </p:blipFill>
        <p:spPr bwMode="auto">
          <a:xfrm>
            <a:off x="785786" y="2000240"/>
            <a:ext cx="2214578" cy="1714512"/>
          </a:xfrm>
          <a:prstGeom prst="rect">
            <a:avLst/>
          </a:prstGeom>
          <a:noFill/>
          <a:ln w="9525">
            <a:noFill/>
            <a:miter lim="800000"/>
            <a:headEnd/>
            <a:tailEnd/>
          </a:ln>
        </p:spPr>
      </p:pic>
      <p:pic>
        <p:nvPicPr>
          <p:cNvPr id="7" name="Рисунок 6" descr="http://im1-tub-ru.yandex.net/i?id=133685515-52-72&amp;n=21">
            <a:hlinkClick r:id="rId6" tgtFrame="_blank"/>
          </p:cNvPr>
          <p:cNvPicPr/>
          <p:nvPr/>
        </p:nvPicPr>
        <p:blipFill>
          <a:blip r:embed="rId7"/>
          <a:srcRect/>
          <a:stretch>
            <a:fillRect/>
          </a:stretch>
        </p:blipFill>
        <p:spPr bwMode="auto">
          <a:xfrm>
            <a:off x="500034" y="4929198"/>
            <a:ext cx="2286016" cy="1428750"/>
          </a:xfrm>
          <a:prstGeom prst="rect">
            <a:avLst/>
          </a:prstGeom>
          <a:noFill/>
          <a:ln w="9525">
            <a:noFill/>
            <a:miter lim="800000"/>
            <a:headEnd/>
            <a:tailEnd/>
          </a:ln>
        </p:spPr>
      </p:pic>
      <p:pic>
        <p:nvPicPr>
          <p:cNvPr id="8" name="Рисунок 7" descr="http://im1-tub-ru.yandex.net/i?id=838923905-28-72&amp;n=21">
            <a:hlinkClick r:id="rId8" tgtFrame="_blank"/>
          </p:cNvPr>
          <p:cNvPicPr/>
          <p:nvPr/>
        </p:nvPicPr>
        <p:blipFill>
          <a:blip r:embed="rId9"/>
          <a:srcRect/>
          <a:stretch>
            <a:fillRect/>
          </a:stretch>
        </p:blipFill>
        <p:spPr bwMode="auto">
          <a:xfrm>
            <a:off x="6215074" y="4786322"/>
            <a:ext cx="2062171" cy="1643074"/>
          </a:xfrm>
          <a:prstGeom prst="rect">
            <a:avLst/>
          </a:prstGeom>
          <a:noFill/>
          <a:ln w="9525">
            <a:noFill/>
            <a:miter lim="800000"/>
            <a:headEnd/>
            <a:tailEnd/>
          </a:ln>
        </p:spPr>
      </p:pic>
      <p:pic>
        <p:nvPicPr>
          <p:cNvPr id="9" name="Рисунок 8" descr="http://im6-tub-ru.yandex.net/i?id=133769147-15-72&amp;n=21">
            <a:hlinkClick r:id="rId10" tgtFrame="_blank"/>
          </p:cNvPr>
          <p:cNvPicPr/>
          <p:nvPr/>
        </p:nvPicPr>
        <p:blipFill>
          <a:blip r:embed="rId11"/>
          <a:srcRect/>
          <a:stretch>
            <a:fillRect/>
          </a:stretch>
        </p:blipFill>
        <p:spPr bwMode="auto">
          <a:xfrm>
            <a:off x="3357554" y="4929198"/>
            <a:ext cx="2019300" cy="1428750"/>
          </a:xfrm>
          <a:prstGeom prst="rect">
            <a:avLst/>
          </a:prstGeom>
          <a:noFill/>
          <a:ln w="9525">
            <a:noFill/>
            <a:miter lim="800000"/>
            <a:headEnd/>
            <a:tailEnd/>
          </a:ln>
        </p:spPr>
      </p:pic>
      <p:pic>
        <p:nvPicPr>
          <p:cNvPr id="10" name="Рисунок 9" descr="http://im4-tub-ru.yandex.net/i?id=711757598-49-72&amp;n=21">
            <a:hlinkClick r:id="rId12" tgtFrame="_blank"/>
          </p:cNvPr>
          <p:cNvPicPr/>
          <p:nvPr/>
        </p:nvPicPr>
        <p:blipFill>
          <a:blip r:embed="rId13"/>
          <a:srcRect/>
          <a:stretch>
            <a:fillRect/>
          </a:stretch>
        </p:blipFill>
        <p:spPr bwMode="auto">
          <a:xfrm>
            <a:off x="3428992" y="2214554"/>
            <a:ext cx="2143125" cy="14287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5881710"/>
          </a:xfrm>
        </p:spPr>
        <p:txBody>
          <a:bodyPr/>
          <a:lstStyle/>
          <a:p>
            <a:pPr>
              <a:buNone/>
            </a:pPr>
            <a:r>
              <a:rPr lang="en-US" sz="1800" dirty="0" smtClean="0"/>
              <a:t>          There are very many beautiful and interesting places in St. Petersburg. Among them are the Summer Garden with its famous railing, the Hermitage, the Kazan Cathedral, the Russian Museum, the </a:t>
            </a:r>
            <a:r>
              <a:rPr lang="en-US" sz="1800" dirty="0" err="1" smtClean="0"/>
              <a:t>Rostral</a:t>
            </a:r>
            <a:r>
              <a:rPr lang="en-US" sz="1800" dirty="0" smtClean="0"/>
              <a:t> Columns, the Alexander </a:t>
            </a:r>
            <a:r>
              <a:rPr lang="en-US" sz="1800" dirty="0" err="1" smtClean="0"/>
              <a:t>Nevski</a:t>
            </a:r>
            <a:r>
              <a:rPr lang="en-US" sz="1800" dirty="0" smtClean="0"/>
              <a:t> Monastery, the Alexander Column, the Palace Square, the Triumphal Arch, the Admiralty, the Field of Mars, etc. </a:t>
            </a:r>
            <a:r>
              <a:rPr lang="ru-RU" sz="1800" dirty="0" smtClean="0"/>
              <a:t>(фото).</a:t>
            </a: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r>
              <a:rPr lang="en-US" sz="1800" dirty="0" smtClean="0"/>
              <a:t>         The Hermitage is one of the most interesting museums in St. Petersburg. It occupies six buildings. The largest and the most important building designed by </a:t>
            </a:r>
            <a:r>
              <a:rPr lang="en-US" sz="1800" dirty="0" err="1" smtClean="0"/>
              <a:t>Rastrelli</a:t>
            </a:r>
            <a:r>
              <a:rPr lang="en-US" sz="1800" dirty="0" smtClean="0"/>
              <a:t> is the Winter Palace. The St. </a:t>
            </a:r>
            <a:r>
              <a:rPr lang="en-US" sz="1800" dirty="0" err="1" smtClean="0"/>
              <a:t>Petersburger</a:t>
            </a:r>
            <a:r>
              <a:rPr lang="en-US" sz="1800" dirty="0" smtClean="0"/>
              <a:t> Hermitage has 365 rooms and more than 2.7 million various exhibits. It is the largest art museum in our country and one of the most famous art museums in the whole world. </a:t>
            </a:r>
            <a:endParaRPr lang="ru-RU" sz="1800" dirty="0" smtClean="0"/>
          </a:p>
          <a:p>
            <a:pPr>
              <a:buNone/>
            </a:pPr>
            <a:endParaRPr lang="ru-RU" sz="1800" dirty="0" smtClean="0"/>
          </a:p>
          <a:p>
            <a:pPr>
              <a:buNone/>
            </a:pPr>
            <a:endParaRPr lang="ru-RU" dirty="0"/>
          </a:p>
        </p:txBody>
      </p:sp>
      <p:sp>
        <p:nvSpPr>
          <p:cNvPr id="3" name="Заголовок 2"/>
          <p:cNvSpPr>
            <a:spLocks noGrp="1"/>
          </p:cNvSpPr>
          <p:nvPr>
            <p:ph type="title"/>
          </p:nvPr>
        </p:nvSpPr>
        <p:spPr>
          <a:xfrm flipV="1">
            <a:off x="457200" y="106681"/>
            <a:ext cx="8229600" cy="45719"/>
          </a:xfrm>
        </p:spPr>
        <p:txBody>
          <a:bodyPr>
            <a:normAutofit fontScale="90000"/>
          </a:bodyPr>
          <a:lstStyle/>
          <a:p>
            <a:endParaRPr lang="ru-RU" dirty="0"/>
          </a:p>
        </p:txBody>
      </p:sp>
      <p:pic>
        <p:nvPicPr>
          <p:cNvPr id="4" name="Рисунок 3" descr="http://im1-tub-ru.yandex.net/i?id=115337502-35-72&amp;n=21">
            <a:hlinkClick r:id="rId2" tgtFrame="_blank"/>
          </p:cNvPr>
          <p:cNvPicPr/>
          <p:nvPr/>
        </p:nvPicPr>
        <p:blipFill>
          <a:blip r:embed="rId3"/>
          <a:srcRect/>
          <a:stretch>
            <a:fillRect/>
          </a:stretch>
        </p:blipFill>
        <p:spPr bwMode="auto">
          <a:xfrm>
            <a:off x="428596" y="1785926"/>
            <a:ext cx="2357454" cy="1571636"/>
          </a:xfrm>
          <a:prstGeom prst="rect">
            <a:avLst/>
          </a:prstGeom>
          <a:noFill/>
          <a:ln w="9525">
            <a:noFill/>
            <a:miter lim="800000"/>
            <a:headEnd/>
            <a:tailEnd/>
          </a:ln>
        </p:spPr>
      </p:pic>
      <p:pic>
        <p:nvPicPr>
          <p:cNvPr id="5" name="Рисунок 4" descr="http://im3-tub-ru.yandex.net/i?id=140904001-48-72&amp;n=21">
            <a:hlinkClick r:id="rId4" tgtFrame="_blank"/>
          </p:cNvPr>
          <p:cNvPicPr/>
          <p:nvPr/>
        </p:nvPicPr>
        <p:blipFill>
          <a:blip r:embed="rId5"/>
          <a:srcRect/>
          <a:stretch>
            <a:fillRect/>
          </a:stretch>
        </p:blipFill>
        <p:spPr bwMode="auto">
          <a:xfrm>
            <a:off x="2500298" y="1571612"/>
            <a:ext cx="2405066" cy="1643074"/>
          </a:xfrm>
          <a:prstGeom prst="rect">
            <a:avLst/>
          </a:prstGeom>
          <a:noFill/>
          <a:ln w="9525">
            <a:noFill/>
            <a:miter lim="800000"/>
            <a:headEnd/>
            <a:tailEnd/>
          </a:ln>
        </p:spPr>
      </p:pic>
      <p:pic>
        <p:nvPicPr>
          <p:cNvPr id="7" name="Рисунок 6" descr="http://im4-tub-ru.yandex.net/i?id=46611686-30-72&amp;n=21">
            <a:hlinkClick r:id="rId6" tgtFrame="_blank"/>
          </p:cNvPr>
          <p:cNvPicPr/>
          <p:nvPr/>
        </p:nvPicPr>
        <p:blipFill>
          <a:blip r:embed="rId7"/>
          <a:srcRect/>
          <a:stretch>
            <a:fillRect/>
          </a:stretch>
        </p:blipFill>
        <p:spPr bwMode="auto">
          <a:xfrm>
            <a:off x="6786578" y="2000240"/>
            <a:ext cx="1905000" cy="1428750"/>
          </a:xfrm>
          <a:prstGeom prst="rect">
            <a:avLst/>
          </a:prstGeom>
          <a:noFill/>
          <a:ln w="9525">
            <a:noFill/>
            <a:miter lim="800000"/>
            <a:headEnd/>
            <a:tailEnd/>
          </a:ln>
        </p:spPr>
      </p:pic>
      <p:pic>
        <p:nvPicPr>
          <p:cNvPr id="10" name="Рисунок 9" descr="http://im3-tub-ru.yandex.net/i?id=30353948-33-72&amp;n=21">
            <a:hlinkClick r:id="rId8" tgtFrame="_blank"/>
          </p:cNvPr>
          <p:cNvPicPr/>
          <p:nvPr/>
        </p:nvPicPr>
        <p:blipFill>
          <a:blip r:embed="rId9"/>
          <a:srcRect/>
          <a:stretch>
            <a:fillRect/>
          </a:stretch>
        </p:blipFill>
        <p:spPr bwMode="auto">
          <a:xfrm>
            <a:off x="4857752" y="4929198"/>
            <a:ext cx="2247900" cy="1428750"/>
          </a:xfrm>
          <a:prstGeom prst="rect">
            <a:avLst/>
          </a:prstGeom>
          <a:noFill/>
          <a:ln w="9525">
            <a:noFill/>
            <a:miter lim="800000"/>
            <a:headEnd/>
            <a:tailEnd/>
          </a:ln>
        </p:spPr>
      </p:pic>
      <p:pic>
        <p:nvPicPr>
          <p:cNvPr id="11" name="Рисунок 10" descr="http://im7-tub-ru.yandex.net/i?id=367501114-60-72&amp;n=21">
            <a:hlinkClick r:id="rId10" tgtFrame="_blank"/>
          </p:cNvPr>
          <p:cNvPicPr/>
          <p:nvPr/>
        </p:nvPicPr>
        <p:blipFill>
          <a:blip r:embed="rId11"/>
          <a:srcRect/>
          <a:stretch>
            <a:fillRect/>
          </a:stretch>
        </p:blipFill>
        <p:spPr bwMode="auto">
          <a:xfrm>
            <a:off x="571472" y="4929198"/>
            <a:ext cx="1905000" cy="1428750"/>
          </a:xfrm>
          <a:prstGeom prst="rect">
            <a:avLst/>
          </a:prstGeom>
          <a:noFill/>
          <a:ln w="9525">
            <a:noFill/>
            <a:miter lim="800000"/>
            <a:headEnd/>
            <a:tailEnd/>
          </a:ln>
        </p:spPr>
      </p:pic>
      <p:pic>
        <p:nvPicPr>
          <p:cNvPr id="12" name="Рисунок 11" descr="http://im6-tub-ru.yandex.net/i?id=211964488-45-72&amp;n=21">
            <a:hlinkClick r:id="rId12" tgtFrame="_blank"/>
          </p:cNvPr>
          <p:cNvPicPr/>
          <p:nvPr/>
        </p:nvPicPr>
        <p:blipFill>
          <a:blip r:embed="rId13"/>
          <a:srcRect/>
          <a:stretch>
            <a:fillRect/>
          </a:stretch>
        </p:blipFill>
        <p:spPr bwMode="auto">
          <a:xfrm>
            <a:off x="2714612" y="5000636"/>
            <a:ext cx="1905000" cy="1428750"/>
          </a:xfrm>
          <a:prstGeom prst="rect">
            <a:avLst/>
          </a:prstGeom>
          <a:noFill/>
          <a:ln w="9525">
            <a:noFill/>
            <a:miter lim="800000"/>
            <a:headEnd/>
            <a:tailEnd/>
          </a:ln>
        </p:spPr>
      </p:pic>
      <p:pic>
        <p:nvPicPr>
          <p:cNvPr id="14" name="Рисунок 13" descr="http://im7-tub-ru.yandex.net/i?id=285523496-06-72&amp;n=21">
            <a:hlinkClick r:id="rId14" tgtFrame="_blank"/>
          </p:cNvPr>
          <p:cNvPicPr/>
          <p:nvPr/>
        </p:nvPicPr>
        <p:blipFill>
          <a:blip r:embed="rId15"/>
          <a:srcRect/>
          <a:stretch>
            <a:fillRect/>
          </a:stretch>
        </p:blipFill>
        <p:spPr bwMode="auto">
          <a:xfrm>
            <a:off x="7429520" y="5000636"/>
            <a:ext cx="1143000" cy="1428750"/>
          </a:xfrm>
          <a:prstGeom prst="rect">
            <a:avLst/>
          </a:prstGeom>
          <a:noFill/>
          <a:ln w="9525">
            <a:noFill/>
            <a:miter lim="800000"/>
            <a:headEnd/>
            <a:tailEnd/>
          </a:ln>
        </p:spPr>
      </p:pic>
      <p:pic>
        <p:nvPicPr>
          <p:cNvPr id="15" name="Рисунок 14" descr="http://im5-tub-ru.yandex.net/i?id=143247581-49-72&amp;n=21">
            <a:hlinkClick r:id="rId16" tgtFrame="_blank"/>
          </p:cNvPr>
          <p:cNvPicPr/>
          <p:nvPr/>
        </p:nvPicPr>
        <p:blipFill>
          <a:blip r:embed="rId17"/>
          <a:srcRect/>
          <a:stretch>
            <a:fillRect/>
          </a:stretch>
        </p:blipFill>
        <p:spPr bwMode="auto">
          <a:xfrm>
            <a:off x="4714876" y="1857364"/>
            <a:ext cx="2143125"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5738834"/>
          </a:xfrm>
        </p:spPr>
        <p:txBody>
          <a:bodyPr>
            <a:normAutofit fontScale="92500" lnSpcReduction="20000"/>
          </a:bodyPr>
          <a:lstStyle/>
          <a:p>
            <a:r>
              <a:rPr lang="ru-RU" sz="1900" u="sng" dirty="0" smtClean="0">
                <a:ln>
                  <a:solidFill>
                    <a:srgbClr val="FF0000"/>
                  </a:solidFill>
                </a:ln>
              </a:rPr>
              <a:t>Лексические трудности при этом снимаются учителем посредством перевода незнакомых слов, которые записаны:</a:t>
            </a:r>
          </a:p>
          <a:p>
            <a:pPr>
              <a:buNone/>
            </a:pPr>
            <a:r>
              <a:rPr lang="en-US" sz="1600" dirty="0" smtClean="0"/>
              <a:t>numerous channels</a:t>
            </a:r>
            <a:r>
              <a:rPr lang="ru-RU" sz="1600" dirty="0" smtClean="0"/>
              <a:t> – многочисленные каналы</a:t>
            </a:r>
          </a:p>
          <a:p>
            <a:pPr>
              <a:buNone/>
            </a:pPr>
            <a:r>
              <a:rPr lang="en-US" sz="1600" dirty="0" smtClean="0"/>
              <a:t>bridges</a:t>
            </a:r>
            <a:r>
              <a:rPr lang="ru-RU" sz="1600" dirty="0" smtClean="0"/>
              <a:t> – мосты</a:t>
            </a:r>
          </a:p>
          <a:p>
            <a:pPr>
              <a:buNone/>
            </a:pPr>
            <a:r>
              <a:rPr lang="en-US" sz="1600" dirty="0" smtClean="0"/>
              <a:t>granite embankments</a:t>
            </a:r>
            <a:r>
              <a:rPr lang="ru-RU" sz="1600" dirty="0" smtClean="0"/>
              <a:t> –гранитные набережные</a:t>
            </a:r>
          </a:p>
          <a:p>
            <a:pPr>
              <a:buNone/>
            </a:pPr>
            <a:r>
              <a:rPr lang="en-US" sz="1600" dirty="0" smtClean="0"/>
              <a:t>railings</a:t>
            </a:r>
            <a:r>
              <a:rPr lang="ru-RU" sz="1600" dirty="0" smtClean="0"/>
              <a:t> – решётки, ограды</a:t>
            </a:r>
          </a:p>
          <a:p>
            <a:pPr>
              <a:buNone/>
            </a:pPr>
            <a:r>
              <a:rPr lang="ru-RU" sz="1600" dirty="0" smtClean="0"/>
              <a:t> </a:t>
            </a:r>
            <a:r>
              <a:rPr lang="en-US" sz="1600" dirty="0" smtClean="0"/>
              <a:t>an architect – </a:t>
            </a:r>
            <a:r>
              <a:rPr lang="ru-RU" sz="1600" dirty="0" smtClean="0"/>
              <a:t>архитектор</a:t>
            </a:r>
          </a:p>
          <a:p>
            <a:pPr>
              <a:buNone/>
            </a:pPr>
            <a:r>
              <a:rPr lang="en-US" sz="1600" dirty="0" smtClean="0"/>
              <a:t>to create the face – </a:t>
            </a:r>
            <a:r>
              <a:rPr lang="ru-RU" sz="1600" dirty="0" smtClean="0"/>
              <a:t>создавать образ </a:t>
            </a:r>
          </a:p>
          <a:p>
            <a:pPr>
              <a:buNone/>
            </a:pPr>
            <a:r>
              <a:rPr lang="en-US" sz="1600" dirty="0" smtClean="0"/>
              <a:t>to be located on – </a:t>
            </a:r>
            <a:r>
              <a:rPr lang="ru-RU" sz="1600" dirty="0" smtClean="0"/>
              <a:t>располагаться на </a:t>
            </a:r>
          </a:p>
          <a:p>
            <a:pPr>
              <a:buNone/>
            </a:pPr>
            <a:r>
              <a:rPr lang="ru-RU" sz="1600" dirty="0" smtClean="0"/>
              <a:t>а </a:t>
            </a:r>
            <a:r>
              <a:rPr lang="en-US" sz="1600" dirty="0" smtClean="0"/>
              <a:t>fortress – </a:t>
            </a:r>
            <a:r>
              <a:rPr lang="ru-RU" sz="1600" dirty="0" smtClean="0"/>
              <a:t>крепость</a:t>
            </a:r>
          </a:p>
          <a:p>
            <a:pPr>
              <a:buNone/>
            </a:pPr>
            <a:r>
              <a:rPr lang="en-US" sz="1600" dirty="0" smtClean="0"/>
              <a:t>a prison – </a:t>
            </a:r>
            <a:r>
              <a:rPr lang="ru-RU" sz="1600" dirty="0" smtClean="0"/>
              <a:t>тюрьма</a:t>
            </a:r>
          </a:p>
          <a:p>
            <a:pPr>
              <a:buNone/>
            </a:pPr>
            <a:r>
              <a:rPr lang="en-US" sz="1600" dirty="0" smtClean="0"/>
              <a:t>military purposes – </a:t>
            </a:r>
            <a:r>
              <a:rPr lang="ru-RU" sz="1600" dirty="0" smtClean="0"/>
              <a:t>военные цели</a:t>
            </a:r>
          </a:p>
          <a:p>
            <a:pPr>
              <a:buNone/>
            </a:pPr>
            <a:r>
              <a:rPr lang="en-US" sz="1600" dirty="0" smtClean="0"/>
              <a:t>to be imprisoned – </a:t>
            </a:r>
            <a:r>
              <a:rPr lang="ru-RU" sz="1600" dirty="0" smtClean="0"/>
              <a:t>быть заключённым</a:t>
            </a:r>
          </a:p>
          <a:p>
            <a:pPr>
              <a:buNone/>
            </a:pPr>
            <a:r>
              <a:rPr lang="ru-RU" sz="1900" u="sng" dirty="0" smtClean="0">
                <a:ln>
                  <a:solidFill>
                    <a:srgbClr val="FF0000"/>
                  </a:solidFill>
                </a:ln>
              </a:rPr>
              <a:t>Задание по тексту (проверить уровень усвоения учащимися материала):</a:t>
            </a:r>
          </a:p>
          <a:p>
            <a:pPr marL="342900" indent="-342900">
              <a:buAutoNum type="arabicParenR"/>
            </a:pPr>
            <a:r>
              <a:rPr lang="ru-RU" sz="2100" dirty="0" smtClean="0"/>
              <a:t>найдите эквиваленты предложений с русского на английский язык, в соответствии с текстом;</a:t>
            </a:r>
          </a:p>
          <a:p>
            <a:pPr marL="342900" indent="-342900">
              <a:buAutoNum type="arabicParenR"/>
            </a:pPr>
            <a:r>
              <a:rPr lang="ru-RU" sz="2100" dirty="0" smtClean="0"/>
              <a:t>ответьте на вопросы по тексту, которые раскрывают содержание текста;</a:t>
            </a:r>
          </a:p>
          <a:p>
            <a:pPr marL="342900" indent="-342900">
              <a:buAutoNum type="arabicParenR"/>
            </a:pPr>
            <a:r>
              <a:rPr lang="ru-RU" sz="2100" dirty="0" smtClean="0"/>
              <a:t>прочитайте утверждения из текста. Скажите, какие из них верные </a:t>
            </a:r>
            <a:r>
              <a:rPr lang="en-US" sz="2100" dirty="0" smtClean="0"/>
              <a:t>(It is true)</a:t>
            </a:r>
            <a:r>
              <a:rPr lang="ru-RU" sz="2100" dirty="0" smtClean="0"/>
              <a:t>, а какие нет</a:t>
            </a:r>
            <a:r>
              <a:rPr lang="en-US" sz="2100" dirty="0" smtClean="0"/>
              <a:t> (It is false)</a:t>
            </a:r>
            <a:r>
              <a:rPr lang="ru-RU" sz="2100" dirty="0" smtClean="0"/>
              <a:t>.</a:t>
            </a:r>
            <a:endParaRPr lang="ru-RU" sz="2100" dirty="0" smtClean="0"/>
          </a:p>
          <a:p>
            <a:pPr marL="342900" indent="-342900">
              <a:buAutoNum type="arabicParenR"/>
            </a:pPr>
            <a:r>
              <a:rPr lang="ru-RU" sz="2100" dirty="0" smtClean="0"/>
              <a:t>Устный перевод отрывка из текста.</a:t>
            </a:r>
          </a:p>
          <a:p>
            <a:endParaRPr lang="ru-RU" dirty="0"/>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5881710"/>
          </a:xfrm>
        </p:spPr>
        <p:txBody>
          <a:bodyPr/>
          <a:lstStyle/>
          <a:p>
            <a:r>
              <a:rPr lang="ru-RU" sz="2000" dirty="0" smtClean="0"/>
              <a:t>Далее преподаватель совместно с учащимися определяет основные направления поиска по работе с гипотезами.</a:t>
            </a:r>
          </a:p>
          <a:p>
            <a:pPr>
              <a:buNone/>
            </a:pPr>
            <a:endParaRPr lang="ru-RU" sz="2000" dirty="0" smtClean="0"/>
          </a:p>
          <a:p>
            <a:pPr>
              <a:buNone/>
            </a:pPr>
            <a:r>
              <a:rPr lang="ru-RU" dirty="0" smtClean="0"/>
              <a:t>-</a:t>
            </a:r>
            <a:r>
              <a:rPr lang="ru-RU" sz="1800" dirty="0" smtClean="0"/>
              <a:t>изучит основную информацию об истории родного края;</a:t>
            </a:r>
          </a:p>
          <a:p>
            <a:pPr>
              <a:buNone/>
            </a:pPr>
            <a:r>
              <a:rPr lang="ru-RU" sz="1800" dirty="0" smtClean="0"/>
              <a:t>- найти информацию о самых интересных фактов о России;</a:t>
            </a:r>
          </a:p>
          <a:p>
            <a:pPr>
              <a:buNone/>
            </a:pPr>
            <a:r>
              <a:rPr lang="ru-RU" sz="1800" dirty="0" smtClean="0"/>
              <a:t>- рассказать и доказать, почему ваш родной край самый лучший;</a:t>
            </a:r>
          </a:p>
          <a:p>
            <a:pPr>
              <a:buNone/>
            </a:pPr>
            <a:r>
              <a:rPr lang="ru-RU" sz="1800" dirty="0" smtClean="0"/>
              <a:t>- найти и исследовать информацию о других городах России, где бы вы хотели бы жить.</a:t>
            </a:r>
          </a:p>
          <a:p>
            <a:pPr>
              <a:buNone/>
            </a:pPr>
            <a:r>
              <a:rPr lang="ru-RU" sz="1800" dirty="0" smtClean="0"/>
              <a:t>                                                                                       </a:t>
            </a:r>
          </a:p>
          <a:p>
            <a:pPr>
              <a:buNone/>
            </a:pPr>
            <a:endParaRPr lang="ru-RU" sz="2000" dirty="0" smtClean="0"/>
          </a:p>
          <a:p>
            <a:pPr>
              <a:buNone/>
            </a:pPr>
            <a:endParaRPr lang="ru-RU" sz="2000" dirty="0" smtClean="0"/>
          </a:p>
          <a:p>
            <a:pPr>
              <a:buNone/>
            </a:pPr>
            <a:r>
              <a:rPr lang="ru-RU" sz="2000" dirty="0" smtClean="0"/>
              <a:t>                                                                                                  </a:t>
            </a:r>
            <a:r>
              <a:rPr lang="ru-RU" sz="2000" dirty="0" smtClean="0">
                <a:solidFill>
                  <a:srgbClr val="FF0000"/>
                </a:solidFill>
              </a:rPr>
              <a:t>Первый урок  </a:t>
            </a:r>
          </a:p>
          <a:p>
            <a:pPr>
              <a:buNone/>
            </a:pPr>
            <a:r>
              <a:rPr lang="ru-RU" sz="2000" dirty="0" smtClean="0">
                <a:solidFill>
                  <a:srgbClr val="FF0000"/>
                </a:solidFill>
              </a:rPr>
              <a:t>                                                                                                заканчивается   </a:t>
            </a:r>
          </a:p>
          <a:p>
            <a:pPr>
              <a:buNone/>
            </a:pPr>
            <a:r>
              <a:rPr lang="ru-RU" sz="2000" dirty="0" smtClean="0">
                <a:solidFill>
                  <a:srgbClr val="FF0000"/>
                </a:solidFill>
              </a:rPr>
              <a:t>                                                                            выбором рабочих групп и   </a:t>
            </a:r>
          </a:p>
          <a:p>
            <a:pPr>
              <a:buNone/>
            </a:pPr>
            <a:r>
              <a:rPr lang="ru-RU" sz="2000" dirty="0" smtClean="0">
                <a:solidFill>
                  <a:srgbClr val="FF0000"/>
                </a:solidFill>
              </a:rPr>
              <a:t>                                                              распределением ролей в командах.</a:t>
            </a:r>
            <a:endParaRPr lang="ru-RU" sz="2000" dirty="0">
              <a:solidFill>
                <a:srgbClr val="FF0000"/>
              </a:solidFill>
            </a:endParaRPr>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pic>
        <p:nvPicPr>
          <p:cNvPr id="4" name="Рисунок 3" descr="http://im0-tub-ru.yandex.net/i?id=381961125-08-72&amp;n=21">
            <a:hlinkClick r:id="rId2" tgtFrame="_blank"/>
          </p:cNvPr>
          <p:cNvPicPr/>
          <p:nvPr/>
        </p:nvPicPr>
        <p:blipFill>
          <a:blip r:embed="rId3"/>
          <a:srcRect/>
          <a:stretch>
            <a:fillRect/>
          </a:stretch>
        </p:blipFill>
        <p:spPr bwMode="auto">
          <a:xfrm>
            <a:off x="571472" y="3500438"/>
            <a:ext cx="3500462" cy="22860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928670"/>
            <a:ext cx="8229600" cy="5167330"/>
          </a:xfrm>
        </p:spPr>
        <p:txBody>
          <a:bodyPr>
            <a:normAutofit fontScale="85000" lnSpcReduction="10000"/>
          </a:bodyPr>
          <a:lstStyle/>
          <a:p>
            <a:r>
              <a:rPr lang="en-US" sz="2400" b="1" i="1" u="sng" dirty="0" smtClean="0">
                <a:ln>
                  <a:solidFill>
                    <a:srgbClr val="FF0000"/>
                  </a:solidFill>
                </a:ln>
              </a:rPr>
              <a:t>Introduction</a:t>
            </a:r>
            <a:r>
              <a:rPr lang="ru-RU" sz="2400" b="1" i="1" u="sng" dirty="0" smtClean="0">
                <a:ln>
                  <a:solidFill>
                    <a:srgbClr val="FF0000"/>
                  </a:solidFill>
                </a:ln>
              </a:rPr>
              <a:t>:</a:t>
            </a:r>
          </a:p>
          <a:p>
            <a:pPr>
              <a:buNone/>
            </a:pPr>
            <a:r>
              <a:rPr lang="ru-RU" dirty="0" smtClean="0"/>
              <a:t>        Занятие начинается с краткого введения преподавателем: он приветствует всех участников, формирует цели урока. </a:t>
            </a:r>
          </a:p>
          <a:p>
            <a:pPr>
              <a:buNone/>
            </a:pPr>
            <a:r>
              <a:rPr lang="ru-RU" dirty="0" smtClean="0"/>
              <a:t>        На данном этапе происходит актуализация уже известного языкового материала по выбранной теме, а также ознакомление с новыми лексическими единицами.</a:t>
            </a:r>
          </a:p>
          <a:p>
            <a:pPr>
              <a:buNone/>
            </a:pPr>
            <a:endParaRPr lang="ru-RU" dirty="0" smtClean="0"/>
          </a:p>
          <a:p>
            <a:r>
              <a:rPr lang="en-US" sz="2800" b="1" i="1" u="sng" dirty="0" smtClean="0">
                <a:ln>
                  <a:solidFill>
                    <a:srgbClr val="FF0000"/>
                  </a:solidFill>
                </a:ln>
              </a:rPr>
              <a:t>Objectives</a:t>
            </a:r>
            <a:r>
              <a:rPr lang="ru-RU" sz="2800" b="1" i="1" u="sng" dirty="0" smtClean="0">
                <a:ln>
                  <a:solidFill>
                    <a:srgbClr val="FF0000"/>
                  </a:solidFill>
                </a:ln>
              </a:rPr>
              <a:t>:</a:t>
            </a:r>
            <a:r>
              <a:rPr lang="ru-RU" sz="2800" i="1" u="sng" dirty="0" smtClean="0">
                <a:ln>
                  <a:solidFill>
                    <a:srgbClr val="FF0000"/>
                  </a:solidFill>
                </a:ln>
              </a:rPr>
              <a:t> </a:t>
            </a:r>
            <a:endParaRPr lang="ru-RU" sz="2800" u="sng" dirty="0" smtClean="0">
              <a:ln>
                <a:solidFill>
                  <a:srgbClr val="FF0000"/>
                </a:solidFill>
              </a:ln>
            </a:endParaRPr>
          </a:p>
          <a:p>
            <a:pPr lvl="0">
              <a:buNone/>
            </a:pPr>
            <a:r>
              <a:rPr lang="ru-RU" dirty="0" smtClean="0"/>
              <a:t>1) Организовать работу в малых группах по сбору необходимой информации, анализа и синтеза идей.</a:t>
            </a:r>
          </a:p>
          <a:p>
            <a:pPr lvl="0">
              <a:buNone/>
            </a:pPr>
            <a:r>
              <a:rPr lang="ru-RU" dirty="0" smtClean="0"/>
              <a:t>2) Обсудить методы проверки принятых гипотез в малых группах: интервью, опросы, наблюдения, эксперименты.</a:t>
            </a:r>
          </a:p>
          <a:p>
            <a:pPr>
              <a:buNone/>
            </a:pPr>
            <a:r>
              <a:rPr lang="ru-RU" dirty="0" smtClean="0"/>
              <a:t>3) Определить формы и способы представления результатов проектов</a:t>
            </a:r>
          </a:p>
          <a:p>
            <a:pPr>
              <a:buNone/>
            </a:pPr>
            <a:endParaRPr lang="ru-RU" dirty="0"/>
          </a:p>
        </p:txBody>
      </p:sp>
      <p:sp>
        <p:nvSpPr>
          <p:cNvPr id="3" name="Заголовок 2"/>
          <p:cNvSpPr>
            <a:spLocks noGrp="1"/>
          </p:cNvSpPr>
          <p:nvPr>
            <p:ph type="title"/>
          </p:nvPr>
        </p:nvSpPr>
        <p:spPr>
          <a:xfrm>
            <a:off x="428596" y="142852"/>
            <a:ext cx="8229600" cy="714380"/>
          </a:xfr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r>
              <a:rPr lang="ru-RU" b="1" i="1" dirty="0" smtClean="0"/>
              <a:t/>
            </a:r>
            <a:br>
              <a:rPr lang="ru-RU" b="1" i="1" dirty="0" smtClean="0"/>
            </a:br>
            <a:r>
              <a:rPr lang="ru-RU" b="1" i="1" dirty="0" smtClean="0"/>
              <a:t/>
            </a:r>
            <a:br>
              <a:rPr lang="ru-RU" b="1" i="1" dirty="0" smtClean="0"/>
            </a:br>
            <a:r>
              <a:rPr lang="ru-RU" dirty="0" smtClean="0"/>
              <a:t/>
            </a:r>
            <a:br>
              <a:rPr lang="ru-RU" dirty="0" smtClean="0"/>
            </a:br>
            <a:r>
              <a:rPr smtClean="0"/>
              <a:t>Activity II. </a:t>
            </a:r>
            <a:r>
              <a:rPr lang="ru-RU" dirty="0" smtClean="0"/>
              <a:t>Основной этап.</a:t>
            </a: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52"/>
            <a:ext cx="8229600" cy="6429420"/>
          </a:xfrm>
        </p:spPr>
        <p:txBody>
          <a:bodyPr/>
          <a:lstStyle/>
          <a:p>
            <a:r>
              <a:rPr lang="en-US" sz="2000" b="1" i="1" u="sng" dirty="0" smtClean="0">
                <a:ln>
                  <a:solidFill>
                    <a:srgbClr val="FF0000"/>
                  </a:solidFill>
                </a:ln>
              </a:rPr>
              <a:t>Procedures</a:t>
            </a:r>
            <a:r>
              <a:rPr lang="ru-RU" sz="2000" b="1" i="1" u="sng" dirty="0" smtClean="0">
                <a:ln>
                  <a:solidFill>
                    <a:srgbClr val="FF0000"/>
                  </a:solidFill>
                </a:ln>
              </a:rPr>
              <a:t>:</a:t>
            </a:r>
            <a:endParaRPr lang="ru-RU" sz="2000" b="1" u="sng" dirty="0" smtClean="0">
              <a:ln>
                <a:solidFill>
                  <a:srgbClr val="FF0000"/>
                </a:solidFill>
              </a:ln>
            </a:endParaRPr>
          </a:p>
          <a:p>
            <a:pPr>
              <a:buNone/>
            </a:pPr>
            <a:r>
              <a:rPr lang="ru-RU" dirty="0" smtClean="0"/>
              <a:t>      </a:t>
            </a:r>
            <a:r>
              <a:rPr lang="ru-RU" sz="1800" dirty="0" smtClean="0"/>
              <a:t>С целью систематизации и закрепления </a:t>
            </a:r>
            <a:endParaRPr lang="en-US" sz="1800" dirty="0" smtClean="0"/>
          </a:p>
          <a:p>
            <a:pPr>
              <a:buNone/>
            </a:pPr>
            <a:r>
              <a:rPr lang="ru-RU" sz="1800" dirty="0" smtClean="0"/>
              <a:t>основной </a:t>
            </a:r>
            <a:r>
              <a:rPr lang="ru-RU" sz="1800" dirty="0" smtClean="0"/>
              <a:t>лексики по выбранной теме (“</a:t>
            </a:r>
            <a:r>
              <a:rPr lang="en-US" sz="1800" dirty="0" smtClean="0"/>
              <a:t>Russia</a:t>
            </a:r>
            <a:r>
              <a:rPr lang="ru-RU" sz="1800" dirty="0" smtClean="0"/>
              <a:t>”) </a:t>
            </a:r>
            <a:endParaRPr lang="en-US" sz="1800" dirty="0" smtClean="0"/>
          </a:p>
          <a:p>
            <a:pPr>
              <a:buNone/>
            </a:pPr>
            <a:r>
              <a:rPr lang="ru-RU" sz="1800" dirty="0" smtClean="0"/>
              <a:t>учащимся </a:t>
            </a:r>
            <a:r>
              <a:rPr lang="ru-RU" sz="1800" dirty="0" smtClean="0"/>
              <a:t>предлагаются различные </a:t>
            </a:r>
            <a:endParaRPr lang="en-US" sz="1800" dirty="0" smtClean="0"/>
          </a:p>
          <a:p>
            <a:pPr>
              <a:buNone/>
            </a:pPr>
            <a:r>
              <a:rPr lang="ru-RU" sz="1800" dirty="0" smtClean="0"/>
              <a:t>виды </a:t>
            </a:r>
            <a:r>
              <a:rPr lang="ru-RU" sz="1800" dirty="0" smtClean="0"/>
              <a:t>речевых упражнений:</a:t>
            </a:r>
          </a:p>
          <a:p>
            <a:pPr>
              <a:buNone/>
            </a:pPr>
            <a:endParaRPr lang="ru-RU" sz="1800" dirty="0" smtClean="0"/>
          </a:p>
          <a:p>
            <a:pPr>
              <a:buNone/>
            </a:pPr>
            <a:r>
              <a:rPr lang="ru-RU" sz="2000" dirty="0" smtClean="0"/>
              <a:t>1.Преподаватель раздает учащимся здание, направленное на активизацию необходимых лексических единиц:</a:t>
            </a:r>
          </a:p>
          <a:p>
            <a:pPr>
              <a:buNone/>
            </a:pPr>
            <a:r>
              <a:rPr lang="ru-RU" sz="1800" dirty="0" smtClean="0"/>
              <a:t> </a:t>
            </a:r>
            <a:r>
              <a:rPr lang="ru-RU" sz="1800" dirty="0" smtClean="0"/>
              <a:t>       1)</a:t>
            </a:r>
            <a:r>
              <a:rPr lang="ru-RU" sz="1800" dirty="0" smtClean="0"/>
              <a:t>составьте </a:t>
            </a:r>
            <a:r>
              <a:rPr lang="ru-RU" sz="1800" dirty="0" smtClean="0"/>
              <a:t>словосочетания</a:t>
            </a:r>
            <a:r>
              <a:rPr lang="ru-RU" sz="1800" dirty="0" smtClean="0"/>
              <a:t>;</a:t>
            </a:r>
          </a:p>
          <a:p>
            <a:pPr>
              <a:buNone/>
            </a:pPr>
            <a:r>
              <a:rPr lang="en-US" sz="1800" dirty="0" smtClean="0"/>
              <a:t>      deep                 -       country                             deep            -          poor       </a:t>
            </a:r>
          </a:p>
          <a:p>
            <a:pPr>
              <a:buNone/>
            </a:pPr>
            <a:r>
              <a:rPr lang="en-US" sz="1800" dirty="0" smtClean="0"/>
              <a:t>      m</a:t>
            </a:r>
            <a:r>
              <a:rPr lang="en-US" sz="1800" dirty="0" smtClean="0"/>
              <a:t>oderate         -       territory                            high             -           dry</a:t>
            </a:r>
          </a:p>
          <a:p>
            <a:pPr>
              <a:buNone/>
            </a:pPr>
            <a:r>
              <a:rPr lang="en-US" sz="1800" dirty="0" smtClean="0"/>
              <a:t> </a:t>
            </a:r>
            <a:r>
              <a:rPr lang="en-US" sz="1800" dirty="0" smtClean="0"/>
              <a:t>     climatic            -       lake                                   near             -          near</a:t>
            </a:r>
          </a:p>
          <a:p>
            <a:pPr>
              <a:buNone/>
            </a:pPr>
            <a:r>
              <a:rPr lang="en-US" sz="1800" dirty="0" smtClean="0"/>
              <a:t> </a:t>
            </a:r>
            <a:r>
              <a:rPr lang="en-US" sz="1800" dirty="0" smtClean="0"/>
              <a:t>     independent    -       climate                             far                -          short                      </a:t>
            </a:r>
          </a:p>
          <a:p>
            <a:pPr>
              <a:buNone/>
            </a:pPr>
            <a:r>
              <a:rPr lang="en-US" sz="1800" dirty="0" smtClean="0"/>
              <a:t> </a:t>
            </a:r>
            <a:r>
              <a:rPr lang="en-US" sz="1800" dirty="0" smtClean="0"/>
              <a:t>      large                 -       chain                                wide            -         shallow</a:t>
            </a:r>
          </a:p>
          <a:p>
            <a:pPr>
              <a:buNone/>
            </a:pPr>
            <a:r>
              <a:rPr lang="en-US" sz="1800" dirty="0" smtClean="0"/>
              <a:t> </a:t>
            </a:r>
            <a:r>
              <a:rPr lang="en-US" sz="1800" dirty="0" smtClean="0"/>
              <a:t>      vast                   -       island                              cold              -          small</a:t>
            </a:r>
          </a:p>
          <a:p>
            <a:pPr>
              <a:buNone/>
            </a:pPr>
            <a:r>
              <a:rPr lang="en-US" sz="1800" dirty="0" smtClean="0"/>
              <a:t>       mountain        -        resources                        damp           -           low</a:t>
            </a:r>
          </a:p>
          <a:p>
            <a:pPr>
              <a:buNone/>
            </a:pPr>
            <a:r>
              <a:rPr lang="en-US" sz="1800" dirty="0" smtClean="0"/>
              <a:t>       natural             -        zone                                vast              -          warm</a:t>
            </a:r>
          </a:p>
          <a:p>
            <a:pPr>
              <a:buNone/>
            </a:pPr>
            <a:endParaRPr lang="ru-RU" sz="1800" dirty="0" smtClean="0"/>
          </a:p>
          <a:p>
            <a:pPr>
              <a:buFontTx/>
              <a:buChar char="-"/>
            </a:pPr>
            <a:endParaRPr lang="ru-RU" sz="1800" dirty="0" smtClean="0"/>
          </a:p>
          <a:p>
            <a:pPr>
              <a:buFontTx/>
              <a:buChar char="-"/>
            </a:pPr>
            <a:endParaRPr lang="ru-RU" sz="1800" dirty="0" smtClean="0"/>
          </a:p>
          <a:p>
            <a:pPr>
              <a:buFontTx/>
              <a:buChar char="-"/>
            </a:pPr>
            <a:endParaRPr lang="ru-RU" sz="1800" dirty="0" smtClean="0"/>
          </a:p>
          <a:p>
            <a:pPr>
              <a:buFontTx/>
              <a:buChar char="-"/>
            </a:pPr>
            <a:endParaRPr lang="ru-RU" sz="1800" dirty="0" smtClean="0"/>
          </a:p>
          <a:p>
            <a:pPr>
              <a:buFontTx/>
              <a:buChar char="-"/>
            </a:pPr>
            <a:endParaRPr lang="ru-RU" sz="1800" dirty="0" smtClean="0"/>
          </a:p>
          <a:p>
            <a:pPr>
              <a:buFontTx/>
              <a:buChar char="-"/>
            </a:pPr>
            <a:endParaRPr lang="ru-RU" sz="1800" dirty="0" smtClean="0"/>
          </a:p>
          <a:p>
            <a:pPr>
              <a:buFontTx/>
              <a:buChar char="-"/>
            </a:pPr>
            <a:endParaRPr lang="ru-RU" sz="1800" dirty="0" smtClean="0"/>
          </a:p>
          <a:p>
            <a:endParaRPr lang="ru-RU" dirty="0"/>
          </a:p>
        </p:txBody>
      </p:sp>
      <p:sp>
        <p:nvSpPr>
          <p:cNvPr id="3" name="Заголовок 2"/>
          <p:cNvSpPr>
            <a:spLocks noGrp="1"/>
          </p:cNvSpPr>
          <p:nvPr>
            <p:ph type="title"/>
          </p:nvPr>
        </p:nvSpPr>
        <p:spPr>
          <a:xfrm flipV="1">
            <a:off x="457200" y="106681"/>
            <a:ext cx="8229600" cy="45719"/>
          </a:xfrm>
        </p:spPr>
        <p:txBody>
          <a:bodyPr>
            <a:normAutofit fontScale="90000"/>
          </a:bodyPr>
          <a:lstStyle/>
          <a:p>
            <a:endParaRPr lang="ru-RU" dirty="0"/>
          </a:p>
        </p:txBody>
      </p:sp>
      <p:pic>
        <p:nvPicPr>
          <p:cNvPr id="5" name="Рисунок 4" descr="http://im1-tub-ru.yandex.net/i?id=97144275-54-72&amp;n=21">
            <a:hlinkClick r:id="rId2" tgtFrame="_blank"/>
          </p:cNvPr>
          <p:cNvPicPr/>
          <p:nvPr/>
        </p:nvPicPr>
        <p:blipFill>
          <a:blip r:embed="rId3"/>
          <a:srcRect/>
          <a:stretch>
            <a:fillRect/>
          </a:stretch>
        </p:blipFill>
        <p:spPr bwMode="auto">
          <a:xfrm>
            <a:off x="5643570" y="642918"/>
            <a:ext cx="3071834" cy="1571636"/>
          </a:xfrm>
          <a:prstGeom prst="rect">
            <a:avLst/>
          </a:prstGeom>
          <a:noFill/>
          <a:ln w="9525">
            <a:noFill/>
            <a:miter lim="800000"/>
            <a:headEnd/>
            <a:tailEnd/>
          </a:ln>
        </p:spPr>
      </p:pic>
      <p:cxnSp>
        <p:nvCxnSpPr>
          <p:cNvPr id="7" name="Прямая со стрелкой 6"/>
          <p:cNvCxnSpPr/>
          <p:nvPr/>
        </p:nvCxnSpPr>
        <p:spPr>
          <a:xfrm>
            <a:off x="1500166" y="3643314"/>
            <a:ext cx="1285884"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a:off x="5643570" y="5429264"/>
            <a:ext cx="1357322"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57158" y="142852"/>
            <a:ext cx="8229600" cy="6429420"/>
          </a:xfrm>
        </p:spPr>
        <p:txBody>
          <a:bodyPr>
            <a:normAutofit lnSpcReduction="10000"/>
          </a:bodyPr>
          <a:lstStyle/>
          <a:p>
            <a:pPr>
              <a:buFontTx/>
              <a:buChar char="-"/>
            </a:pPr>
            <a:r>
              <a:rPr lang="ru-RU" sz="2000" dirty="0" smtClean="0"/>
              <a:t>вставьте </a:t>
            </a:r>
            <a:r>
              <a:rPr lang="ru-RU" sz="2000" dirty="0" smtClean="0"/>
              <a:t>нужное по смыслу </a:t>
            </a:r>
            <a:r>
              <a:rPr lang="ru-RU" sz="2000" dirty="0" smtClean="0"/>
              <a:t>слово</a:t>
            </a:r>
            <a:endParaRPr lang="en-US" sz="2000" dirty="0" smtClean="0"/>
          </a:p>
          <a:p>
            <a:pPr>
              <a:buNone/>
            </a:pPr>
            <a:r>
              <a:rPr lang="en-US" sz="2000" dirty="0" smtClean="0"/>
              <a:t> </a:t>
            </a:r>
            <a:r>
              <a:rPr lang="en-US" sz="2000" dirty="0" smtClean="0"/>
              <a:t>    </a:t>
            </a:r>
            <a:r>
              <a:rPr lang="en-US" sz="1800" dirty="0" smtClean="0"/>
              <a:t>1)Our country …….</a:t>
            </a:r>
            <a:r>
              <a:rPr lang="en-US" sz="1800" dirty="0" smtClean="0"/>
              <a:t> </a:t>
            </a:r>
            <a:r>
              <a:rPr lang="en-US" sz="1800" dirty="0" smtClean="0">
                <a:ln>
                  <a:solidFill>
                    <a:srgbClr val="FF0000"/>
                  </a:solidFill>
                </a:ln>
              </a:rPr>
              <a:t>borders on </a:t>
            </a:r>
            <a:r>
              <a:rPr lang="en-US" sz="1800" dirty="0" smtClean="0"/>
              <a:t>……….  Belarus, Poland.</a:t>
            </a:r>
          </a:p>
          <a:p>
            <a:pPr>
              <a:buNone/>
            </a:pPr>
            <a:r>
              <a:rPr lang="en-US" sz="1800" dirty="0" smtClean="0"/>
              <a:t> </a:t>
            </a:r>
            <a:r>
              <a:rPr lang="en-US" sz="1800" dirty="0" smtClean="0"/>
              <a:t>    2) </a:t>
            </a:r>
            <a:r>
              <a:rPr lang="en-US" sz="1800" dirty="0" smtClean="0"/>
              <a:t>The Hermitage is one </a:t>
            </a:r>
            <a:r>
              <a:rPr lang="en-US" sz="1800" dirty="0" smtClean="0"/>
              <a:t>………………………….museums </a:t>
            </a:r>
            <a:r>
              <a:rPr lang="en-US" sz="1800" dirty="0" smtClean="0"/>
              <a:t>in </a:t>
            </a:r>
            <a:r>
              <a:rPr lang="en-US" sz="1800" dirty="0" smtClean="0"/>
              <a:t>the world.</a:t>
            </a:r>
          </a:p>
          <a:p>
            <a:pPr>
              <a:buNone/>
            </a:pPr>
            <a:r>
              <a:rPr lang="en-US" sz="1800" dirty="0" smtClean="0"/>
              <a:t> </a:t>
            </a:r>
            <a:r>
              <a:rPr lang="en-US" sz="1800" dirty="0" smtClean="0"/>
              <a:t>    3) There are a lot of ………………………..and long rivers.</a:t>
            </a:r>
          </a:p>
          <a:p>
            <a:pPr>
              <a:buNone/>
            </a:pPr>
            <a:r>
              <a:rPr lang="en-US" sz="2000" dirty="0" smtClean="0"/>
              <a:t> </a:t>
            </a:r>
            <a:r>
              <a:rPr lang="en-US" sz="2000" dirty="0" smtClean="0"/>
              <a:t>   4) The………………….lake is Baikal.</a:t>
            </a:r>
          </a:p>
          <a:p>
            <a:pPr>
              <a:buNone/>
            </a:pPr>
            <a:r>
              <a:rPr lang="en-US" sz="2000" dirty="0" smtClean="0"/>
              <a:t>     5) </a:t>
            </a:r>
            <a:r>
              <a:rPr lang="en-US" sz="2000" dirty="0" smtClean="0"/>
              <a:t>The St. Peter and Paul Fortress is </a:t>
            </a:r>
            <a:r>
              <a:rPr lang="en-US" sz="2000" dirty="0" smtClean="0"/>
              <a:t>……………..the </a:t>
            </a:r>
            <a:r>
              <a:rPr lang="en-US" sz="2000" dirty="0" smtClean="0"/>
              <a:t>Hare Island. </a:t>
            </a:r>
            <a:endParaRPr lang="en-US" sz="2000" dirty="0" smtClean="0"/>
          </a:p>
          <a:p>
            <a:pPr>
              <a:buNone/>
            </a:pPr>
            <a:r>
              <a:rPr lang="en-US" sz="2000" dirty="0" smtClean="0"/>
              <a:t> </a:t>
            </a:r>
            <a:r>
              <a:rPr lang="en-US" sz="2000" dirty="0" smtClean="0"/>
              <a:t>    6) On …………….of country there are a lot of interesting places.</a:t>
            </a:r>
          </a:p>
          <a:p>
            <a:pPr>
              <a:buNone/>
            </a:pPr>
            <a:endParaRPr lang="en-US" sz="2000" dirty="0" smtClean="0"/>
          </a:p>
          <a:p>
            <a:pPr algn="ctr">
              <a:buNone/>
            </a:pPr>
            <a:r>
              <a:rPr lang="en-US" sz="2000" dirty="0" smtClean="0"/>
              <a:t>(</a:t>
            </a:r>
            <a:r>
              <a:rPr lang="en-US" sz="2000" dirty="0" smtClean="0"/>
              <a:t>located on </a:t>
            </a:r>
            <a:r>
              <a:rPr lang="en-US" sz="2000" dirty="0" smtClean="0"/>
              <a:t>, high </a:t>
            </a:r>
            <a:r>
              <a:rPr lang="en-US" sz="2000" dirty="0" smtClean="0"/>
              <a:t>mountains </a:t>
            </a:r>
            <a:r>
              <a:rPr lang="en-US" sz="2000" dirty="0" smtClean="0"/>
              <a:t>, </a:t>
            </a:r>
            <a:r>
              <a:rPr lang="en-US" sz="2000" dirty="0" smtClean="0"/>
              <a:t>the vast territory </a:t>
            </a:r>
            <a:r>
              <a:rPr lang="en-US" sz="2000" dirty="0" smtClean="0"/>
              <a:t>, borders on, </a:t>
            </a:r>
            <a:r>
              <a:rPr lang="en-US" sz="2000" dirty="0" smtClean="0"/>
              <a:t>of the most </a:t>
            </a:r>
            <a:r>
              <a:rPr lang="en-US" sz="2000" dirty="0" smtClean="0"/>
              <a:t>interesting,  </a:t>
            </a:r>
            <a:r>
              <a:rPr lang="en-US" sz="2000" dirty="0" smtClean="0"/>
              <a:t>deepest</a:t>
            </a:r>
            <a:r>
              <a:rPr lang="en-US" sz="2000" dirty="0" smtClean="0"/>
              <a:t> )</a:t>
            </a:r>
            <a:endParaRPr lang="ru-RU" sz="2000" dirty="0" smtClean="0"/>
          </a:p>
          <a:p>
            <a:pPr>
              <a:buNone/>
            </a:pPr>
            <a:r>
              <a:rPr lang="ru-RU" sz="2000" dirty="0" smtClean="0"/>
              <a:t>-правильно переведите </a:t>
            </a:r>
            <a:r>
              <a:rPr lang="ru-RU" sz="2000" dirty="0" smtClean="0"/>
              <a:t>предложения</a:t>
            </a:r>
            <a:endParaRPr lang="ru-RU" sz="2400" dirty="0" smtClean="0"/>
          </a:p>
          <a:p>
            <a:pPr>
              <a:buNone/>
            </a:pPr>
            <a:r>
              <a:rPr lang="en-US" sz="2400" dirty="0" smtClean="0"/>
              <a:t>      1) </a:t>
            </a:r>
            <a:r>
              <a:rPr lang="ru-RU" sz="1800" dirty="0" smtClean="0"/>
              <a:t>В нашей стране много залежей золота.</a:t>
            </a:r>
          </a:p>
          <a:p>
            <a:pPr>
              <a:buNone/>
            </a:pPr>
            <a:r>
              <a:rPr lang="ru-RU" sz="1800" dirty="0" smtClean="0"/>
              <a:t> </a:t>
            </a:r>
            <a:r>
              <a:rPr lang="ru-RU" sz="1800" dirty="0" smtClean="0"/>
              <a:t>       2) Мост – это самое красивое архитектурное сооружение.</a:t>
            </a:r>
          </a:p>
          <a:p>
            <a:pPr>
              <a:buNone/>
            </a:pPr>
            <a:r>
              <a:rPr lang="ru-RU" sz="1800" dirty="0" smtClean="0"/>
              <a:t> </a:t>
            </a:r>
            <a:r>
              <a:rPr lang="ru-RU" sz="1800" dirty="0" smtClean="0"/>
              <a:t>       3) Архитектор – это самая тяжёлая, но интересная профессия.</a:t>
            </a:r>
          </a:p>
          <a:p>
            <a:pPr>
              <a:buNone/>
            </a:pPr>
            <a:r>
              <a:rPr lang="ru-RU" sz="1800" dirty="0" smtClean="0"/>
              <a:t>        4) Много городов </a:t>
            </a:r>
            <a:r>
              <a:rPr lang="ru-RU" sz="1800" dirty="0" smtClean="0"/>
              <a:t>Р</a:t>
            </a:r>
            <a:r>
              <a:rPr lang="ru-RU" sz="1800" dirty="0" smtClean="0"/>
              <a:t>оссии расположены на берегах рек.</a:t>
            </a:r>
          </a:p>
          <a:p>
            <a:pPr>
              <a:buNone/>
            </a:pPr>
            <a:r>
              <a:rPr lang="ru-RU" sz="1800" dirty="0" smtClean="0"/>
              <a:t> </a:t>
            </a:r>
            <a:r>
              <a:rPr lang="ru-RU" sz="1800" dirty="0" smtClean="0"/>
              <a:t>       5)Наш район граничит с Беларусью. Много белорусов посещают нашу страну каждый день.</a:t>
            </a:r>
          </a:p>
          <a:p>
            <a:pPr>
              <a:buNone/>
            </a:pPr>
            <a:r>
              <a:rPr lang="ru-RU" sz="1800" dirty="0" smtClean="0"/>
              <a:t> </a:t>
            </a:r>
            <a:r>
              <a:rPr lang="ru-RU" sz="1800" dirty="0" smtClean="0"/>
              <a:t>       6) В России много плодородных земель, лесов, озёр и рек.</a:t>
            </a:r>
          </a:p>
          <a:p>
            <a:pPr>
              <a:buNone/>
            </a:pPr>
            <a:endParaRPr lang="ru-RU" sz="1800" dirty="0" smtClean="0"/>
          </a:p>
          <a:p>
            <a:pPr>
              <a:buNone/>
            </a:pPr>
            <a:endParaRPr lang="ru-RU" b="1" dirty="0"/>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401080" cy="6357982"/>
          </a:xfrm>
        </p:spPr>
        <p:txBody>
          <a:bodyPr/>
          <a:lstStyle/>
          <a:p>
            <a:pPr>
              <a:buNone/>
            </a:pPr>
            <a:r>
              <a:rPr lang="ru-RU" sz="2000" dirty="0" smtClean="0"/>
              <a:t>2.Преподаватель </a:t>
            </a:r>
            <a:r>
              <a:rPr lang="ru-RU" sz="2000" dirty="0" smtClean="0"/>
              <a:t>предлагает сыграть в игру и назвать все основные достопримечательности и города</a:t>
            </a:r>
            <a:r>
              <a:rPr lang="ru-RU" sz="2000" dirty="0" smtClean="0"/>
              <a:t>.</a:t>
            </a:r>
          </a:p>
          <a:p>
            <a:pPr>
              <a:buNone/>
            </a:pPr>
            <a:r>
              <a:rPr lang="ru-RU" sz="2400" dirty="0" smtClean="0"/>
              <a:t>    </a:t>
            </a:r>
            <a:r>
              <a:rPr lang="ru-RU" sz="2400" dirty="0" smtClean="0"/>
              <a:t>- </a:t>
            </a:r>
            <a:r>
              <a:rPr lang="ru-RU" sz="1800" dirty="0" smtClean="0"/>
              <a:t>даются изображения и варианты ответов, учащиеся выбирают правильный вариант</a:t>
            </a:r>
            <a:r>
              <a:rPr lang="ru-RU" sz="1800" dirty="0" smtClean="0"/>
              <a:t>.</a:t>
            </a:r>
          </a:p>
          <a:p>
            <a:pPr>
              <a:buNone/>
            </a:pPr>
            <a:r>
              <a:rPr lang="ru-RU" sz="1800" dirty="0" smtClean="0"/>
              <a:t> </a:t>
            </a:r>
            <a:r>
              <a:rPr lang="ru-RU" sz="1800" dirty="0" smtClean="0"/>
              <a:t>                              а) </a:t>
            </a:r>
            <a:r>
              <a:rPr lang="en-US" sz="1800" dirty="0" smtClean="0"/>
              <a:t>The Tsar-Bell                                                          a) Baikal</a:t>
            </a:r>
          </a:p>
          <a:p>
            <a:pPr>
              <a:buNone/>
            </a:pPr>
            <a:r>
              <a:rPr lang="en-US" sz="1800" dirty="0" smtClean="0"/>
              <a:t> </a:t>
            </a:r>
            <a:r>
              <a:rPr lang="en-US" sz="1800" dirty="0" smtClean="0"/>
              <a:t>                              b) The Tsar – Cannon                                                b) Kolskiy </a:t>
            </a:r>
          </a:p>
          <a:p>
            <a:pPr>
              <a:buNone/>
            </a:pPr>
            <a:r>
              <a:rPr lang="en-US" sz="1800" dirty="0" smtClean="0"/>
              <a:t> </a:t>
            </a:r>
            <a:r>
              <a:rPr lang="en-US" sz="1800" dirty="0" smtClean="0"/>
              <a:t>                               c) The </a:t>
            </a:r>
            <a:r>
              <a:rPr lang="en-US" sz="1800" dirty="0" smtClean="0"/>
              <a:t>Alexander </a:t>
            </a:r>
            <a:r>
              <a:rPr lang="en-US" sz="1800" dirty="0" smtClean="0"/>
              <a:t>Column                                            Peninsula</a:t>
            </a:r>
          </a:p>
          <a:p>
            <a:pPr>
              <a:buNone/>
            </a:pPr>
            <a:r>
              <a:rPr lang="en-US" sz="1800" dirty="0" smtClean="0"/>
              <a:t>                                                                                                                     c) The Crimea</a:t>
            </a:r>
            <a:endParaRPr lang="en-US" sz="1800" dirty="0" smtClean="0"/>
          </a:p>
          <a:p>
            <a:pPr>
              <a:buNone/>
            </a:pPr>
            <a:r>
              <a:rPr lang="en-US" sz="1800" dirty="0" smtClean="0"/>
              <a:t>  </a:t>
            </a:r>
          </a:p>
          <a:p>
            <a:pPr>
              <a:buNone/>
            </a:pPr>
            <a:r>
              <a:rPr lang="en-US" sz="1800" dirty="0" smtClean="0"/>
              <a:t> </a:t>
            </a:r>
            <a:r>
              <a:rPr lang="en-US" sz="1800" dirty="0" smtClean="0"/>
              <a:t>                                a) The </a:t>
            </a:r>
            <a:r>
              <a:rPr lang="en-US" sz="1800" dirty="0" smtClean="0"/>
              <a:t>S</a:t>
            </a:r>
            <a:r>
              <a:rPr lang="en-US" sz="1800" dirty="0" smtClean="0"/>
              <a:t>passkaya  Tower                                       a) The USA</a:t>
            </a:r>
          </a:p>
          <a:p>
            <a:pPr>
              <a:buNone/>
            </a:pPr>
            <a:r>
              <a:rPr lang="en-US" sz="1800" dirty="0" smtClean="0"/>
              <a:t> </a:t>
            </a:r>
            <a:r>
              <a:rPr lang="en-US" sz="1800" dirty="0" smtClean="0"/>
              <a:t>                                b) The Red Square                                                 b) The Hare</a:t>
            </a:r>
          </a:p>
          <a:p>
            <a:pPr>
              <a:buNone/>
            </a:pPr>
            <a:r>
              <a:rPr lang="en-US" sz="1800" dirty="0" smtClean="0"/>
              <a:t> </a:t>
            </a:r>
            <a:r>
              <a:rPr lang="en-US" sz="1800" dirty="0" smtClean="0"/>
              <a:t>                                 c) The </a:t>
            </a:r>
            <a:r>
              <a:rPr lang="en-US" sz="1800" dirty="0" smtClean="0"/>
              <a:t>Palace </a:t>
            </a:r>
            <a:r>
              <a:rPr lang="en-US" sz="1800" dirty="0" smtClean="0"/>
              <a:t>Square                                                  Island</a:t>
            </a:r>
          </a:p>
          <a:p>
            <a:pPr>
              <a:buNone/>
            </a:pPr>
            <a:r>
              <a:rPr lang="en-US" sz="1800" dirty="0" smtClean="0"/>
              <a:t>                                                                                                                  c) </a:t>
            </a:r>
            <a:r>
              <a:rPr lang="en-US" sz="1800" dirty="0" smtClean="0"/>
              <a:t>H</a:t>
            </a:r>
            <a:r>
              <a:rPr lang="en-US" sz="1800" dirty="0" smtClean="0"/>
              <a:t>yde Park</a:t>
            </a:r>
            <a:endParaRPr lang="en-US" sz="1800" dirty="0" smtClean="0"/>
          </a:p>
          <a:p>
            <a:pPr>
              <a:buNone/>
            </a:pPr>
            <a:r>
              <a:rPr lang="en-US" sz="1800" dirty="0" smtClean="0"/>
              <a:t> </a:t>
            </a:r>
            <a:r>
              <a:rPr lang="en-US" sz="1800" dirty="0" smtClean="0"/>
              <a:t>                                                                                                          a) Peterhof                                  </a:t>
            </a:r>
          </a:p>
          <a:p>
            <a:pPr>
              <a:buNone/>
            </a:pPr>
            <a:r>
              <a:rPr lang="en-US" sz="1800" dirty="0" smtClean="0"/>
              <a:t> </a:t>
            </a:r>
            <a:r>
              <a:rPr lang="en-US" sz="1800" dirty="0" smtClean="0"/>
              <a:t>                              a) The Tretyakov Gallery                                  b)</a:t>
            </a:r>
            <a:r>
              <a:rPr lang="en-US" sz="1800" dirty="0" smtClean="0"/>
              <a:t> The Kunstkammer</a:t>
            </a:r>
            <a:r>
              <a:rPr lang="en-US" sz="1800" dirty="0" smtClean="0"/>
              <a:t>                            </a:t>
            </a:r>
          </a:p>
          <a:p>
            <a:pPr>
              <a:buNone/>
            </a:pPr>
            <a:r>
              <a:rPr lang="en-US" sz="1800" dirty="0" smtClean="0"/>
              <a:t> </a:t>
            </a:r>
            <a:r>
              <a:rPr lang="en-US" sz="1800" dirty="0" smtClean="0"/>
              <a:t>                              b) The Hermitage                                              c) The Kremlin</a:t>
            </a:r>
          </a:p>
          <a:p>
            <a:pPr>
              <a:buNone/>
            </a:pPr>
            <a:r>
              <a:rPr lang="en-US" sz="1800" dirty="0" smtClean="0"/>
              <a:t> </a:t>
            </a:r>
            <a:r>
              <a:rPr lang="en-US" sz="1800" dirty="0" smtClean="0"/>
              <a:t>                               c) The Kunstkammer           </a:t>
            </a:r>
          </a:p>
          <a:p>
            <a:pPr>
              <a:buNone/>
            </a:pPr>
            <a:r>
              <a:rPr lang="en-US" sz="1800" dirty="0" smtClean="0"/>
              <a:t>         </a:t>
            </a:r>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ru-RU" dirty="0"/>
          </a:p>
        </p:txBody>
      </p:sp>
      <p:sp>
        <p:nvSpPr>
          <p:cNvPr id="3" name="Заголовок 2"/>
          <p:cNvSpPr>
            <a:spLocks noGrp="1"/>
          </p:cNvSpPr>
          <p:nvPr>
            <p:ph type="title"/>
          </p:nvPr>
        </p:nvSpPr>
        <p:spPr>
          <a:xfrm flipV="1">
            <a:off x="457200" y="106681"/>
            <a:ext cx="8229600" cy="45719"/>
          </a:xfrm>
        </p:spPr>
        <p:txBody>
          <a:bodyPr>
            <a:normAutofit fontScale="90000"/>
          </a:bodyPr>
          <a:lstStyle/>
          <a:p>
            <a:r>
              <a:rPr smtClean="0"/>
              <a:t>   </a:t>
            </a:r>
            <a:endParaRPr lang="ru-RU" dirty="0"/>
          </a:p>
        </p:txBody>
      </p:sp>
      <p:sp>
        <p:nvSpPr>
          <p:cNvPr id="4" name="Прямоугольник 3"/>
          <p:cNvSpPr/>
          <p:nvPr/>
        </p:nvSpPr>
        <p:spPr>
          <a:xfrm>
            <a:off x="2285984" y="2500306"/>
            <a:ext cx="4572000" cy="369332"/>
          </a:xfrm>
          <a:prstGeom prst="rect">
            <a:avLst/>
          </a:prstGeom>
        </p:spPr>
        <p:txBody>
          <a:bodyPr>
            <a:spAutoFit/>
          </a:bodyPr>
          <a:lstStyle/>
          <a:p>
            <a:pPr>
              <a:buNone/>
            </a:pPr>
            <a:r>
              <a:rPr lang="ru-RU" dirty="0" smtClean="0"/>
              <a:t>. </a:t>
            </a:r>
            <a:endParaRPr lang="en-US" sz="2000" dirty="0" smtClean="0"/>
          </a:p>
        </p:txBody>
      </p:sp>
      <p:pic>
        <p:nvPicPr>
          <p:cNvPr id="5" name="Рисунок 4" descr="http://im7-tub-ru.yandex.net/i?id=273480158-05-72&amp;n=21">
            <a:hlinkClick r:id="rId2" tgtFrame="_blank"/>
          </p:cNvPr>
          <p:cNvPicPr/>
          <p:nvPr/>
        </p:nvPicPr>
        <p:blipFill>
          <a:blip r:embed="rId3"/>
          <a:srcRect/>
          <a:stretch>
            <a:fillRect/>
          </a:stretch>
        </p:blipFill>
        <p:spPr bwMode="auto">
          <a:xfrm>
            <a:off x="357158" y="1714488"/>
            <a:ext cx="1905000" cy="1428750"/>
          </a:xfrm>
          <a:prstGeom prst="rect">
            <a:avLst/>
          </a:prstGeom>
          <a:noFill/>
          <a:ln w="9525">
            <a:noFill/>
            <a:miter lim="800000"/>
            <a:headEnd/>
            <a:tailEnd/>
          </a:ln>
        </p:spPr>
      </p:pic>
      <p:pic>
        <p:nvPicPr>
          <p:cNvPr id="6" name="Рисунок 5" descr="http://im5-tub-ru.yandex.net/i?id=498508942-48-72&amp;n=21">
            <a:hlinkClick r:id="rId4" tgtFrame="_blank"/>
          </p:cNvPr>
          <p:cNvPicPr/>
          <p:nvPr/>
        </p:nvPicPr>
        <p:blipFill>
          <a:blip r:embed="rId5"/>
          <a:srcRect/>
          <a:stretch>
            <a:fillRect/>
          </a:stretch>
        </p:blipFill>
        <p:spPr bwMode="auto">
          <a:xfrm>
            <a:off x="357158" y="3357562"/>
            <a:ext cx="1928827" cy="1428750"/>
          </a:xfrm>
          <a:prstGeom prst="rect">
            <a:avLst/>
          </a:prstGeom>
          <a:noFill/>
          <a:ln w="9525">
            <a:noFill/>
            <a:miter lim="800000"/>
            <a:headEnd/>
            <a:tailEnd/>
          </a:ln>
        </p:spPr>
      </p:pic>
      <p:pic>
        <p:nvPicPr>
          <p:cNvPr id="7" name="Рисунок 6" descr="http://im4-tub-ru.yandex.net/i?id=552805983-60-72&amp;n=21">
            <a:hlinkClick r:id="rId6" tgtFrame="_blank"/>
          </p:cNvPr>
          <p:cNvPicPr/>
          <p:nvPr/>
        </p:nvPicPr>
        <p:blipFill>
          <a:blip r:embed="rId7"/>
          <a:srcRect/>
          <a:stretch>
            <a:fillRect/>
          </a:stretch>
        </p:blipFill>
        <p:spPr bwMode="auto">
          <a:xfrm>
            <a:off x="5000628" y="1643050"/>
            <a:ext cx="2105025" cy="1428750"/>
          </a:xfrm>
          <a:prstGeom prst="rect">
            <a:avLst/>
          </a:prstGeom>
          <a:noFill/>
          <a:ln w="9525">
            <a:noFill/>
            <a:miter lim="800000"/>
            <a:headEnd/>
            <a:tailEnd/>
          </a:ln>
        </p:spPr>
      </p:pic>
      <p:pic>
        <p:nvPicPr>
          <p:cNvPr id="8" name="Рисунок 7" descr="http://im0-tub-ru.yandex.net/i?id=140560642-57-72&amp;n=21">
            <a:hlinkClick r:id="rId8" tgtFrame="_blank"/>
          </p:cNvPr>
          <p:cNvPicPr/>
          <p:nvPr/>
        </p:nvPicPr>
        <p:blipFill>
          <a:blip r:embed="rId9"/>
          <a:srcRect/>
          <a:stretch>
            <a:fillRect/>
          </a:stretch>
        </p:blipFill>
        <p:spPr bwMode="auto">
          <a:xfrm>
            <a:off x="285720" y="4929198"/>
            <a:ext cx="1928826" cy="1428750"/>
          </a:xfrm>
          <a:prstGeom prst="rect">
            <a:avLst/>
          </a:prstGeom>
          <a:noFill/>
          <a:ln w="9525">
            <a:noFill/>
            <a:miter lim="800000"/>
            <a:headEnd/>
            <a:tailEnd/>
          </a:ln>
        </p:spPr>
      </p:pic>
      <p:pic>
        <p:nvPicPr>
          <p:cNvPr id="9" name="Рисунок 8" descr="http://im6-tub-ru.yandex.net/i?id=133769147-15-72&amp;n=21">
            <a:hlinkClick r:id="rId10" tgtFrame="_blank"/>
          </p:cNvPr>
          <p:cNvPicPr/>
          <p:nvPr/>
        </p:nvPicPr>
        <p:blipFill>
          <a:blip r:embed="rId11"/>
          <a:srcRect/>
          <a:stretch>
            <a:fillRect/>
          </a:stretch>
        </p:blipFill>
        <p:spPr bwMode="auto">
          <a:xfrm>
            <a:off x="4857752" y="3214686"/>
            <a:ext cx="2019300" cy="1428750"/>
          </a:xfrm>
          <a:prstGeom prst="rect">
            <a:avLst/>
          </a:prstGeom>
          <a:noFill/>
          <a:ln w="9525">
            <a:noFill/>
            <a:miter lim="800000"/>
            <a:headEnd/>
            <a:tailEnd/>
          </a:ln>
        </p:spPr>
      </p:pic>
      <p:pic>
        <p:nvPicPr>
          <p:cNvPr id="10" name="Рисунок 9" descr="http://im7-tub-ru.yandex.net/i?id=367501114-60-72&amp;n=21">
            <a:hlinkClick r:id="rId12" tgtFrame="_blank"/>
          </p:cNvPr>
          <p:cNvPicPr/>
          <p:nvPr/>
        </p:nvPicPr>
        <p:blipFill>
          <a:blip r:embed="rId13"/>
          <a:srcRect/>
          <a:stretch>
            <a:fillRect/>
          </a:stretch>
        </p:blipFill>
        <p:spPr bwMode="auto">
          <a:xfrm>
            <a:off x="4714876" y="4786322"/>
            <a:ext cx="1905000"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pPr>
              <a:buNone/>
            </a:pPr>
            <a:r>
              <a:rPr lang="ru-RU" sz="2400" dirty="0" smtClean="0"/>
              <a:t>          Основной базой для создания проекта служит</a:t>
            </a:r>
            <a:r>
              <a:rPr lang="ru-RU" sz="1800" dirty="0" smtClean="0">
                <a:latin typeface="Bookman Old Style" pitchFamily="18" charset="0"/>
              </a:rPr>
              <a:t>:</a:t>
            </a:r>
          </a:p>
          <a:p>
            <a:pPr>
              <a:buNone/>
            </a:pPr>
            <a:r>
              <a:rPr lang="ru-RU" sz="1800" dirty="0" smtClean="0">
                <a:latin typeface="Bookman Old Style" pitchFamily="18" charset="0"/>
              </a:rPr>
              <a:t> </a:t>
            </a:r>
          </a:p>
          <a:p>
            <a:pPr>
              <a:buNone/>
            </a:pPr>
            <a:endParaRPr lang="ru-RU" sz="1800" dirty="0" smtClean="0">
              <a:latin typeface="Bookman Old Style" pitchFamily="18" charset="0"/>
            </a:endParaRPr>
          </a:p>
          <a:p>
            <a:pPr>
              <a:buNone/>
            </a:pPr>
            <a:r>
              <a:rPr lang="ru-RU" sz="1800" dirty="0" smtClean="0">
                <a:latin typeface="Bookman Old Style" pitchFamily="18" charset="0"/>
              </a:rPr>
              <a:t> </a:t>
            </a:r>
          </a:p>
          <a:p>
            <a:pPr>
              <a:buNone/>
            </a:pPr>
            <a:r>
              <a:rPr lang="ru-RU" sz="1800" dirty="0" smtClean="0">
                <a:latin typeface="Bookman Old Style" pitchFamily="18" charset="0"/>
              </a:rPr>
              <a:t>познавательные               умения                            умения</a:t>
            </a:r>
          </a:p>
          <a:p>
            <a:pPr>
              <a:buNone/>
            </a:pPr>
            <a:r>
              <a:rPr lang="ru-RU" sz="1800" dirty="0" smtClean="0">
                <a:latin typeface="Bookman Old Style" pitchFamily="18" charset="0"/>
              </a:rPr>
              <a:t>навыки                      конструировать                  ориентироваться</a:t>
            </a:r>
          </a:p>
          <a:p>
            <a:pPr>
              <a:buNone/>
            </a:pPr>
            <a:r>
              <a:rPr lang="ru-RU" sz="1800" dirty="0" smtClean="0">
                <a:latin typeface="Bookman Old Style" pitchFamily="18" charset="0"/>
              </a:rPr>
              <a:t>учащихся                    свои знания                  в информационном</a:t>
            </a:r>
          </a:p>
          <a:p>
            <a:pPr>
              <a:buNone/>
            </a:pPr>
            <a:r>
              <a:rPr lang="ru-RU" sz="1800" dirty="0" smtClean="0">
                <a:latin typeface="Bookman Old Style" pitchFamily="18" charset="0"/>
              </a:rPr>
              <a:t>                                                                                пространстве  </a:t>
            </a:r>
          </a:p>
          <a:p>
            <a:pPr>
              <a:buNone/>
            </a:pPr>
            <a:endParaRPr lang="ru-RU" sz="1800" dirty="0" smtClean="0">
              <a:latin typeface="Bookman Old Style" pitchFamily="18" charset="0"/>
            </a:endParaRPr>
          </a:p>
          <a:p>
            <a:pPr>
              <a:buNone/>
            </a:pPr>
            <a:endParaRPr lang="ru-RU" sz="1800" dirty="0" smtClean="0">
              <a:latin typeface="Bookman Old Style" pitchFamily="18" charset="0"/>
            </a:endParaRPr>
          </a:p>
          <a:p>
            <a:pPr>
              <a:buNone/>
            </a:pPr>
            <a:r>
              <a:rPr lang="ru-RU" sz="1800" dirty="0" smtClean="0">
                <a:latin typeface="Bookman Old Style" pitchFamily="18" charset="0"/>
              </a:rPr>
              <a:t>          умения добывать                          критическое и</a:t>
            </a:r>
          </a:p>
          <a:p>
            <a:pPr>
              <a:buNone/>
            </a:pPr>
            <a:r>
              <a:rPr lang="ru-RU" sz="1800" dirty="0" smtClean="0">
                <a:latin typeface="Bookman Old Style" pitchFamily="18" charset="0"/>
              </a:rPr>
              <a:t>          нужные сведенья                       творческое мышление</a:t>
            </a:r>
          </a:p>
          <a:p>
            <a:pPr>
              <a:buNone/>
            </a:pPr>
            <a:endParaRPr lang="ru-RU" sz="1800" dirty="0" smtClean="0">
              <a:latin typeface="Bookman Old Style" pitchFamily="18" charset="0"/>
            </a:endParaRPr>
          </a:p>
          <a:p>
            <a:pPr>
              <a:buNone/>
            </a:pPr>
            <a:endParaRPr lang="ru-RU" sz="1800" dirty="0" smtClean="0">
              <a:latin typeface="Bookman Old Style" pitchFamily="18" charset="0"/>
            </a:endParaRPr>
          </a:p>
          <a:p>
            <a:pPr>
              <a:buNone/>
            </a:pPr>
            <a:r>
              <a:rPr lang="ru-RU" sz="1800" dirty="0" smtClean="0">
                <a:latin typeface="Bookman Old Style" pitchFamily="18" charset="0"/>
              </a:rPr>
              <a:t>                                                                            </a:t>
            </a:r>
          </a:p>
          <a:p>
            <a:pPr>
              <a:buNone/>
            </a:pPr>
            <a:endParaRPr lang="ru-RU" sz="1800" dirty="0">
              <a:latin typeface="Bookman Old Style" pitchFamily="18" charset="0"/>
            </a:endParaRPr>
          </a:p>
        </p:txBody>
      </p:sp>
      <p:sp>
        <p:nvSpPr>
          <p:cNvPr id="3" name="Заголовок 2"/>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a:bodyPr>
          <a:lstStyle/>
          <a:p>
            <a:pPr algn="ctr"/>
            <a:r>
              <a:rPr lang="ru-RU" sz="3600" dirty="0" smtClean="0">
                <a:latin typeface="Bookman Old Style" pitchFamily="18" charset="0"/>
              </a:rPr>
              <a:t>На чём основывается проектная методика?</a:t>
            </a:r>
            <a:endParaRPr lang="ru-RU" sz="3600" dirty="0">
              <a:latin typeface="Bookman Old Style" pitchFamily="18" charset="0"/>
            </a:endParaRPr>
          </a:p>
        </p:txBody>
      </p:sp>
      <p:sp>
        <p:nvSpPr>
          <p:cNvPr id="4" name="Стрелка вниз 3"/>
          <p:cNvSpPr/>
          <p:nvPr/>
        </p:nvSpPr>
        <p:spPr>
          <a:xfrm>
            <a:off x="6572264" y="2143116"/>
            <a:ext cx="357190" cy="571504"/>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5" name="Стрелка вниз 4"/>
          <p:cNvSpPr/>
          <p:nvPr/>
        </p:nvSpPr>
        <p:spPr>
          <a:xfrm>
            <a:off x="1928794" y="3786190"/>
            <a:ext cx="357190" cy="571504"/>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6" name="Стрелка вниз 5"/>
          <p:cNvSpPr/>
          <p:nvPr/>
        </p:nvSpPr>
        <p:spPr>
          <a:xfrm>
            <a:off x="3857620" y="2214554"/>
            <a:ext cx="357190" cy="571504"/>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8" name="Стрелка вниз 7"/>
          <p:cNvSpPr/>
          <p:nvPr/>
        </p:nvSpPr>
        <p:spPr>
          <a:xfrm>
            <a:off x="1000100" y="2143116"/>
            <a:ext cx="357190" cy="571504"/>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9" name="Стрелка вниз 8"/>
          <p:cNvSpPr/>
          <p:nvPr/>
        </p:nvSpPr>
        <p:spPr>
          <a:xfrm>
            <a:off x="5214942" y="3786190"/>
            <a:ext cx="357190" cy="571504"/>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0" name="Волна 9"/>
          <p:cNvSpPr/>
          <p:nvPr/>
        </p:nvSpPr>
        <p:spPr>
          <a:xfrm>
            <a:off x="714348" y="5143512"/>
            <a:ext cx="7786742" cy="1285884"/>
          </a:xfrm>
          <a:prstGeom prst="wave">
            <a:avLst>
              <a:gd name="adj1" fmla="val 125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latin typeface="Bookman Old Style" pitchFamily="18" charset="0"/>
              </a:rPr>
              <a:t>Это и есть фундамент всей проектной методики</a:t>
            </a:r>
            <a:endParaRPr lang="ru-RU"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5881710"/>
          </a:xfrm>
        </p:spPr>
        <p:txBody>
          <a:bodyPr/>
          <a:lstStyle/>
          <a:p>
            <a:pPr>
              <a:buNone/>
            </a:pPr>
            <a:r>
              <a:rPr lang="ru-RU" sz="1800" dirty="0" smtClean="0"/>
              <a:t>        </a:t>
            </a:r>
            <a:r>
              <a:rPr lang="ru-RU" sz="2000" u="sng" dirty="0" smtClean="0">
                <a:ln>
                  <a:solidFill>
                    <a:srgbClr val="FF0000"/>
                  </a:solidFill>
                </a:ln>
              </a:rPr>
              <a:t>Учитель предлагает прочитать текст “ </a:t>
            </a:r>
            <a:r>
              <a:rPr lang="en-US" sz="2000" u="sng" dirty="0" smtClean="0">
                <a:ln>
                  <a:solidFill>
                    <a:srgbClr val="FF0000"/>
                  </a:solidFill>
                </a:ln>
              </a:rPr>
              <a:t>Moscow </a:t>
            </a:r>
            <a:r>
              <a:rPr lang="ru-RU" sz="2000" u="sng" dirty="0" smtClean="0">
                <a:ln>
                  <a:solidFill>
                    <a:srgbClr val="FF0000"/>
                  </a:solidFill>
                </a:ln>
              </a:rPr>
              <a:t>” и выполнить задание по данному тексту.</a:t>
            </a:r>
          </a:p>
          <a:p>
            <a:pPr>
              <a:buNone/>
            </a:pPr>
            <a:endParaRPr lang="ru-RU" sz="1800" u="sng" dirty="0" smtClean="0">
              <a:ln>
                <a:solidFill>
                  <a:srgbClr val="FF0000"/>
                </a:solidFill>
              </a:ln>
            </a:endParaRPr>
          </a:p>
          <a:p>
            <a:pPr>
              <a:buNone/>
            </a:pPr>
            <a:r>
              <a:rPr lang="ru-RU" sz="1800" dirty="0" smtClean="0"/>
              <a:t>      </a:t>
            </a:r>
            <a:r>
              <a:rPr lang="en-US" sz="1800" dirty="0" smtClean="0"/>
              <a:t>Moscow is the capital of the Russian Federation. </a:t>
            </a:r>
            <a:endParaRPr lang="ru-RU" sz="1800" dirty="0" smtClean="0"/>
          </a:p>
          <a:p>
            <a:pPr>
              <a:buNone/>
            </a:pPr>
            <a:r>
              <a:rPr lang="en-US" sz="1800" dirty="0" smtClean="0"/>
              <a:t>Our capital is situated in the western part of </a:t>
            </a:r>
            <a:endParaRPr lang="ru-RU" sz="1800" dirty="0" smtClean="0"/>
          </a:p>
          <a:p>
            <a:pPr>
              <a:buNone/>
            </a:pPr>
            <a:r>
              <a:rPr lang="en-US" sz="1800" dirty="0" smtClean="0"/>
              <a:t>our country on the Moscow-river, in the center </a:t>
            </a:r>
            <a:endParaRPr lang="ru-RU" sz="1800" dirty="0" smtClean="0"/>
          </a:p>
          <a:p>
            <a:pPr>
              <a:buNone/>
            </a:pPr>
            <a:r>
              <a:rPr lang="en-US" sz="1800" dirty="0" smtClean="0"/>
              <a:t>of the West-European flatland. This region is</a:t>
            </a:r>
            <a:endParaRPr lang="ru-RU" sz="1800" dirty="0" smtClean="0"/>
          </a:p>
          <a:p>
            <a:pPr>
              <a:buNone/>
            </a:pPr>
            <a:r>
              <a:rPr lang="en-US" sz="1800" dirty="0" smtClean="0"/>
              <a:t> a very heavily populated and highly developed area</a:t>
            </a:r>
            <a:endParaRPr lang="ru-RU" sz="1800" dirty="0" smtClean="0"/>
          </a:p>
          <a:p>
            <a:pPr>
              <a:buNone/>
            </a:pPr>
            <a:r>
              <a:rPr lang="ru-RU" sz="1800" dirty="0" smtClean="0"/>
              <a:t>  </a:t>
            </a:r>
          </a:p>
          <a:p>
            <a:pPr>
              <a:buNone/>
            </a:pPr>
            <a:r>
              <a:rPr lang="ru-RU" sz="1800" dirty="0" smtClean="0"/>
              <a:t>                                                </a:t>
            </a:r>
            <a:r>
              <a:rPr lang="en-US" sz="1800" dirty="0" smtClean="0"/>
              <a:t>There are many different rings in the layout of the </a:t>
            </a:r>
            <a:endParaRPr lang="ru-RU" sz="1800" dirty="0" smtClean="0"/>
          </a:p>
          <a:p>
            <a:pPr>
              <a:buNone/>
            </a:pPr>
            <a:r>
              <a:rPr lang="ru-RU" sz="1800" dirty="0" smtClean="0"/>
              <a:t>                                                 </a:t>
            </a:r>
            <a:r>
              <a:rPr lang="en-US" sz="1800" dirty="0" smtClean="0"/>
              <a:t>modern Moscow. The modern Garden Ring and the </a:t>
            </a:r>
            <a:r>
              <a:rPr lang="ru-RU" sz="1800" dirty="0" smtClean="0"/>
              <a:t>  </a:t>
            </a:r>
          </a:p>
          <a:p>
            <a:pPr>
              <a:buNone/>
            </a:pPr>
            <a:r>
              <a:rPr lang="ru-RU" sz="1800" dirty="0" smtClean="0"/>
              <a:t>                                                 </a:t>
            </a:r>
            <a:r>
              <a:rPr lang="en-US" sz="1800" dirty="0" smtClean="0"/>
              <a:t>modern Boulevard Ring repeat the line of previous </a:t>
            </a:r>
            <a:endParaRPr lang="ru-RU" sz="1800" dirty="0" smtClean="0"/>
          </a:p>
          <a:p>
            <a:pPr>
              <a:buNone/>
            </a:pPr>
            <a:r>
              <a:rPr lang="ru-RU" sz="1800" dirty="0" smtClean="0"/>
              <a:t>                                                </a:t>
            </a:r>
            <a:r>
              <a:rPr lang="en-US" sz="1800" dirty="0" smtClean="0"/>
              <a:t>fortifications. The center of Moscow is encircled by </a:t>
            </a:r>
            <a:endParaRPr lang="ru-RU" sz="1800" dirty="0" smtClean="0"/>
          </a:p>
          <a:p>
            <a:pPr>
              <a:buNone/>
            </a:pPr>
            <a:r>
              <a:rPr lang="ru-RU" sz="1800" dirty="0" smtClean="0"/>
              <a:t>                                                 </a:t>
            </a:r>
            <a:r>
              <a:rPr lang="en-US" sz="1800" dirty="0" smtClean="0"/>
              <a:t>the Little Ring Railway. The Moscow Ring Road </a:t>
            </a:r>
            <a:endParaRPr lang="ru-RU" sz="1800" dirty="0" smtClean="0"/>
          </a:p>
          <a:p>
            <a:pPr>
              <a:buNone/>
            </a:pPr>
            <a:r>
              <a:rPr lang="ru-RU" sz="1800" dirty="0" smtClean="0"/>
              <a:t>                                                </a:t>
            </a:r>
            <a:r>
              <a:rPr lang="en-US" sz="1800" dirty="0" smtClean="0"/>
              <a:t>encircles practically the outer perimeter of the capital.</a:t>
            </a:r>
            <a:endParaRPr lang="ru-RU" sz="1800" dirty="0" smtClean="0"/>
          </a:p>
          <a:p>
            <a:pPr>
              <a:buNone/>
            </a:pPr>
            <a:endParaRPr lang="ru-RU" sz="1800" dirty="0" smtClean="0"/>
          </a:p>
          <a:p>
            <a:pPr>
              <a:buNone/>
            </a:pPr>
            <a:endParaRPr lang="ru-RU" sz="1800" u="sng" dirty="0" smtClean="0">
              <a:ln>
                <a:solidFill>
                  <a:srgbClr val="FF0000"/>
                </a:solidFill>
              </a:ln>
            </a:endParaRPr>
          </a:p>
          <a:p>
            <a:pPr>
              <a:buNone/>
            </a:pPr>
            <a:endParaRPr lang="ru-RU" dirty="0"/>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pic>
        <p:nvPicPr>
          <p:cNvPr id="4" name="Рисунок 3" descr="Тема Москва  по английскому"/>
          <p:cNvPicPr/>
          <p:nvPr/>
        </p:nvPicPr>
        <p:blipFill>
          <a:blip r:embed="rId2"/>
          <a:srcRect/>
          <a:stretch>
            <a:fillRect/>
          </a:stretch>
        </p:blipFill>
        <p:spPr bwMode="auto">
          <a:xfrm>
            <a:off x="5643570" y="1000108"/>
            <a:ext cx="3214710" cy="2071702"/>
          </a:xfrm>
          <a:prstGeom prst="rect">
            <a:avLst/>
          </a:prstGeom>
          <a:noFill/>
          <a:ln w="9525">
            <a:noFill/>
            <a:miter lim="800000"/>
            <a:headEnd/>
            <a:tailEnd/>
          </a:ln>
        </p:spPr>
      </p:pic>
      <p:pic>
        <p:nvPicPr>
          <p:cNvPr id="5" name="Рисунок 4" descr="http://im2-tub-ru.yandex.net/i?id=30202183-37-72&amp;n=21">
            <a:hlinkClick r:id="rId3" tgtFrame="_blank"/>
          </p:cNvPr>
          <p:cNvPicPr/>
          <p:nvPr/>
        </p:nvPicPr>
        <p:blipFill>
          <a:blip r:embed="rId4"/>
          <a:srcRect/>
          <a:stretch>
            <a:fillRect/>
          </a:stretch>
        </p:blipFill>
        <p:spPr bwMode="auto">
          <a:xfrm>
            <a:off x="500034" y="3286124"/>
            <a:ext cx="2500330" cy="24288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52"/>
            <a:ext cx="8229600" cy="5953148"/>
          </a:xfrm>
        </p:spPr>
        <p:txBody>
          <a:bodyPr>
            <a:normAutofit/>
          </a:bodyPr>
          <a:lstStyle/>
          <a:p>
            <a:pPr>
              <a:buNone/>
            </a:pPr>
            <a:r>
              <a:rPr lang="ru-RU" sz="1800" dirty="0" smtClean="0"/>
              <a:t>            </a:t>
            </a:r>
            <a:r>
              <a:rPr lang="en-US" sz="1800" dirty="0" smtClean="0"/>
              <a:t>The Kremlin is the historical heart of our capital. The Moscow Kremlin has twenty towers and redbrick walls. The Kremlin is the residence of the Russian government. At the east wall of the Moscow Kremlin is the Red Square. It is the central square of Moscow. The Lenin Mausoleum, the Cathedral of Saint Basil the Blessed, the State Historical Museum and the Main Department store of Moscow are situated around the Red Square</a:t>
            </a:r>
            <a:r>
              <a:rPr lang="en-US" dirty="0" smtClean="0"/>
              <a:t>.</a:t>
            </a:r>
            <a:endParaRPr lang="ru-RU" dirty="0" smtClean="0"/>
          </a:p>
          <a:p>
            <a:pPr>
              <a:buNone/>
            </a:pPr>
            <a:endParaRPr lang="ru-RU" dirty="0" smtClean="0"/>
          </a:p>
          <a:p>
            <a:pPr>
              <a:buNone/>
            </a:pPr>
            <a:endParaRPr lang="ru-RU" dirty="0" smtClean="0"/>
          </a:p>
          <a:p>
            <a:pPr>
              <a:buNone/>
            </a:pPr>
            <a:endParaRPr lang="ru-RU" dirty="0" smtClean="0"/>
          </a:p>
          <a:p>
            <a:pPr>
              <a:buNone/>
            </a:pPr>
            <a:r>
              <a:rPr lang="ru-RU" dirty="0" smtClean="0"/>
              <a:t>      </a:t>
            </a:r>
            <a:r>
              <a:rPr lang="en-US" sz="2000" dirty="0" smtClean="0"/>
              <a:t>There are many educational institutions, libraries, museums, galleries, theatres and other cultural objects in Moscow. The Moscow State University, The State Academic Great Theatre (Bolshoi), the State Pushkin Museum and the State Tretyakov Gallery are world-famous global names.</a:t>
            </a:r>
            <a:endParaRPr lang="ru-RU" sz="2000" dirty="0" smtClean="0"/>
          </a:p>
          <a:p>
            <a:pPr>
              <a:buNone/>
            </a:pPr>
            <a:endParaRPr lang="ru-RU" dirty="0" smtClean="0"/>
          </a:p>
          <a:p>
            <a:pPr>
              <a:buNone/>
            </a:pPr>
            <a:endParaRPr lang="ru-RU" dirty="0"/>
          </a:p>
        </p:txBody>
      </p:sp>
      <p:sp>
        <p:nvSpPr>
          <p:cNvPr id="3" name="Заголовок 2"/>
          <p:cNvSpPr>
            <a:spLocks noGrp="1"/>
          </p:cNvSpPr>
          <p:nvPr>
            <p:ph type="title"/>
          </p:nvPr>
        </p:nvSpPr>
        <p:spPr>
          <a:xfrm flipV="1">
            <a:off x="457200" y="106681"/>
            <a:ext cx="8229600" cy="45719"/>
          </a:xfrm>
        </p:spPr>
        <p:txBody>
          <a:bodyPr>
            <a:normAutofit fontScale="90000"/>
          </a:bodyPr>
          <a:lstStyle/>
          <a:p>
            <a:endParaRPr lang="ru-RU" dirty="0"/>
          </a:p>
        </p:txBody>
      </p:sp>
      <p:pic>
        <p:nvPicPr>
          <p:cNvPr id="4" name="Рисунок 3" descr="http://im3-tub-ru.yandex.net/i?id=112024457-62-72&amp;n=21">
            <a:hlinkClick r:id="rId2" tgtFrame="_blank"/>
          </p:cNvPr>
          <p:cNvPicPr/>
          <p:nvPr/>
        </p:nvPicPr>
        <p:blipFill>
          <a:blip r:embed="rId3"/>
          <a:srcRect/>
          <a:stretch>
            <a:fillRect/>
          </a:stretch>
        </p:blipFill>
        <p:spPr bwMode="auto">
          <a:xfrm>
            <a:off x="428596" y="2000240"/>
            <a:ext cx="2133600" cy="1428750"/>
          </a:xfrm>
          <a:prstGeom prst="rect">
            <a:avLst/>
          </a:prstGeom>
          <a:noFill/>
          <a:ln w="9525">
            <a:noFill/>
            <a:miter lim="800000"/>
            <a:headEnd/>
            <a:tailEnd/>
          </a:ln>
        </p:spPr>
      </p:pic>
      <p:pic>
        <p:nvPicPr>
          <p:cNvPr id="5" name="Рисунок 4" descr="http://im5-tub-ru.yandex.net/i?id=498508942-48-72&amp;n=21">
            <a:hlinkClick r:id="rId4" tgtFrame="_blank"/>
          </p:cNvPr>
          <p:cNvPicPr/>
          <p:nvPr/>
        </p:nvPicPr>
        <p:blipFill>
          <a:blip r:embed="rId5"/>
          <a:srcRect/>
          <a:stretch>
            <a:fillRect/>
          </a:stretch>
        </p:blipFill>
        <p:spPr bwMode="auto">
          <a:xfrm>
            <a:off x="2857488" y="2071678"/>
            <a:ext cx="2143125" cy="1428750"/>
          </a:xfrm>
          <a:prstGeom prst="rect">
            <a:avLst/>
          </a:prstGeom>
          <a:noFill/>
          <a:ln w="9525">
            <a:noFill/>
            <a:miter lim="800000"/>
            <a:headEnd/>
            <a:tailEnd/>
          </a:ln>
        </p:spPr>
      </p:pic>
      <p:pic>
        <p:nvPicPr>
          <p:cNvPr id="7" name="Рисунок 6" descr="http://im7-tub-ru.yandex.net/i?id=385130035-07-72&amp;n=21">
            <a:hlinkClick r:id="rId6" tgtFrame="_blank"/>
          </p:cNvPr>
          <p:cNvPicPr/>
          <p:nvPr/>
        </p:nvPicPr>
        <p:blipFill>
          <a:blip r:embed="rId7"/>
          <a:srcRect/>
          <a:stretch>
            <a:fillRect/>
          </a:stretch>
        </p:blipFill>
        <p:spPr bwMode="auto">
          <a:xfrm>
            <a:off x="5214942" y="2000240"/>
            <a:ext cx="2286000" cy="1428750"/>
          </a:xfrm>
          <a:prstGeom prst="rect">
            <a:avLst/>
          </a:prstGeom>
          <a:noFill/>
          <a:ln w="9525">
            <a:noFill/>
            <a:miter lim="800000"/>
            <a:headEnd/>
            <a:tailEnd/>
          </a:ln>
        </p:spPr>
      </p:pic>
      <p:pic>
        <p:nvPicPr>
          <p:cNvPr id="8" name="Рисунок 7" descr="http://im3-tub-ru.yandex.net/i?id=8508475-50-72&amp;n=21">
            <a:hlinkClick r:id="rId8" tgtFrame="_blank"/>
          </p:cNvPr>
          <p:cNvPicPr/>
          <p:nvPr/>
        </p:nvPicPr>
        <p:blipFill>
          <a:blip r:embed="rId9"/>
          <a:srcRect/>
          <a:stretch>
            <a:fillRect/>
          </a:stretch>
        </p:blipFill>
        <p:spPr bwMode="auto">
          <a:xfrm>
            <a:off x="7643834" y="1785926"/>
            <a:ext cx="1214446" cy="1428750"/>
          </a:xfrm>
          <a:prstGeom prst="rect">
            <a:avLst/>
          </a:prstGeom>
          <a:noFill/>
          <a:ln w="9525">
            <a:noFill/>
            <a:miter lim="800000"/>
            <a:headEnd/>
            <a:tailEnd/>
          </a:ln>
        </p:spPr>
      </p:pic>
      <p:pic>
        <p:nvPicPr>
          <p:cNvPr id="9" name="Рисунок 8" descr="http://im0-tub-ru.yandex.net/i?id=140560642-57-72&amp;n=21">
            <a:hlinkClick r:id="rId10" tgtFrame="_blank"/>
          </p:cNvPr>
          <p:cNvPicPr/>
          <p:nvPr/>
        </p:nvPicPr>
        <p:blipFill>
          <a:blip r:embed="rId11"/>
          <a:srcRect/>
          <a:stretch>
            <a:fillRect/>
          </a:stretch>
        </p:blipFill>
        <p:spPr bwMode="auto">
          <a:xfrm>
            <a:off x="142844" y="5072074"/>
            <a:ext cx="2295525" cy="1428750"/>
          </a:xfrm>
          <a:prstGeom prst="rect">
            <a:avLst/>
          </a:prstGeom>
          <a:noFill/>
          <a:ln w="9525">
            <a:noFill/>
            <a:miter lim="800000"/>
            <a:headEnd/>
            <a:tailEnd/>
          </a:ln>
        </p:spPr>
      </p:pic>
      <p:pic>
        <p:nvPicPr>
          <p:cNvPr id="10" name="Рисунок 9" descr="http://im0-tub-ru.yandex.net/i?id=4577986-50-72&amp;n=21">
            <a:hlinkClick r:id="rId12" tgtFrame="_blank"/>
          </p:cNvPr>
          <p:cNvPicPr/>
          <p:nvPr/>
        </p:nvPicPr>
        <p:blipFill>
          <a:blip r:embed="rId13"/>
          <a:srcRect/>
          <a:stretch>
            <a:fillRect/>
          </a:stretch>
        </p:blipFill>
        <p:spPr bwMode="auto">
          <a:xfrm>
            <a:off x="2000232" y="5072074"/>
            <a:ext cx="2019300" cy="1428750"/>
          </a:xfrm>
          <a:prstGeom prst="rect">
            <a:avLst/>
          </a:prstGeom>
          <a:noFill/>
          <a:ln w="9525">
            <a:noFill/>
            <a:miter lim="800000"/>
            <a:headEnd/>
            <a:tailEnd/>
          </a:ln>
        </p:spPr>
      </p:pic>
      <p:pic>
        <p:nvPicPr>
          <p:cNvPr id="11" name="Рисунок 10" descr="http://im4-tub-ru.yandex.net/i?id=140004552-44-72&amp;n=21">
            <a:hlinkClick r:id="rId14" tgtFrame="_blank"/>
          </p:cNvPr>
          <p:cNvPicPr/>
          <p:nvPr/>
        </p:nvPicPr>
        <p:blipFill>
          <a:blip r:embed="rId15"/>
          <a:srcRect/>
          <a:stretch>
            <a:fillRect/>
          </a:stretch>
        </p:blipFill>
        <p:spPr bwMode="auto">
          <a:xfrm>
            <a:off x="5357818" y="5214950"/>
            <a:ext cx="1905000" cy="1428750"/>
          </a:xfrm>
          <a:prstGeom prst="rect">
            <a:avLst/>
          </a:prstGeom>
          <a:noFill/>
          <a:ln w="9525">
            <a:noFill/>
            <a:miter lim="800000"/>
            <a:headEnd/>
            <a:tailEnd/>
          </a:ln>
        </p:spPr>
      </p:pic>
      <p:pic>
        <p:nvPicPr>
          <p:cNvPr id="12" name="Рисунок 11" descr="http://im6-tub-ru.yandex.net/i?id=50219832-21-72&amp;n=21">
            <a:hlinkClick r:id="rId16" tgtFrame="_blank"/>
          </p:cNvPr>
          <p:cNvPicPr/>
          <p:nvPr/>
        </p:nvPicPr>
        <p:blipFill>
          <a:blip r:embed="rId17"/>
          <a:srcRect/>
          <a:stretch>
            <a:fillRect/>
          </a:stretch>
        </p:blipFill>
        <p:spPr bwMode="auto">
          <a:xfrm>
            <a:off x="7000860" y="4714884"/>
            <a:ext cx="2143140" cy="1571636"/>
          </a:xfrm>
          <a:prstGeom prst="rect">
            <a:avLst/>
          </a:prstGeom>
          <a:noFill/>
          <a:ln w="9525">
            <a:noFill/>
            <a:miter lim="800000"/>
            <a:headEnd/>
            <a:tailEnd/>
          </a:ln>
        </p:spPr>
      </p:pic>
      <p:pic>
        <p:nvPicPr>
          <p:cNvPr id="13" name="Рисунок 12" descr="http://im4-tub-ru.yandex.net/i?id=147881803-34-72&amp;n=21">
            <a:hlinkClick r:id="rId18" tgtFrame="_blank"/>
          </p:cNvPr>
          <p:cNvPicPr/>
          <p:nvPr/>
        </p:nvPicPr>
        <p:blipFill>
          <a:blip r:embed="rId19"/>
          <a:srcRect/>
          <a:stretch>
            <a:fillRect/>
          </a:stretch>
        </p:blipFill>
        <p:spPr bwMode="auto">
          <a:xfrm>
            <a:off x="3500430" y="4857760"/>
            <a:ext cx="2190750"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5881710"/>
          </a:xfrm>
        </p:spPr>
        <p:txBody>
          <a:bodyPr/>
          <a:lstStyle/>
          <a:p>
            <a:r>
              <a:rPr lang="ru-RU" sz="2000" u="sng" dirty="0" smtClean="0">
                <a:ln>
                  <a:solidFill>
                    <a:srgbClr val="FF0000"/>
                  </a:solidFill>
                </a:ln>
              </a:rPr>
              <a:t>Выполнение упражнений по тексту:</a:t>
            </a:r>
          </a:p>
          <a:p>
            <a:pPr>
              <a:buNone/>
            </a:pPr>
            <a:endParaRPr lang="ru-RU" sz="2000" u="sng" dirty="0" smtClean="0">
              <a:ln>
                <a:solidFill>
                  <a:srgbClr val="FF0000"/>
                </a:solidFill>
              </a:ln>
            </a:endParaRPr>
          </a:p>
          <a:p>
            <a:pPr>
              <a:buNone/>
            </a:pPr>
            <a:r>
              <a:rPr lang="en-US" sz="1800" dirty="0" smtClean="0"/>
              <a:t>     1) </a:t>
            </a:r>
            <a:r>
              <a:rPr lang="ru-RU" sz="1800" dirty="0" smtClean="0"/>
              <a:t>Прочитайте утверждения. Скажите какие из них верные (</a:t>
            </a:r>
            <a:r>
              <a:rPr lang="en-US" sz="1800" dirty="0" smtClean="0"/>
              <a:t>It is true</a:t>
            </a:r>
            <a:r>
              <a:rPr lang="ru-RU" sz="1800" dirty="0" smtClean="0"/>
              <a:t>), а какие нет</a:t>
            </a:r>
            <a:r>
              <a:rPr lang="en-US" sz="1800" dirty="0" smtClean="0"/>
              <a:t> (It is false)</a:t>
            </a:r>
            <a:r>
              <a:rPr lang="ru-RU" sz="1800" dirty="0" smtClean="0"/>
              <a:t>.</a:t>
            </a:r>
            <a:endParaRPr lang="en-US" sz="1800" dirty="0" smtClean="0"/>
          </a:p>
          <a:p>
            <a:pPr>
              <a:buNone/>
            </a:pPr>
            <a:r>
              <a:rPr lang="en-US" sz="1800" dirty="0" smtClean="0"/>
              <a:t>- Washington is the capital of Russia.</a:t>
            </a:r>
          </a:p>
          <a:p>
            <a:pPr>
              <a:buNone/>
            </a:pPr>
            <a:r>
              <a:rPr lang="en-US" sz="1800" dirty="0" smtClean="0"/>
              <a:t>-Moscow was founded in 1147 by Prince Yury Dolgoruky.</a:t>
            </a:r>
          </a:p>
          <a:p>
            <a:pPr>
              <a:buNone/>
            </a:pPr>
            <a:r>
              <a:rPr lang="en-US" sz="1800" dirty="0" smtClean="0"/>
              <a:t>-The most famous street is Kievskaya.</a:t>
            </a:r>
          </a:p>
          <a:p>
            <a:pPr>
              <a:buNone/>
            </a:pPr>
            <a:r>
              <a:rPr lang="en-US" sz="1800" dirty="0" smtClean="0"/>
              <a:t>-The Moscow Kremlin has the twenty-four towers.</a:t>
            </a:r>
          </a:p>
          <a:p>
            <a:pPr>
              <a:buNone/>
            </a:pPr>
            <a:r>
              <a:rPr lang="en-US" sz="1800" dirty="0" smtClean="0"/>
              <a:t>-The heart of Moscow is Kremlin.</a:t>
            </a:r>
          </a:p>
          <a:p>
            <a:pPr>
              <a:buNone/>
            </a:pPr>
            <a:r>
              <a:rPr lang="en-US" sz="1800" dirty="0" smtClean="0"/>
              <a:t>-The Moscow stands on  the Moscow-river.</a:t>
            </a:r>
          </a:p>
          <a:p>
            <a:pPr>
              <a:buNone/>
            </a:pPr>
            <a:r>
              <a:rPr lang="en-US" sz="1800" dirty="0" smtClean="0"/>
              <a:t>-There are only two rings in the modern map of Moscow.</a:t>
            </a:r>
          </a:p>
          <a:p>
            <a:pPr>
              <a:buNone/>
            </a:pPr>
            <a:r>
              <a:rPr lang="en-US" sz="1800" dirty="0" smtClean="0"/>
              <a:t>-The Kremlin is the residence of the government.</a:t>
            </a:r>
          </a:p>
          <a:p>
            <a:pPr>
              <a:buNone/>
            </a:pPr>
            <a:r>
              <a:rPr lang="en-US" sz="1800" dirty="0" smtClean="0"/>
              <a:t>-Every year a lot of tourists visit our capital.</a:t>
            </a:r>
          </a:p>
          <a:p>
            <a:pPr>
              <a:buNone/>
            </a:pPr>
            <a:r>
              <a:rPr lang="en-US" sz="1800" dirty="0" smtClean="0"/>
              <a:t>- Moscow is a busy administrative city.</a:t>
            </a:r>
          </a:p>
          <a:p>
            <a:pPr>
              <a:buNone/>
            </a:pPr>
            <a:endParaRPr lang="en-US" sz="1800" dirty="0" smtClean="0"/>
          </a:p>
          <a:p>
            <a:pPr>
              <a:buFontTx/>
              <a:buChar char="-"/>
            </a:pPr>
            <a:endParaRPr lang="en-US" sz="1800" dirty="0" smtClean="0"/>
          </a:p>
          <a:p>
            <a:pPr>
              <a:buNone/>
            </a:pPr>
            <a:endParaRPr lang="en-US" sz="1800" dirty="0" smtClean="0"/>
          </a:p>
          <a:p>
            <a:pPr>
              <a:buNone/>
            </a:pPr>
            <a:endParaRPr lang="en-US" sz="1800" dirty="0" smtClean="0"/>
          </a:p>
          <a:p>
            <a:pPr>
              <a:buNone/>
            </a:pPr>
            <a:endParaRPr lang="en-US" sz="1800" dirty="0" smtClean="0"/>
          </a:p>
          <a:p>
            <a:pPr>
              <a:buFontTx/>
              <a:buChar char="-"/>
            </a:pPr>
            <a:endParaRPr lang="en-US" sz="1800" dirty="0" smtClean="0"/>
          </a:p>
          <a:p>
            <a:pPr>
              <a:buFontTx/>
              <a:buChar char="-"/>
            </a:pPr>
            <a:endParaRPr lang="en-US" sz="1800" dirty="0" smtClean="0"/>
          </a:p>
          <a:p>
            <a:pPr>
              <a:buFontTx/>
              <a:buChar char="-"/>
            </a:pPr>
            <a:endParaRPr lang="ru-RU" sz="1800" dirty="0"/>
          </a:p>
        </p:txBody>
      </p:sp>
      <p:sp>
        <p:nvSpPr>
          <p:cNvPr id="3" name="Заголовок 2"/>
          <p:cNvSpPr>
            <a:spLocks noGrp="1"/>
          </p:cNvSpPr>
          <p:nvPr>
            <p:ph type="title"/>
          </p:nvPr>
        </p:nvSpPr>
        <p:spPr>
          <a:xfrm>
            <a:off x="214282" y="142852"/>
            <a:ext cx="8229600" cy="71438"/>
          </a:xfrm>
        </p:spPr>
        <p:txBody>
          <a:bodyPr>
            <a:normAutofit fontScale="90000"/>
          </a:bodyPr>
          <a:lstStyle/>
          <a:p>
            <a:endParaRPr lang="ru-RU" dirty="0"/>
          </a:p>
        </p:txBody>
      </p:sp>
      <p:pic>
        <p:nvPicPr>
          <p:cNvPr id="4" name="Рисунок 3" descr="Картинка Московский, государственный, имени, университет">
            <a:hlinkClick r:id="rId2"/>
          </p:cNvPr>
          <p:cNvPicPr/>
          <p:nvPr/>
        </p:nvPicPr>
        <p:blipFill>
          <a:blip r:embed="rId3"/>
          <a:srcRect/>
          <a:stretch>
            <a:fillRect/>
          </a:stretch>
        </p:blipFill>
        <p:spPr bwMode="auto">
          <a:xfrm>
            <a:off x="6072198" y="1357298"/>
            <a:ext cx="2843204" cy="2714644"/>
          </a:xfrm>
          <a:prstGeom prst="rect">
            <a:avLst/>
          </a:prstGeom>
          <a:noFill/>
          <a:ln w="9525">
            <a:noFill/>
            <a:miter lim="800000"/>
            <a:headEnd/>
            <a:tailEnd/>
          </a:ln>
        </p:spPr>
      </p:pic>
      <p:pic>
        <p:nvPicPr>
          <p:cNvPr id="5" name="Рисунок 4" descr="Картинка небо, церковь, природа, облака, деревья, собор, храм">
            <a:hlinkClick r:id="rId4"/>
          </p:cNvPr>
          <p:cNvPicPr/>
          <p:nvPr/>
        </p:nvPicPr>
        <p:blipFill>
          <a:blip r:embed="rId5"/>
          <a:srcRect/>
          <a:stretch>
            <a:fillRect/>
          </a:stretch>
        </p:blipFill>
        <p:spPr bwMode="auto">
          <a:xfrm>
            <a:off x="4714876" y="4714884"/>
            <a:ext cx="4057650" cy="1819270"/>
          </a:xfrm>
          <a:prstGeom prst="rect">
            <a:avLst/>
          </a:prstGeom>
          <a:noFill/>
          <a:ln w="9525">
            <a:noFill/>
            <a:miter lim="800000"/>
            <a:headEnd/>
            <a:tailEnd/>
          </a:ln>
        </p:spPr>
      </p:pic>
      <p:pic>
        <p:nvPicPr>
          <p:cNvPr id="6" name="Рисунок 5" descr="http://im4-tub-ru.yandex.net/i?id=359822930-25-72&amp;n=21">
            <a:hlinkClick r:id="rId6" tgtFrame="_blank"/>
          </p:cNvPr>
          <p:cNvPicPr/>
          <p:nvPr/>
        </p:nvPicPr>
        <p:blipFill>
          <a:blip r:embed="rId7"/>
          <a:srcRect/>
          <a:stretch>
            <a:fillRect/>
          </a:stretch>
        </p:blipFill>
        <p:spPr bwMode="auto">
          <a:xfrm>
            <a:off x="785786" y="5143512"/>
            <a:ext cx="3000396"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52"/>
            <a:ext cx="8229600" cy="5953148"/>
          </a:xfrm>
        </p:spPr>
        <p:txBody>
          <a:bodyPr/>
          <a:lstStyle/>
          <a:p>
            <a:pPr>
              <a:buNone/>
            </a:pPr>
            <a:r>
              <a:rPr lang="en-US" sz="1800" dirty="0" smtClean="0"/>
              <a:t>- </a:t>
            </a:r>
          </a:p>
          <a:p>
            <a:pPr>
              <a:buNone/>
            </a:pPr>
            <a:r>
              <a:rPr lang="en-US" sz="1800" dirty="0" smtClean="0"/>
              <a:t> 2 </a:t>
            </a:r>
            <a:r>
              <a:rPr lang="ru-RU" sz="1800" dirty="0" smtClean="0"/>
              <a:t>) Ответьте на вопросы по тексту:</a:t>
            </a:r>
          </a:p>
          <a:p>
            <a:pPr>
              <a:buFontTx/>
              <a:buChar char="-"/>
            </a:pPr>
            <a:r>
              <a:rPr lang="en-US" sz="1800" dirty="0" smtClean="0"/>
              <a:t>What is the capital of Russia?</a:t>
            </a:r>
          </a:p>
          <a:p>
            <a:pPr>
              <a:buFontTx/>
              <a:buChar char="-"/>
            </a:pPr>
            <a:r>
              <a:rPr lang="en-US" sz="1800" dirty="0" smtClean="0"/>
              <a:t>Where is the capital situated?</a:t>
            </a:r>
          </a:p>
          <a:p>
            <a:pPr>
              <a:buFontTx/>
              <a:buChar char="-"/>
            </a:pPr>
            <a:r>
              <a:rPr lang="en-US" sz="1800" dirty="0" smtClean="0"/>
              <a:t>When was Moscow founded?</a:t>
            </a:r>
          </a:p>
          <a:p>
            <a:pPr>
              <a:buFontTx/>
              <a:buChar char="-"/>
            </a:pPr>
            <a:r>
              <a:rPr lang="en-US" sz="1800" dirty="0" smtClean="0"/>
              <a:t>What does it stand on?</a:t>
            </a:r>
          </a:p>
          <a:p>
            <a:pPr>
              <a:buFontTx/>
              <a:buChar char="-"/>
            </a:pPr>
            <a:r>
              <a:rPr lang="en-US" sz="1800" dirty="0" smtClean="0"/>
              <a:t>What can you say about this region?</a:t>
            </a:r>
          </a:p>
          <a:p>
            <a:pPr>
              <a:buFontTx/>
              <a:buChar char="-"/>
            </a:pPr>
            <a:r>
              <a:rPr lang="en-US" sz="1800" dirty="0" smtClean="0"/>
              <a:t>What can you say about the rings in the map of Moscow?</a:t>
            </a:r>
          </a:p>
          <a:p>
            <a:pPr>
              <a:buFontTx/>
              <a:buChar char="-"/>
            </a:pPr>
            <a:r>
              <a:rPr lang="en-US" sz="1800" dirty="0" smtClean="0"/>
              <a:t>How many rings are there?</a:t>
            </a:r>
          </a:p>
          <a:p>
            <a:pPr>
              <a:buFontTx/>
              <a:buChar char="-"/>
            </a:pPr>
            <a:r>
              <a:rPr lang="en-US" sz="1800" dirty="0" smtClean="0"/>
              <a:t>What is the heart of Moscow? Why? Try to explain your answer.</a:t>
            </a:r>
          </a:p>
          <a:p>
            <a:pPr>
              <a:buFontTx/>
              <a:buChar char="-"/>
            </a:pPr>
            <a:r>
              <a:rPr lang="en-US" sz="1800" dirty="0" smtClean="0"/>
              <a:t>How many towers are there in the Moscow Kremlin?</a:t>
            </a:r>
          </a:p>
          <a:p>
            <a:pPr>
              <a:buFontTx/>
              <a:buChar char="-"/>
            </a:pPr>
            <a:r>
              <a:rPr lang="en-US" sz="1800" dirty="0" smtClean="0"/>
              <a:t>What sights can visitors see on the territory of the Kremlin?</a:t>
            </a:r>
          </a:p>
          <a:p>
            <a:pPr>
              <a:buFontTx/>
              <a:buChar char="-"/>
            </a:pPr>
            <a:r>
              <a:rPr lang="en-US" sz="1800" dirty="0" smtClean="0"/>
              <a:t>-What is Arbat famous for?</a:t>
            </a:r>
            <a:endParaRPr lang="ru-RU" sz="1800" dirty="0" smtClean="0"/>
          </a:p>
          <a:p>
            <a:pPr>
              <a:buFontTx/>
              <a:buChar char="-"/>
            </a:pPr>
            <a:endParaRPr lang="ru-RU" sz="1800" dirty="0" smtClean="0"/>
          </a:p>
          <a:p>
            <a:pPr>
              <a:buNone/>
            </a:pPr>
            <a:endParaRPr lang="ru-RU" sz="1800" dirty="0"/>
          </a:p>
        </p:txBody>
      </p:sp>
      <p:sp>
        <p:nvSpPr>
          <p:cNvPr id="3" name="Заголовок 2"/>
          <p:cNvSpPr>
            <a:spLocks noGrp="1"/>
          </p:cNvSpPr>
          <p:nvPr>
            <p:ph type="title"/>
          </p:nvPr>
        </p:nvSpPr>
        <p:spPr>
          <a:xfrm flipV="1">
            <a:off x="457200" y="0"/>
            <a:ext cx="8229600" cy="152400"/>
          </a:xfrm>
        </p:spPr>
        <p:txBody>
          <a:bodyPr>
            <a:normAutofit fontScale="90000"/>
          </a:bodyPr>
          <a:lstStyle/>
          <a:p>
            <a:endParaRPr lang="ru-RU" dirty="0"/>
          </a:p>
        </p:txBody>
      </p:sp>
      <p:pic>
        <p:nvPicPr>
          <p:cNvPr id="5" name="Рисунок 4" descr="Картинка Disneyland, диснейленд, небо, замок, париж, фонтан, отель">
            <a:hlinkClick r:id="rId2"/>
          </p:cNvPr>
          <p:cNvPicPr/>
          <p:nvPr/>
        </p:nvPicPr>
        <p:blipFill>
          <a:blip r:embed="rId3"/>
          <a:srcRect/>
          <a:stretch>
            <a:fillRect/>
          </a:stretch>
        </p:blipFill>
        <p:spPr bwMode="auto">
          <a:xfrm>
            <a:off x="4500562" y="714356"/>
            <a:ext cx="4057650" cy="1819270"/>
          </a:xfrm>
          <a:prstGeom prst="rect">
            <a:avLst/>
          </a:prstGeom>
          <a:noFill/>
          <a:ln w="9525">
            <a:noFill/>
            <a:miter lim="800000"/>
            <a:headEnd/>
            <a:tailEnd/>
          </a:ln>
        </p:spPr>
      </p:pic>
      <p:pic>
        <p:nvPicPr>
          <p:cNvPr id="6" name="Рисунок 5" descr="Картинка illinois, здания, usa, америка, chicago, чикаго, сша, парк">
            <a:hlinkClick r:id="rId4"/>
          </p:cNvPr>
          <p:cNvPicPr/>
          <p:nvPr/>
        </p:nvPicPr>
        <p:blipFill>
          <a:blip r:embed="rId5"/>
          <a:srcRect/>
          <a:stretch>
            <a:fillRect/>
          </a:stretch>
        </p:blipFill>
        <p:spPr bwMode="auto">
          <a:xfrm>
            <a:off x="2428860" y="4714884"/>
            <a:ext cx="4057650" cy="18192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52"/>
            <a:ext cx="8229600" cy="6286544"/>
          </a:xfrm>
        </p:spPr>
        <p:txBody>
          <a:bodyPr/>
          <a:lstStyle/>
          <a:p>
            <a:pPr>
              <a:buNone/>
            </a:pPr>
            <a:r>
              <a:rPr lang="ru-RU" dirty="0" smtClean="0"/>
              <a:t>3)</a:t>
            </a:r>
            <a:r>
              <a:rPr lang="en-US" dirty="0" smtClean="0"/>
              <a:t> </a:t>
            </a:r>
            <a:r>
              <a:rPr lang="ru-RU" sz="1800" dirty="0" smtClean="0"/>
              <a:t>Найдите эквиваленты предложений  с русского на английский, в соответствии с текстом</a:t>
            </a:r>
            <a:r>
              <a:rPr lang="ru-RU" sz="1800" dirty="0" smtClean="0"/>
              <a:t>.</a:t>
            </a:r>
          </a:p>
          <a:p>
            <a:pPr>
              <a:buNone/>
            </a:pPr>
            <a:r>
              <a:rPr lang="ru-RU" sz="1800" dirty="0" smtClean="0"/>
              <a:t>4) Расположите предложения в правильной последовательности, в соответствии с текстом.</a:t>
            </a:r>
            <a:endParaRPr lang="ru-RU" sz="1800" dirty="0" smtClean="0"/>
          </a:p>
          <a:p>
            <a:pPr>
              <a:buNone/>
            </a:pPr>
            <a:r>
              <a:rPr lang="ru-RU" sz="1800" dirty="0" smtClean="0"/>
              <a:t>5</a:t>
            </a:r>
            <a:r>
              <a:rPr lang="ru-RU" sz="1800" dirty="0" smtClean="0"/>
              <a:t>) </a:t>
            </a:r>
            <a:r>
              <a:rPr lang="ru-RU" sz="1800" dirty="0" smtClean="0"/>
              <a:t>Устно переведите отрывок из текста</a:t>
            </a:r>
            <a:r>
              <a:rPr lang="ru-RU" sz="1800" dirty="0" smtClean="0"/>
              <a:t>.</a:t>
            </a:r>
          </a:p>
          <a:p>
            <a:pPr>
              <a:buNone/>
            </a:pPr>
            <a:endParaRPr lang="ru-RU" sz="1800" dirty="0" smtClean="0"/>
          </a:p>
          <a:p>
            <a:pPr>
              <a:buNone/>
            </a:pPr>
            <a:r>
              <a:rPr lang="ru-RU" sz="1800" dirty="0" smtClean="0"/>
              <a:t>         Выполнение данных упражнений способствует активизации учащихся в малых группах, подводит к сбору необходимой информации, анализу и синтезу идей.</a:t>
            </a:r>
          </a:p>
          <a:p>
            <a:pPr>
              <a:buNone/>
            </a:pPr>
            <a:r>
              <a:rPr lang="ru-RU" sz="1800" dirty="0" smtClean="0"/>
              <a:t>        В конце занятия учащиеся определяют форму и способ представления результатов проекта (презентация, буклет, который содержит в себе все основные сведенья о России, родном крае, достопримечательностях, городах, или устный доклад). Далее  также обсуждают методы проверки принятых работ в малых группах: защита и представление презентации, рассказ о своей книге, буклете, или просто устный ответ виде доклада. </a:t>
            </a:r>
          </a:p>
          <a:p>
            <a:pPr>
              <a:buNone/>
            </a:pPr>
            <a:endParaRPr lang="ru-RU" sz="1800" dirty="0" smtClean="0"/>
          </a:p>
          <a:p>
            <a:pPr>
              <a:buNone/>
            </a:pPr>
            <a:endParaRPr lang="ru-RU" sz="1800" dirty="0" smtClean="0"/>
          </a:p>
          <a:p>
            <a:pPr>
              <a:buNone/>
            </a:pPr>
            <a:endParaRPr lang="ru-RU" sz="1800" dirty="0"/>
          </a:p>
        </p:txBody>
      </p:sp>
      <p:sp>
        <p:nvSpPr>
          <p:cNvPr id="3" name="Заголовок 2"/>
          <p:cNvSpPr>
            <a:spLocks noGrp="1"/>
          </p:cNvSpPr>
          <p:nvPr>
            <p:ph type="title"/>
          </p:nvPr>
        </p:nvSpPr>
        <p:spPr>
          <a:xfrm flipV="1">
            <a:off x="457200" y="106681"/>
            <a:ext cx="8229600" cy="45719"/>
          </a:xfrm>
        </p:spPr>
        <p:txBody>
          <a:bodyPr>
            <a:normAutofit fontScale="90000"/>
          </a:bodyPr>
          <a:lstStyle/>
          <a:p>
            <a:endParaRPr lang="ru-RU" dirty="0"/>
          </a:p>
        </p:txBody>
      </p:sp>
      <p:pic>
        <p:nvPicPr>
          <p:cNvPr id="4" name="Рисунок 3" descr="http://im5-tub-ru.yandex.net/i?id=205298738-26-72&amp;n=21">
            <a:hlinkClick r:id="rId2" tgtFrame="_blank"/>
          </p:cNvPr>
          <p:cNvPicPr/>
          <p:nvPr/>
        </p:nvPicPr>
        <p:blipFill>
          <a:blip r:embed="rId3"/>
          <a:srcRect/>
          <a:stretch>
            <a:fillRect/>
          </a:stretch>
        </p:blipFill>
        <p:spPr bwMode="auto">
          <a:xfrm>
            <a:off x="3000364" y="5000636"/>
            <a:ext cx="2714644"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0"/>
            <a:ext cx="8229600" cy="6096000"/>
          </a:xfrm>
        </p:spPr>
        <p:txBody>
          <a:bodyPr>
            <a:normAutofit/>
          </a:bodyPr>
          <a:lstStyle/>
          <a:p>
            <a:pPr>
              <a:buNone/>
            </a:pPr>
            <a:endParaRPr lang="ru-RU" sz="2000" b="1" i="1" dirty="0" smtClean="0"/>
          </a:p>
          <a:p>
            <a:pPr>
              <a:buNone/>
            </a:pPr>
            <a:r>
              <a:rPr lang="en-US" sz="2000" b="1" i="1" u="sng" dirty="0" smtClean="0">
                <a:ln>
                  <a:solidFill>
                    <a:srgbClr val="FF0000"/>
                  </a:solidFill>
                </a:ln>
              </a:rPr>
              <a:t>Extensions</a:t>
            </a:r>
            <a:r>
              <a:rPr lang="ru-RU" sz="2000" b="1" i="1" u="sng" dirty="0" smtClean="0">
                <a:ln>
                  <a:solidFill>
                    <a:srgbClr val="FF0000"/>
                  </a:solidFill>
                </a:ln>
              </a:rPr>
              <a:t>:</a:t>
            </a:r>
            <a:r>
              <a:rPr lang="ru-RU" sz="2000" b="1" u="sng" dirty="0" smtClean="0">
                <a:ln>
                  <a:solidFill>
                    <a:srgbClr val="FF0000"/>
                  </a:solidFill>
                </a:ln>
              </a:rPr>
              <a:t> </a:t>
            </a:r>
          </a:p>
          <a:p>
            <a:pPr>
              <a:buNone/>
            </a:pPr>
            <a:r>
              <a:rPr lang="ru-RU" b="1" dirty="0" smtClean="0"/>
              <a:t>      1) </a:t>
            </a:r>
            <a:r>
              <a:rPr lang="ru-RU" sz="1800" dirty="0" smtClean="0"/>
              <a:t>Учащимся предлагается самостоятельно </a:t>
            </a:r>
          </a:p>
          <a:p>
            <a:pPr>
              <a:buNone/>
            </a:pPr>
            <a:r>
              <a:rPr lang="ru-RU" sz="1800" dirty="0" smtClean="0"/>
              <a:t>отыскать дополнительный материал по данной проблеме в соответствии </a:t>
            </a:r>
          </a:p>
          <a:p>
            <a:pPr>
              <a:buNone/>
            </a:pPr>
            <a:r>
              <a:rPr lang="ru-RU" sz="1800" dirty="0" smtClean="0"/>
              <a:t>с поставленными задачами.</a:t>
            </a:r>
          </a:p>
          <a:p>
            <a:pPr>
              <a:buNone/>
            </a:pPr>
            <a:r>
              <a:rPr lang="ru-RU" sz="1800" dirty="0" smtClean="0"/>
              <a:t>       2)  С целью проверки принятых тем учащиеся </a:t>
            </a:r>
          </a:p>
          <a:p>
            <a:pPr>
              <a:buNone/>
            </a:pPr>
            <a:r>
              <a:rPr lang="ru-RU" sz="1800" dirty="0" smtClean="0"/>
              <a:t>собирают информации из всевозможных </a:t>
            </a:r>
          </a:p>
          <a:p>
            <a:pPr>
              <a:buNone/>
            </a:pPr>
            <a:r>
              <a:rPr lang="ru-RU" sz="1800" dirty="0" smtClean="0"/>
              <a:t>источников, результаты которых будут</a:t>
            </a:r>
          </a:p>
          <a:p>
            <a:pPr>
              <a:buNone/>
            </a:pPr>
            <a:r>
              <a:rPr lang="ru-RU" sz="1800" dirty="0" smtClean="0"/>
              <a:t> демонстрироваться при защите проекта.</a:t>
            </a:r>
          </a:p>
          <a:p>
            <a:pPr>
              <a:buNone/>
            </a:pPr>
            <a:endParaRPr lang="ru-RU" sz="1800" dirty="0" smtClean="0"/>
          </a:p>
          <a:p>
            <a:pPr>
              <a:buNone/>
            </a:pPr>
            <a:endParaRPr lang="ru-RU" sz="1800" dirty="0" smtClean="0"/>
          </a:p>
          <a:p>
            <a:pPr>
              <a:buNone/>
            </a:pPr>
            <a:r>
              <a:rPr lang="ru-RU" sz="1800" dirty="0" smtClean="0"/>
              <a:t>                                                         3) В процессе проектирования учителем</a:t>
            </a:r>
          </a:p>
          <a:p>
            <a:pPr>
              <a:buNone/>
            </a:pPr>
            <a:r>
              <a:rPr lang="ru-RU" sz="1800" dirty="0" smtClean="0"/>
              <a:t>                                                          постоянно осуществляется отслеживание    </a:t>
            </a:r>
          </a:p>
          <a:p>
            <a:pPr>
              <a:buNone/>
            </a:pPr>
            <a:r>
              <a:rPr lang="ru-RU" sz="1800" dirty="0" smtClean="0"/>
              <a:t>                                                          деятельности каждого ученика на всех этапах </a:t>
            </a:r>
          </a:p>
          <a:p>
            <a:pPr>
              <a:buNone/>
            </a:pPr>
            <a:r>
              <a:rPr lang="ru-RU" sz="1800" dirty="0" smtClean="0"/>
              <a:t>                                                         работы над проектом.</a:t>
            </a:r>
          </a:p>
          <a:p>
            <a:pPr>
              <a:buNone/>
            </a:pPr>
            <a:endParaRPr lang="ru-RU" sz="1800" dirty="0" smtClean="0"/>
          </a:p>
          <a:p>
            <a:pPr>
              <a:buNone/>
            </a:pPr>
            <a:endParaRPr lang="ru-RU" sz="1800" dirty="0"/>
          </a:p>
        </p:txBody>
      </p:sp>
      <p:sp>
        <p:nvSpPr>
          <p:cNvPr id="3" name="Заголовок 2"/>
          <p:cNvSpPr>
            <a:spLocks noGrp="1"/>
          </p:cNvSpPr>
          <p:nvPr>
            <p:ph type="title"/>
          </p:nvPr>
        </p:nvSpPr>
        <p:spPr>
          <a:xfrm>
            <a:off x="428596" y="-1219200"/>
            <a:ext cx="8229600" cy="1219200"/>
          </a:xfrm>
        </p:spPr>
        <p:txBody>
          <a:bodyPr/>
          <a:lstStyle/>
          <a:p>
            <a:endParaRPr lang="ru-RU" dirty="0"/>
          </a:p>
        </p:txBody>
      </p:sp>
      <p:pic>
        <p:nvPicPr>
          <p:cNvPr id="4" name="Рисунок 3" descr="http://im5-tub-ru.yandex.net/i?id=850280639-14-72&amp;n=21">
            <a:hlinkClick r:id="rId2" tgtFrame="_blank"/>
          </p:cNvPr>
          <p:cNvPicPr/>
          <p:nvPr/>
        </p:nvPicPr>
        <p:blipFill>
          <a:blip r:embed="rId3"/>
          <a:srcRect/>
          <a:stretch>
            <a:fillRect/>
          </a:stretch>
        </p:blipFill>
        <p:spPr bwMode="auto">
          <a:xfrm>
            <a:off x="6572264" y="714356"/>
            <a:ext cx="1819281" cy="2286016"/>
          </a:xfrm>
          <a:prstGeom prst="rect">
            <a:avLst/>
          </a:prstGeom>
          <a:noFill/>
          <a:ln w="9525">
            <a:noFill/>
            <a:miter lim="800000"/>
            <a:headEnd/>
            <a:tailEnd/>
          </a:ln>
        </p:spPr>
      </p:pic>
      <p:pic>
        <p:nvPicPr>
          <p:cNvPr id="5" name="Рисунок 4" descr="http://im2-tub-ru.yandex.net/i?id=117217379-71-72&amp;n=21">
            <a:hlinkClick r:id="rId4" tgtFrame="_blank"/>
          </p:cNvPr>
          <p:cNvPicPr/>
          <p:nvPr/>
        </p:nvPicPr>
        <p:blipFill>
          <a:blip r:embed="rId5"/>
          <a:srcRect/>
          <a:stretch>
            <a:fillRect/>
          </a:stretch>
        </p:blipFill>
        <p:spPr bwMode="auto">
          <a:xfrm>
            <a:off x="714348" y="3571876"/>
            <a:ext cx="2214578" cy="26432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71546"/>
            <a:ext cx="8229600" cy="5024454"/>
          </a:xfrm>
        </p:spPr>
        <p:txBody>
          <a:bodyPr/>
          <a:lstStyle/>
          <a:p>
            <a:endParaRPr lang="ru-RU" b="1" i="1" dirty="0" smtClean="0"/>
          </a:p>
          <a:p>
            <a:r>
              <a:rPr lang="en-US" sz="2400" b="1" i="1" u="sng" dirty="0" smtClean="0">
                <a:ln>
                  <a:solidFill>
                    <a:srgbClr val="FF0000"/>
                  </a:solidFill>
                </a:ln>
              </a:rPr>
              <a:t>Introduction</a:t>
            </a:r>
            <a:r>
              <a:rPr lang="ru-RU" sz="2400" b="1" i="1" u="sng" dirty="0" smtClean="0">
                <a:ln>
                  <a:solidFill>
                    <a:srgbClr val="FF0000"/>
                  </a:solidFill>
                </a:ln>
              </a:rPr>
              <a:t>:</a:t>
            </a:r>
          </a:p>
          <a:p>
            <a:pPr>
              <a:buNone/>
            </a:pPr>
            <a:r>
              <a:rPr lang="ru-RU" sz="2000" dirty="0" smtClean="0"/>
              <a:t>Вводное слово преподавателя: приветствует всех учащихся, формирует цели урока.</a:t>
            </a:r>
          </a:p>
          <a:p>
            <a:pPr>
              <a:buNone/>
            </a:pPr>
            <a:endParaRPr lang="ru-RU" dirty="0" smtClean="0"/>
          </a:p>
          <a:p>
            <a:r>
              <a:rPr lang="en-US" sz="2400" b="1" i="1" u="sng" dirty="0" smtClean="0">
                <a:ln>
                  <a:solidFill>
                    <a:srgbClr val="FF0000"/>
                  </a:solidFill>
                </a:ln>
              </a:rPr>
              <a:t>Objectives</a:t>
            </a:r>
            <a:r>
              <a:rPr lang="ru-RU" sz="2400" b="1" i="1" u="sng" dirty="0" smtClean="0">
                <a:ln>
                  <a:solidFill>
                    <a:srgbClr val="FF0000"/>
                  </a:solidFill>
                </a:ln>
              </a:rPr>
              <a:t>:</a:t>
            </a:r>
          </a:p>
          <a:p>
            <a:pPr>
              <a:buNone/>
            </a:pPr>
            <a:endParaRPr lang="ru-RU" sz="2000" u="sng" dirty="0" smtClean="0">
              <a:ln>
                <a:solidFill>
                  <a:srgbClr val="FF0000"/>
                </a:solidFill>
              </a:ln>
            </a:endParaRPr>
          </a:p>
          <a:p>
            <a:pPr lvl="0">
              <a:buNone/>
            </a:pPr>
            <a:r>
              <a:rPr lang="ru-RU" sz="2000" dirty="0" smtClean="0"/>
              <a:t>       Завершить отбор информации и ее обсуждение в группах, составить сценарий защиты проекта.</a:t>
            </a:r>
          </a:p>
          <a:p>
            <a:pPr lvl="0">
              <a:buNone/>
            </a:pPr>
            <a:endParaRPr lang="ru-RU" sz="2000" dirty="0" smtClean="0"/>
          </a:p>
          <a:p>
            <a:pPr lvl="0">
              <a:buNone/>
            </a:pPr>
            <a:r>
              <a:rPr lang="ru-RU" sz="2000" dirty="0" smtClean="0"/>
              <a:t>      Защитить проект, проанализировать результаты проектной деятельности.</a:t>
            </a:r>
          </a:p>
          <a:p>
            <a:endParaRPr lang="ru-RU" dirty="0"/>
          </a:p>
        </p:txBody>
      </p:sp>
      <p:sp>
        <p:nvSpPr>
          <p:cNvPr id="3" name="Заголовок 2"/>
          <p:cNvSpPr>
            <a:spLocks noGrp="1"/>
          </p:cNvSpPr>
          <p:nvPr>
            <p:ph type="title"/>
          </p:nvPr>
        </p:nvSpPr>
        <p:spPr>
          <a:xfrm>
            <a:off x="457200" y="152400"/>
            <a:ext cx="8229600" cy="776270"/>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ru-RU" b="1" i="1" dirty="0" smtClean="0"/>
              <a:t/>
            </a:r>
            <a:br>
              <a:rPr lang="ru-RU" b="1" i="1" dirty="0" smtClean="0"/>
            </a:br>
            <a:r>
              <a:rPr lang="ru-RU" dirty="0" smtClean="0"/>
              <a:t/>
            </a:r>
            <a:br>
              <a:rPr lang="ru-RU" dirty="0" smtClean="0"/>
            </a:br>
            <a:r>
              <a:rPr smtClean="0"/>
              <a:t>Activity III. </a:t>
            </a:r>
            <a:r>
              <a:rPr lang="ru-RU" dirty="0" smtClean="0"/>
              <a:t>Заключительный этап.</a:t>
            </a:r>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5881710"/>
          </a:xfrm>
        </p:spPr>
        <p:txBody>
          <a:bodyPr>
            <a:normAutofit fontScale="77500" lnSpcReduction="20000"/>
          </a:bodyPr>
          <a:lstStyle/>
          <a:p>
            <a:r>
              <a:rPr lang="en-US" sz="2400" b="1" i="1" u="sng" dirty="0" smtClean="0">
                <a:ln>
                  <a:solidFill>
                    <a:srgbClr val="FF0000"/>
                  </a:solidFill>
                </a:ln>
              </a:rPr>
              <a:t>Procedures</a:t>
            </a:r>
            <a:r>
              <a:rPr lang="ru-RU" sz="2400" b="1" i="1" u="sng" dirty="0" smtClean="0">
                <a:ln>
                  <a:solidFill>
                    <a:srgbClr val="FF0000"/>
                  </a:solidFill>
                </a:ln>
              </a:rPr>
              <a:t>:</a:t>
            </a:r>
            <a:endParaRPr lang="ru-RU" sz="2400" u="sng" dirty="0" smtClean="0">
              <a:ln>
                <a:solidFill>
                  <a:srgbClr val="FF0000"/>
                </a:solidFill>
              </a:ln>
            </a:endParaRPr>
          </a:p>
          <a:p>
            <a:r>
              <a:rPr lang="ru-RU" dirty="0" smtClean="0"/>
              <a:t>1. </a:t>
            </a:r>
            <a:r>
              <a:rPr lang="ru-RU" sz="2300" dirty="0" smtClean="0"/>
              <a:t>Подготовка.</a:t>
            </a:r>
          </a:p>
          <a:p>
            <a:pPr>
              <a:buNone/>
            </a:pPr>
            <a:r>
              <a:rPr lang="ru-RU" dirty="0" smtClean="0"/>
              <a:t>      </a:t>
            </a:r>
            <a:r>
              <a:rPr lang="ru-RU" sz="2300" dirty="0" smtClean="0"/>
              <a:t>Учитель предоставляет время учащимся для завершения проектной работы, ее оформления и подготовки к защите (презентации) результатов. Наблюдает, координирует деятельность учащихся.</a:t>
            </a:r>
          </a:p>
          <a:p>
            <a:pPr>
              <a:buNone/>
            </a:pPr>
            <a:endParaRPr lang="ru-RU" sz="2300" dirty="0" smtClean="0"/>
          </a:p>
          <a:p>
            <a:r>
              <a:rPr lang="ru-RU" dirty="0" smtClean="0"/>
              <a:t>2. Защ</a:t>
            </a:r>
            <a:r>
              <a:rPr lang="ru-RU" sz="2300" dirty="0" smtClean="0"/>
              <a:t>ита проекта</a:t>
            </a:r>
          </a:p>
          <a:p>
            <a:pPr>
              <a:buNone/>
            </a:pPr>
            <a:r>
              <a:rPr lang="en-US" dirty="0" smtClean="0"/>
              <a:t>I</a:t>
            </a:r>
            <a:r>
              <a:rPr lang="ru-RU" dirty="0" smtClean="0"/>
              <a:t>. Группа: – </a:t>
            </a:r>
            <a:r>
              <a:rPr lang="ru-RU" sz="2100" dirty="0" smtClean="0"/>
              <a:t>Презентация проекта по теме «</a:t>
            </a:r>
            <a:r>
              <a:rPr lang="en-US" sz="2100" dirty="0" smtClean="0"/>
              <a:t>My country is Russia</a:t>
            </a:r>
            <a:r>
              <a:rPr lang="ru-RU" sz="2100" dirty="0" smtClean="0"/>
              <a:t>».</a:t>
            </a:r>
          </a:p>
          <a:p>
            <a:pPr>
              <a:buNone/>
            </a:pPr>
            <a:r>
              <a:rPr lang="ru-RU" sz="2100" dirty="0" smtClean="0"/>
              <a:t>       Учащиеся данной группы провели большую исследовательскую и творческую работу по данной проблеме. В итоге ими была представлена презентация, в которой содержатся важные сведенья, описания своей страны. Каждый участник имел возможность высказаться в соответствии со своей ролью.</a:t>
            </a:r>
          </a:p>
          <a:p>
            <a:pPr>
              <a:buNone/>
            </a:pPr>
            <a:endParaRPr lang="ru-RU" dirty="0" smtClean="0"/>
          </a:p>
          <a:p>
            <a:pPr>
              <a:buNone/>
            </a:pPr>
            <a:endParaRPr lang="ru-RU" dirty="0" smtClean="0"/>
          </a:p>
          <a:p>
            <a:pPr>
              <a:buNone/>
            </a:pPr>
            <a:endParaRPr lang="ru-RU" dirty="0" smtClean="0"/>
          </a:p>
          <a:p>
            <a:pPr>
              <a:buNone/>
            </a:pPr>
            <a:r>
              <a:rPr lang="en-US" dirty="0" smtClean="0"/>
              <a:t>II</a:t>
            </a:r>
            <a:r>
              <a:rPr lang="ru-RU" dirty="0" smtClean="0"/>
              <a:t>. Группа: –</a:t>
            </a:r>
            <a:r>
              <a:rPr lang="ru-RU" sz="2300" dirty="0" smtClean="0"/>
              <a:t>Презентация по теме «</a:t>
            </a:r>
            <a:r>
              <a:rPr lang="en-US" sz="2300" dirty="0" smtClean="0"/>
              <a:t>My town is the best</a:t>
            </a:r>
            <a:r>
              <a:rPr lang="ru-RU" sz="2300" dirty="0" smtClean="0"/>
              <a:t>».  Работа являлась и творческой и исследовательской. В проект были включены все важные исторические сведенья, справки, содержал в себе важную и полезную информацию, а также участники проекта рассказали об основных достопримечательностях города. Во время защиты учащиеся задают своим одноклассникам различные вопросы.</a:t>
            </a:r>
          </a:p>
          <a:p>
            <a:endParaRPr lang="ru-RU" dirty="0"/>
          </a:p>
        </p:txBody>
      </p:sp>
      <p:sp>
        <p:nvSpPr>
          <p:cNvPr id="3" name="Заголовок 2"/>
          <p:cNvSpPr>
            <a:spLocks noGrp="1"/>
          </p:cNvSpPr>
          <p:nvPr>
            <p:ph type="title"/>
          </p:nvPr>
        </p:nvSpPr>
        <p:spPr>
          <a:xfrm flipV="1">
            <a:off x="457200" y="106681"/>
            <a:ext cx="8229600" cy="45719"/>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5881710"/>
          </a:xfrm>
        </p:spPr>
        <p:txBody>
          <a:bodyPr>
            <a:normAutofit lnSpcReduction="10000"/>
          </a:bodyPr>
          <a:lstStyle/>
          <a:p>
            <a:pPr>
              <a:buNone/>
            </a:pPr>
            <a:r>
              <a:rPr lang="en-US" sz="2000" dirty="0" smtClean="0"/>
              <a:t>III</a:t>
            </a:r>
            <a:r>
              <a:rPr lang="ru-RU" sz="2000" dirty="0" smtClean="0"/>
              <a:t>. Группа: </a:t>
            </a:r>
            <a:r>
              <a:rPr lang="ru-RU" sz="1800" dirty="0" smtClean="0"/>
              <a:t>презентация по теме «</a:t>
            </a:r>
            <a:r>
              <a:rPr lang="en-US" sz="1800" dirty="0" smtClean="0"/>
              <a:t>There are a lot of beautiful towns in Russia</a:t>
            </a:r>
            <a:r>
              <a:rPr lang="ru-RU" sz="1800" dirty="0" smtClean="0"/>
              <a:t>» - «</a:t>
            </a:r>
            <a:r>
              <a:rPr lang="en-US" sz="1800" dirty="0" smtClean="0"/>
              <a:t>Moscow</a:t>
            </a:r>
            <a:r>
              <a:rPr lang="ru-RU" sz="1800" dirty="0" smtClean="0"/>
              <a:t>». В данной презентации учащиеся собран воедино иллюстрации, все основные найденные ими сведенья о Москве и её достопримечательностях. Материал в презентации был изложен на доступном языковом уровне. На более интересных местах, учащиеся останавливались и рассказывали более подробно, то есть в данном проекте была представлена и серия небольших докладов по разным направлениям.</a:t>
            </a:r>
          </a:p>
          <a:p>
            <a:pPr>
              <a:buNone/>
            </a:pPr>
            <a:endParaRPr lang="ru-RU" sz="1800" dirty="0" smtClean="0"/>
          </a:p>
          <a:p>
            <a:pPr>
              <a:buNone/>
            </a:pPr>
            <a:r>
              <a:rPr lang="en-US" sz="2000" dirty="0" smtClean="0"/>
              <a:t>IV</a:t>
            </a:r>
            <a:r>
              <a:rPr lang="ru-RU" sz="2000" dirty="0" smtClean="0"/>
              <a:t>.  Группа: </a:t>
            </a:r>
            <a:r>
              <a:rPr lang="ru-RU" dirty="0" smtClean="0"/>
              <a:t>- </a:t>
            </a:r>
            <a:r>
              <a:rPr lang="ru-RU" sz="1800" dirty="0" smtClean="0"/>
              <a:t>Буклет, справочная информация о России. Учащимися была представлена небольшая книга, в которой были собраны все основные материалы по разным городам, а также большое внимание было уделено такому вопросу как Россия. Информация в буклете содержится очень познавательная и развивающая. Материал как в иллюстрациях, так и в виде доклада.</a:t>
            </a:r>
          </a:p>
          <a:p>
            <a:pPr>
              <a:buNone/>
            </a:pPr>
            <a:endParaRPr lang="ru-RU" sz="1800" dirty="0" smtClean="0"/>
          </a:p>
          <a:p>
            <a:r>
              <a:rPr lang="ru-RU" sz="2000" dirty="0" smtClean="0"/>
              <a:t>3. Оценка результатов</a:t>
            </a:r>
          </a:p>
          <a:p>
            <a:pPr>
              <a:buNone/>
            </a:pPr>
            <a:r>
              <a:rPr lang="ru-RU" dirty="0" smtClean="0"/>
              <a:t>     </a:t>
            </a:r>
            <a:r>
              <a:rPr lang="ru-RU" sz="1800" dirty="0" smtClean="0"/>
              <a:t>Во время защиты проектов была проведена оценка результатов как самими учащимися, так и преподавателем.</a:t>
            </a:r>
          </a:p>
          <a:p>
            <a:endParaRPr lang="ru-RU" dirty="0"/>
          </a:p>
        </p:txBody>
      </p:sp>
      <p:sp>
        <p:nvSpPr>
          <p:cNvPr id="3" name="Заголовок 2"/>
          <p:cNvSpPr>
            <a:spLocks noGrp="1"/>
          </p:cNvSpPr>
          <p:nvPr>
            <p:ph type="title"/>
          </p:nvPr>
        </p:nvSpPr>
        <p:spPr>
          <a:xfrm flipV="1">
            <a:off x="457200" y="106681"/>
            <a:ext cx="8229600" cy="45719"/>
          </a:xfrm>
        </p:spPr>
        <p:txBody>
          <a:bodyPr>
            <a:normAutofit fontScale="90000"/>
          </a:bodyPr>
          <a:lstStyle/>
          <a:p>
            <a:endParaRPr lang="ru-R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52"/>
            <a:ext cx="8229600" cy="5953148"/>
          </a:xfrm>
        </p:spPr>
        <p:txBody>
          <a:bodyPr/>
          <a:lstStyle/>
          <a:p>
            <a:endParaRPr lang="ru-RU" dirty="0"/>
          </a:p>
        </p:txBody>
      </p:sp>
      <p:sp>
        <p:nvSpPr>
          <p:cNvPr id="3" name="Заголовок 2"/>
          <p:cNvSpPr>
            <a:spLocks noGrp="1"/>
          </p:cNvSpPr>
          <p:nvPr>
            <p:ph type="title"/>
          </p:nvPr>
        </p:nvSpPr>
        <p:spPr>
          <a:xfrm flipV="1">
            <a:off x="457200" y="106681"/>
            <a:ext cx="8229600" cy="45719"/>
          </a:xfrm>
        </p:spPr>
        <p:txBody>
          <a:bodyPr>
            <a:normAutofit fontScale="90000"/>
          </a:bodyPr>
          <a:lstStyle/>
          <a:p>
            <a:endParaRPr lang="ru-RU" dirty="0"/>
          </a:p>
        </p:txBody>
      </p:sp>
      <p:sp>
        <p:nvSpPr>
          <p:cNvPr id="4" name="Вертикальный свиток 3"/>
          <p:cNvSpPr/>
          <p:nvPr/>
        </p:nvSpPr>
        <p:spPr>
          <a:xfrm>
            <a:off x="1500166" y="1142984"/>
            <a:ext cx="6643734" cy="4643470"/>
          </a:xfrm>
          <a:prstGeom prst="verticalScroll">
            <a:avLst/>
          </a:prstGeom>
          <a:solidFill>
            <a:schemeClr val="accent1">
              <a:lumMod val="40000"/>
              <a:lumOff val="6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lvl="0" indent="179388" algn="just" fontAlgn="base">
              <a:spcBef>
                <a:spcPct val="0"/>
              </a:spcBef>
              <a:spcAft>
                <a:spcPct val="0"/>
              </a:spcAft>
            </a:pPr>
            <a:r>
              <a:rPr lang="ru-RU" b="1" dirty="0" smtClean="0">
                <a:ln w="50800"/>
                <a:solidFill>
                  <a:schemeClr val="bg1">
                    <a:shade val="50000"/>
                  </a:schemeClr>
                </a:solidFill>
                <a:latin typeface="Bookman Old Style" pitchFamily="18" charset="0"/>
                <a:ea typeface="Calibri" pitchFamily="34" charset="0"/>
                <a:cs typeface="Times New Roman" pitchFamily="18" charset="0"/>
              </a:rPr>
              <a:t> </a:t>
            </a:r>
            <a:r>
              <a:rPr lang="ru-RU" sz="2000" b="1" dirty="0" smtClean="0">
                <a:ln w="50800"/>
                <a:solidFill>
                  <a:schemeClr val="bg1">
                    <a:shade val="50000"/>
                  </a:schemeClr>
                </a:solidFill>
                <a:latin typeface="Bookman Old Style" pitchFamily="18" charset="0"/>
                <a:ea typeface="Calibri" pitchFamily="34" charset="0"/>
                <a:cs typeface="Times New Roman" pitchFamily="18" charset="0"/>
              </a:rPr>
              <a:t>Из практики можно сделать вывод, что проектная методика является большим стимулом в работе учащихся, приводит к активному освоению иностранного языка, применению своих знаний в каждой конкретной ситуации.</a:t>
            </a:r>
            <a:endParaRPr lang="ru-RU" sz="2000" b="1" dirty="0" smtClean="0">
              <a:ln w="50800"/>
              <a:solidFill>
                <a:schemeClr val="bg1">
                  <a:shade val="50000"/>
                </a:schemeClr>
              </a:solidFill>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14422"/>
            <a:ext cx="8229600" cy="4881578"/>
          </a:xfrm>
        </p:spPr>
        <p:txBody>
          <a:bodyPr>
            <a:normAutofit fontScale="92500" lnSpcReduction="10000"/>
          </a:bodyPr>
          <a:lstStyle/>
          <a:p>
            <a:pPr>
              <a:buNone/>
            </a:pPr>
            <a:r>
              <a:rPr lang="ru-RU" dirty="0" smtClean="0"/>
              <a:t>       Какой должна быть тема будущего проекта?</a:t>
            </a:r>
          </a:p>
          <a:p>
            <a:pPr>
              <a:buNone/>
            </a:pPr>
            <a:endParaRPr lang="ru-RU" dirty="0" smtClean="0"/>
          </a:p>
          <a:p>
            <a:pPr marL="514350" indent="-514350">
              <a:buNone/>
            </a:pPr>
            <a:r>
              <a:rPr lang="ru-RU" dirty="0" smtClean="0"/>
              <a:t>1. Интересной для самих </a:t>
            </a:r>
          </a:p>
          <a:p>
            <a:pPr marL="514350" indent="-514350">
              <a:buNone/>
            </a:pPr>
            <a:r>
              <a:rPr lang="ru-RU" dirty="0" smtClean="0"/>
              <a:t>учащихся.</a:t>
            </a:r>
          </a:p>
          <a:p>
            <a:pPr marL="514350" indent="-514350">
              <a:buAutoNum type="arabicPeriod"/>
            </a:pPr>
            <a:endParaRPr lang="ru-RU" dirty="0" smtClean="0"/>
          </a:p>
          <a:p>
            <a:pPr marL="514350" indent="-514350">
              <a:buNone/>
            </a:pPr>
            <a:r>
              <a:rPr lang="ru-RU" dirty="0" smtClean="0"/>
              <a:t>2. Соответствовать возрастной</a:t>
            </a:r>
          </a:p>
          <a:p>
            <a:pPr marL="514350" indent="-514350">
              <a:buNone/>
            </a:pPr>
            <a:r>
              <a:rPr lang="ru-RU" dirty="0" smtClean="0"/>
              <a:t> категории.</a:t>
            </a:r>
          </a:p>
          <a:p>
            <a:pPr marL="514350" indent="-514350">
              <a:buAutoNum type="arabicPeriod"/>
            </a:pPr>
            <a:endParaRPr lang="ru-RU" dirty="0" smtClean="0"/>
          </a:p>
          <a:p>
            <a:pPr marL="514350" indent="-514350">
              <a:buNone/>
            </a:pPr>
            <a:r>
              <a:rPr lang="ru-RU" dirty="0" smtClean="0"/>
              <a:t>3. Подходить по изучаемой тематике.</a:t>
            </a:r>
          </a:p>
          <a:p>
            <a:pPr marL="514350" indent="-514350">
              <a:buAutoNum type="arabicPeriod"/>
            </a:pPr>
            <a:endParaRPr lang="ru-RU" dirty="0" smtClean="0"/>
          </a:p>
          <a:p>
            <a:pPr marL="514350" indent="-514350">
              <a:buNone/>
            </a:pPr>
            <a:r>
              <a:rPr lang="ru-RU" dirty="0" smtClean="0"/>
              <a:t>4. Тема должна быть ориентирована на конечный, творческий результат.</a:t>
            </a:r>
          </a:p>
          <a:p>
            <a:pPr marL="514350" indent="-514350">
              <a:buAutoNum type="arabicPeriod"/>
            </a:pPr>
            <a:endParaRPr lang="ru-RU" dirty="0"/>
          </a:p>
        </p:txBody>
      </p:sp>
      <p:sp>
        <p:nvSpPr>
          <p:cNvPr id="3" name="Заголовок 2"/>
          <p:cNvSpPr>
            <a:spLocks noGrp="1"/>
          </p:cNvSpPr>
          <p:nvPr>
            <p:ph type="title"/>
          </p:nvPr>
        </p:nvSpPr>
        <p:spPr>
          <a:xfrm>
            <a:off x="457200" y="152400"/>
            <a:ext cx="8229600" cy="847708"/>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ru-RU" sz="3600" dirty="0" smtClean="0"/>
              <a:t>Выбор темы проекта на уроке И.Я.</a:t>
            </a:r>
            <a:endParaRPr lang="ru-RU" sz="3600" dirty="0"/>
          </a:p>
        </p:txBody>
      </p:sp>
      <p:pic>
        <p:nvPicPr>
          <p:cNvPr id="5" name="Рисунок 4" descr="http://im5-tub-ru.yandex.net/i?id=149671063-37-72&amp;n=21">
            <a:hlinkClick r:id="rId2" tgtFrame="_blank"/>
          </p:cNvPr>
          <p:cNvPicPr/>
          <p:nvPr/>
        </p:nvPicPr>
        <p:blipFill>
          <a:blip r:embed="rId3"/>
          <a:srcRect/>
          <a:stretch>
            <a:fillRect/>
          </a:stretch>
        </p:blipFill>
        <p:spPr bwMode="auto">
          <a:xfrm>
            <a:off x="5143504" y="1857364"/>
            <a:ext cx="3571900" cy="2571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851557"/>
          <a:ext cx="8229600" cy="5577840"/>
        </p:xfrm>
        <a:graphic>
          <a:graphicData uri="http://schemas.openxmlformats.org/drawingml/2006/table">
            <a:tbl>
              <a:tblPr firstRow="1" bandRow="1">
                <a:tableStyleId>{F5AB1C69-6EDB-4FF4-983F-18BD219EF322}</a:tableStyleId>
              </a:tblPr>
              <a:tblGrid>
                <a:gridCol w="1328718"/>
                <a:gridCol w="2143140"/>
                <a:gridCol w="2214578"/>
                <a:gridCol w="2543164"/>
              </a:tblGrid>
              <a:tr h="370840">
                <a:tc>
                  <a:txBody>
                    <a:bodyPr/>
                    <a:lstStyle/>
                    <a:p>
                      <a:r>
                        <a:rPr lang="ru-RU" dirty="0" smtClean="0"/>
                        <a:t>Этапы</a:t>
                      </a:r>
                      <a:endParaRPr lang="ru-RU" dirty="0"/>
                    </a:p>
                  </a:txBody>
                  <a:tcPr/>
                </a:tc>
                <a:tc>
                  <a:txBody>
                    <a:bodyPr/>
                    <a:lstStyle/>
                    <a:p>
                      <a:pPr algn="ctr"/>
                      <a:r>
                        <a:rPr lang="ru-RU" dirty="0" smtClean="0"/>
                        <a:t>Содержание работы</a:t>
                      </a:r>
                      <a:endParaRPr lang="ru-RU" dirty="0"/>
                    </a:p>
                  </a:txBody>
                  <a:tcPr/>
                </a:tc>
                <a:tc>
                  <a:txBody>
                    <a:bodyPr/>
                    <a:lstStyle/>
                    <a:p>
                      <a:pPr algn="ctr"/>
                      <a:r>
                        <a:rPr lang="ru-RU" dirty="0" smtClean="0"/>
                        <a:t>Деятельность учащихся</a:t>
                      </a:r>
                      <a:endParaRPr lang="ru-RU" dirty="0"/>
                    </a:p>
                  </a:txBody>
                  <a:tcPr/>
                </a:tc>
                <a:tc>
                  <a:txBody>
                    <a:bodyPr/>
                    <a:lstStyle/>
                    <a:p>
                      <a:pPr algn="ctr"/>
                      <a:r>
                        <a:rPr lang="ru-RU" dirty="0" smtClean="0"/>
                        <a:t>Деятельность учителя</a:t>
                      </a:r>
                      <a:endParaRPr lang="ru-RU" dirty="0"/>
                    </a:p>
                  </a:txBody>
                  <a:tcPr/>
                </a:tc>
              </a:tr>
              <a:tr h="4612003">
                <a:tc>
                  <a:txBody>
                    <a:bodyPr/>
                    <a:lstStyle/>
                    <a:p>
                      <a:endParaRPr lang="ru-RU" dirty="0" smtClean="0"/>
                    </a:p>
                    <a:p>
                      <a:endParaRPr lang="ru-RU" dirty="0" smtClean="0"/>
                    </a:p>
                    <a:p>
                      <a:endParaRPr lang="ru-RU" dirty="0" smtClean="0"/>
                    </a:p>
                    <a:p>
                      <a:r>
                        <a:rPr lang="ru-RU" sz="1200" dirty="0" smtClean="0"/>
                        <a:t>Этап мотивации и целеполагания</a:t>
                      </a:r>
                    </a:p>
                    <a:p>
                      <a:endParaRPr lang="ru-RU" dirty="0" smtClean="0"/>
                    </a:p>
                    <a:p>
                      <a:endParaRPr lang="ru-RU" dirty="0" smtClean="0"/>
                    </a:p>
                    <a:p>
                      <a:r>
                        <a:rPr lang="ru-RU" sz="1200" dirty="0" smtClean="0"/>
                        <a:t>Этап планирования.</a:t>
                      </a:r>
                      <a:endParaRPr lang="ru-RU" sz="1200" dirty="0"/>
                    </a:p>
                  </a:txBody>
                  <a:tcPr>
                    <a:lnL w="12700" cap="flat" cmpd="sng" algn="ctr">
                      <a:solidFill>
                        <a:schemeClr val="tx1"/>
                      </a:solidFill>
                      <a:prstDash val="solid"/>
                      <a:round/>
                      <a:headEnd type="none" w="med" len="med"/>
                      <a:tailEnd type="none" w="med" len="med"/>
                    </a:lnL>
                  </a:tcPr>
                </a:tc>
                <a:tc>
                  <a:txBody>
                    <a:bodyPr/>
                    <a:lstStyle/>
                    <a:p>
                      <a:endParaRPr lang="ru-RU" dirty="0" smtClean="0"/>
                    </a:p>
                    <a:p>
                      <a:endParaRPr lang="ru-RU" dirty="0" smtClean="0"/>
                    </a:p>
                    <a:p>
                      <a:r>
                        <a:rPr lang="ru-RU" dirty="0" smtClean="0"/>
                        <a:t>1)</a:t>
                      </a:r>
                      <a:r>
                        <a:rPr lang="ru-RU" baseline="0" dirty="0" smtClean="0"/>
                        <a:t> </a:t>
                      </a:r>
                      <a:r>
                        <a:rPr lang="ru-RU" dirty="0" smtClean="0"/>
                        <a:t> </a:t>
                      </a:r>
                      <a:r>
                        <a:rPr lang="ru-RU" sz="1200" dirty="0" smtClean="0"/>
                        <a:t>Определение темы.</a:t>
                      </a:r>
                    </a:p>
                    <a:p>
                      <a:pPr marL="228600" indent="-228600">
                        <a:buAutoNum type="arabicParenR" startAt="2"/>
                      </a:pPr>
                      <a:r>
                        <a:rPr kumimoji="0" lang="ru-RU" sz="1200" kern="1200" dirty="0" smtClean="0">
                          <a:solidFill>
                            <a:schemeClr val="dk1"/>
                          </a:solidFill>
                          <a:latin typeface="+mn-lt"/>
                          <a:ea typeface="+mn-ea"/>
                          <a:cs typeface="+mn-cs"/>
                        </a:rPr>
                        <a:t>Выявление одной или нескольких проблем.</a:t>
                      </a:r>
                    </a:p>
                    <a:p>
                      <a:r>
                        <a:rPr kumimoji="0" lang="ru-RU" sz="1200" kern="1200" dirty="0" smtClean="0">
                          <a:solidFill>
                            <a:schemeClr val="dk1"/>
                          </a:solidFill>
                          <a:latin typeface="+mn-lt"/>
                          <a:ea typeface="+mn-ea"/>
                          <a:cs typeface="+mn-cs"/>
                        </a:rPr>
                        <a:t>3)   Уточнение целей коночного результата.</a:t>
                      </a:r>
                    </a:p>
                    <a:p>
                      <a:r>
                        <a:rPr kumimoji="0" lang="ru-RU" sz="1200" kern="1200" dirty="0" smtClean="0">
                          <a:solidFill>
                            <a:schemeClr val="dk1"/>
                          </a:solidFill>
                          <a:latin typeface="+mn-lt"/>
                          <a:ea typeface="+mn-ea"/>
                          <a:cs typeface="+mn-cs"/>
                        </a:rPr>
                        <a:t>4)</a:t>
                      </a:r>
                      <a:r>
                        <a:rPr kumimoji="0" lang="ru-RU" sz="1200" kern="1200" baseline="0" dirty="0" smtClean="0">
                          <a:solidFill>
                            <a:schemeClr val="dk1"/>
                          </a:solidFill>
                          <a:latin typeface="+mn-lt"/>
                          <a:ea typeface="+mn-ea"/>
                          <a:cs typeface="+mn-cs"/>
                        </a:rPr>
                        <a:t> </a:t>
                      </a:r>
                      <a:r>
                        <a:rPr kumimoji="0" lang="ru-RU" sz="1200" kern="1200" dirty="0" smtClean="0">
                          <a:solidFill>
                            <a:schemeClr val="dk1"/>
                          </a:solidFill>
                          <a:latin typeface="+mn-lt"/>
                          <a:ea typeface="+mn-ea"/>
                          <a:cs typeface="+mn-cs"/>
                        </a:rPr>
                        <a:t> Выбор рабочих групп. </a:t>
                      </a:r>
                    </a:p>
                    <a:p>
                      <a:pPr marL="228600" indent="-228600">
                        <a:buAutoNum type="arabicParenR" startAt="2"/>
                      </a:pPr>
                      <a:endParaRPr lang="ru-RU" sz="1200" dirty="0" smtClean="0"/>
                    </a:p>
                    <a:p>
                      <a:pPr marL="228600" indent="-228600">
                        <a:buAutoNum type="arabicParenR" startAt="2"/>
                      </a:pPr>
                      <a:endParaRPr lang="ru-RU" sz="1200" dirty="0" smtClean="0"/>
                    </a:p>
                    <a:p>
                      <a:pPr marL="228600" indent="-228600">
                        <a:buNone/>
                      </a:pPr>
                      <a:endParaRPr lang="ru-RU" sz="1200" dirty="0" smtClean="0"/>
                    </a:p>
                    <a:p>
                      <a:r>
                        <a:rPr kumimoji="0" lang="ru-RU" sz="1200" kern="1200" dirty="0" smtClean="0">
                          <a:solidFill>
                            <a:schemeClr val="dk1"/>
                          </a:solidFill>
                          <a:latin typeface="+mn-lt"/>
                          <a:ea typeface="+mn-ea"/>
                          <a:cs typeface="+mn-cs"/>
                        </a:rPr>
                        <a:t>1) Анализ проблемы, выдвижение гипотез, обоснование каждой из гипотез.</a:t>
                      </a:r>
                    </a:p>
                    <a:p>
                      <a:r>
                        <a:rPr kumimoji="0" lang="ru-RU" sz="1200" kern="1200" dirty="0" smtClean="0">
                          <a:solidFill>
                            <a:schemeClr val="dk1"/>
                          </a:solidFill>
                          <a:latin typeface="+mn-lt"/>
                          <a:ea typeface="+mn-ea"/>
                          <a:cs typeface="+mn-cs"/>
                        </a:rPr>
                        <a:t>2)</a:t>
                      </a:r>
                      <a:r>
                        <a:rPr kumimoji="0" lang="ru-RU" sz="1200" kern="1200" baseline="0" dirty="0" smtClean="0">
                          <a:solidFill>
                            <a:schemeClr val="dk1"/>
                          </a:solidFill>
                          <a:latin typeface="+mn-lt"/>
                          <a:ea typeface="+mn-ea"/>
                          <a:cs typeface="+mn-cs"/>
                        </a:rPr>
                        <a:t> </a:t>
                      </a:r>
                      <a:r>
                        <a:rPr kumimoji="0" lang="ru-RU" sz="1200" kern="1200" dirty="0" smtClean="0">
                          <a:solidFill>
                            <a:schemeClr val="dk1"/>
                          </a:solidFill>
                          <a:latin typeface="+mn-lt"/>
                          <a:ea typeface="+mn-ea"/>
                          <a:cs typeface="+mn-cs"/>
                        </a:rPr>
                        <a:t> Определение источников информации, способов ее сбора и анализа.</a:t>
                      </a:r>
                    </a:p>
                    <a:p>
                      <a:r>
                        <a:rPr kumimoji="0" lang="ru-RU" sz="1200" kern="1200" dirty="0" smtClean="0">
                          <a:solidFill>
                            <a:schemeClr val="dk1"/>
                          </a:solidFill>
                          <a:latin typeface="+mn-lt"/>
                          <a:ea typeface="+mn-ea"/>
                          <a:cs typeface="+mn-cs"/>
                        </a:rPr>
                        <a:t>3)</a:t>
                      </a:r>
                      <a:r>
                        <a:rPr kumimoji="0" lang="ru-RU" sz="1200" kern="1200" baseline="0" dirty="0" smtClean="0">
                          <a:solidFill>
                            <a:schemeClr val="dk1"/>
                          </a:solidFill>
                          <a:latin typeface="+mn-lt"/>
                          <a:ea typeface="+mn-ea"/>
                          <a:cs typeface="+mn-cs"/>
                        </a:rPr>
                        <a:t> </a:t>
                      </a:r>
                      <a:r>
                        <a:rPr kumimoji="0" lang="ru-RU" sz="1200" kern="1200" dirty="0" smtClean="0">
                          <a:solidFill>
                            <a:schemeClr val="dk1"/>
                          </a:solidFill>
                          <a:latin typeface="+mn-lt"/>
                          <a:ea typeface="+mn-ea"/>
                          <a:cs typeface="+mn-cs"/>
                        </a:rPr>
                        <a:t> Постановка задач и выбор критериев оценки результатов.</a:t>
                      </a:r>
                    </a:p>
                    <a:p>
                      <a:r>
                        <a:rPr kumimoji="0" lang="ru-RU" sz="1200" kern="1200" dirty="0" smtClean="0">
                          <a:solidFill>
                            <a:schemeClr val="dk1"/>
                          </a:solidFill>
                          <a:latin typeface="+mn-lt"/>
                          <a:ea typeface="+mn-ea"/>
                          <a:cs typeface="+mn-cs"/>
                        </a:rPr>
                        <a:t>4)</a:t>
                      </a:r>
                      <a:r>
                        <a:rPr kumimoji="0" lang="ru-RU" sz="1200" kern="1200" baseline="0" dirty="0" smtClean="0">
                          <a:solidFill>
                            <a:schemeClr val="dk1"/>
                          </a:solidFill>
                          <a:latin typeface="+mn-lt"/>
                          <a:ea typeface="+mn-ea"/>
                          <a:cs typeface="+mn-cs"/>
                        </a:rPr>
                        <a:t> </a:t>
                      </a:r>
                      <a:r>
                        <a:rPr kumimoji="0" lang="ru-RU" sz="1200" kern="1200" dirty="0" smtClean="0">
                          <a:solidFill>
                            <a:schemeClr val="dk1"/>
                          </a:solidFill>
                          <a:latin typeface="+mn-lt"/>
                          <a:ea typeface="+mn-ea"/>
                          <a:cs typeface="+mn-cs"/>
                        </a:rPr>
                        <a:t>распределение ролей в команде.</a:t>
                      </a:r>
                      <a:endParaRPr lang="ru-RU" sz="1200" dirty="0"/>
                    </a:p>
                  </a:txBody>
                  <a:tcPr/>
                </a:tc>
                <a:tc>
                  <a:txBody>
                    <a:bodyPr/>
                    <a:lstStyle/>
                    <a:p>
                      <a:endParaRPr lang="ru-RU" dirty="0" smtClean="0"/>
                    </a:p>
                    <a:p>
                      <a:endParaRPr lang="ru-RU" dirty="0" smtClean="0"/>
                    </a:p>
                    <a:p>
                      <a:endParaRPr lang="ru-RU" dirty="0" smtClean="0"/>
                    </a:p>
                    <a:p>
                      <a:r>
                        <a:rPr kumimoji="0" lang="ru-RU" sz="1200" kern="1200" dirty="0" smtClean="0">
                          <a:solidFill>
                            <a:schemeClr val="dk1"/>
                          </a:solidFill>
                          <a:latin typeface="+mn-lt"/>
                          <a:ea typeface="+mn-ea"/>
                          <a:cs typeface="+mn-cs"/>
                        </a:rPr>
                        <a:t>Уточняют информацию. </a:t>
                      </a:r>
                      <a:r>
                        <a:rPr kumimoji="0" lang="ru-RU" sz="1200" kern="1200" baseline="0" dirty="0" smtClean="0">
                          <a:solidFill>
                            <a:schemeClr val="dk1"/>
                          </a:solidFill>
                          <a:latin typeface="+mn-lt"/>
                          <a:ea typeface="+mn-ea"/>
                          <a:cs typeface="+mn-cs"/>
                        </a:rPr>
                        <a:t> </a:t>
                      </a:r>
                      <a:r>
                        <a:rPr kumimoji="0" lang="ru-RU" sz="1200" kern="1200" dirty="0" smtClean="0">
                          <a:solidFill>
                            <a:schemeClr val="dk1"/>
                          </a:solidFill>
                          <a:latin typeface="+mn-lt"/>
                          <a:ea typeface="+mn-ea"/>
                          <a:cs typeface="+mn-cs"/>
                        </a:rPr>
                        <a:t>Обсуждают задание. Выявляют проблемы.</a:t>
                      </a: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r>
                        <a:rPr kumimoji="0" lang="ru-RU" sz="1200" kern="1200" dirty="0" smtClean="0">
                          <a:solidFill>
                            <a:schemeClr val="dk1"/>
                          </a:solidFill>
                          <a:latin typeface="+mn-lt"/>
                          <a:ea typeface="+mn-ea"/>
                          <a:cs typeface="+mn-cs"/>
                        </a:rPr>
                        <a:t>Выдвигают гипотезы решения проблем, формируют задачи. Определяют источники информации. </a:t>
                      </a:r>
                    </a:p>
                    <a:p>
                      <a:r>
                        <a:rPr kumimoji="0" lang="ru-RU" sz="1200" kern="1200" dirty="0" smtClean="0">
                          <a:solidFill>
                            <a:schemeClr val="dk1"/>
                          </a:solidFill>
                          <a:latin typeface="+mn-lt"/>
                          <a:ea typeface="+mn-ea"/>
                          <a:cs typeface="+mn-cs"/>
                        </a:rPr>
                        <a:t>Выбирают и обосновывают свои критерии успеха.</a:t>
                      </a:r>
                      <a:endParaRPr lang="ru-RU" sz="1200" dirty="0"/>
                    </a:p>
                  </a:txBody>
                  <a:tcPr/>
                </a:tc>
                <a:tc>
                  <a:txBody>
                    <a:bodyPr/>
                    <a:lstStyle/>
                    <a:p>
                      <a:endParaRPr lang="ru-RU" dirty="0" smtClean="0"/>
                    </a:p>
                    <a:p>
                      <a:endParaRPr lang="ru-RU" dirty="0" smtClean="0"/>
                    </a:p>
                    <a:p>
                      <a:endParaRPr lang="ru-RU" dirty="0" smtClean="0"/>
                    </a:p>
                    <a:p>
                      <a:r>
                        <a:rPr kumimoji="0" lang="ru-RU" sz="1200" kern="1200" dirty="0" smtClean="0">
                          <a:solidFill>
                            <a:schemeClr val="dk1"/>
                          </a:solidFill>
                          <a:latin typeface="+mn-lt"/>
                          <a:ea typeface="+mn-ea"/>
                          <a:cs typeface="+mn-cs"/>
                        </a:rPr>
                        <a:t>Мотивирует учащихся. </a:t>
                      </a:r>
                    </a:p>
                    <a:p>
                      <a:r>
                        <a:rPr kumimoji="0" lang="ru-RU" sz="1200" kern="1200" dirty="0" smtClean="0">
                          <a:solidFill>
                            <a:schemeClr val="dk1"/>
                          </a:solidFill>
                          <a:latin typeface="+mn-lt"/>
                          <a:ea typeface="+mn-ea"/>
                          <a:cs typeface="+mn-cs"/>
                        </a:rPr>
                        <a:t>Помогает в постановке целей проекта. </a:t>
                      </a:r>
                    </a:p>
                    <a:p>
                      <a:r>
                        <a:rPr kumimoji="0" lang="ru-RU" sz="1200" kern="1200" dirty="0" smtClean="0">
                          <a:solidFill>
                            <a:schemeClr val="dk1"/>
                          </a:solidFill>
                          <a:latin typeface="+mn-lt"/>
                          <a:ea typeface="+mn-ea"/>
                          <a:cs typeface="+mn-cs"/>
                        </a:rPr>
                        <a:t>Наблюдает. </a:t>
                      </a: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r>
                        <a:rPr kumimoji="0" lang="ru-RU" sz="1200" kern="1200" dirty="0" smtClean="0">
                          <a:solidFill>
                            <a:schemeClr val="dk1"/>
                          </a:solidFill>
                          <a:latin typeface="+mn-lt"/>
                          <a:ea typeface="+mn-ea"/>
                          <a:cs typeface="+mn-cs"/>
                        </a:rPr>
                        <a:t>Помогает в анализе и синтезе. Наблюдает. </a:t>
                      </a: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lang="ru-RU" sz="1200" dirty="0"/>
                    </a:p>
                  </a:txBody>
                  <a:tcPr/>
                </a:tc>
              </a:tr>
            </a:tbl>
          </a:graphicData>
        </a:graphic>
      </p:graphicFrame>
      <p:sp>
        <p:nvSpPr>
          <p:cNvPr id="3" name="Заголовок 2"/>
          <p:cNvSpPr>
            <a:spLocks noGrp="1"/>
          </p:cNvSpPr>
          <p:nvPr>
            <p:ph type="title"/>
          </p:nvPr>
        </p:nvSpPr>
        <p:spPr>
          <a:xfrm>
            <a:off x="457200" y="152400"/>
            <a:ext cx="8229600" cy="990584"/>
          </a:xfrm>
        </p:spPr>
        <p:style>
          <a:lnRef idx="1">
            <a:schemeClr val="accent4"/>
          </a:lnRef>
          <a:fillRef idx="3">
            <a:schemeClr val="accent4"/>
          </a:fillRef>
          <a:effectRef idx="2">
            <a:schemeClr val="accent4"/>
          </a:effectRef>
          <a:fontRef idx="minor">
            <a:schemeClr val="lt1"/>
          </a:fontRef>
        </p:style>
        <p:txBody>
          <a:bodyPr>
            <a:normAutofit/>
          </a:bodyPr>
          <a:lstStyle/>
          <a:p>
            <a:pPr algn="ctr"/>
            <a:r>
              <a:rPr lang="ru-RU" dirty="0" smtClean="0"/>
              <a:t>Этапы проектирования.</a:t>
            </a:r>
            <a:endParaRPr lang="ru-RU" dirty="0"/>
          </a:p>
        </p:txBody>
      </p:sp>
      <p:graphicFrame>
        <p:nvGraphicFramePr>
          <p:cNvPr id="6" name="Таблица 5"/>
          <p:cNvGraphicFramePr>
            <a:graphicFrameLocks noGrp="1"/>
          </p:cNvGraphicFramePr>
          <p:nvPr/>
        </p:nvGraphicFramePr>
        <p:xfrm>
          <a:off x="214282" y="1643050"/>
          <a:ext cx="8624918" cy="365760"/>
        </p:xfrm>
        <a:graphic>
          <a:graphicData uri="http://schemas.openxmlformats.org/drawingml/2006/table">
            <a:tbl>
              <a:tblPr/>
              <a:tblGrid>
                <a:gridCol w="8624918"/>
              </a:tblGrid>
              <a:tr h="357190">
                <a:tc>
                  <a:txBody>
                    <a:bodyPr/>
                    <a:lstStyle/>
                    <a:p>
                      <a:r>
                        <a:rPr lang="ru-RU" dirty="0" smtClean="0"/>
                        <a:t>                                              </a:t>
                      </a:r>
                      <a:r>
                        <a:rPr lang="en-US" dirty="0" smtClean="0"/>
                        <a:t>I. </a:t>
                      </a:r>
                      <a:r>
                        <a:rPr lang="ru-RU" dirty="0" smtClean="0"/>
                        <a:t>  ПОДГОТОВИТЕЛЬНЫЙ</a:t>
                      </a:r>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bg1">
                        <a:lumMod val="50000"/>
                        <a:lumOff val="50000"/>
                      </a:schemeClr>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одержимое 4"/>
          <p:cNvGraphicFramePr>
            <a:graphicFrameLocks noGrp="1"/>
          </p:cNvGraphicFramePr>
          <p:nvPr>
            <p:ph idx="1"/>
          </p:nvPr>
        </p:nvGraphicFramePr>
        <p:xfrm>
          <a:off x="500034" y="285728"/>
          <a:ext cx="8229600" cy="5948680"/>
        </p:xfrm>
        <a:graphic>
          <a:graphicData uri="http://schemas.openxmlformats.org/drawingml/2006/table">
            <a:tbl>
              <a:tblPr firstRow="1" bandRow="1">
                <a:tableStyleId>{F5AB1C69-6EDB-4FF4-983F-18BD219EF322}</a:tableStyleId>
              </a:tblPr>
              <a:tblGrid>
                <a:gridCol w="1543032"/>
                <a:gridCol w="2000264"/>
                <a:gridCol w="2286016"/>
                <a:gridCol w="2400288"/>
              </a:tblGrid>
              <a:tr h="370840">
                <a:tc gridSpan="4">
                  <a:txBody>
                    <a:bodyPr/>
                    <a:lstStyle/>
                    <a:p>
                      <a:r>
                        <a:rPr lang="ru-RU" dirty="0" smtClean="0"/>
                        <a:t>                                         </a:t>
                      </a:r>
                      <a:r>
                        <a:rPr lang="en-US" dirty="0" smtClean="0"/>
                        <a:t>I. </a:t>
                      </a:r>
                      <a:r>
                        <a:rPr lang="ru-RU" dirty="0" smtClean="0"/>
                        <a:t>  ПОДГОТОВИТЕЛЬНЫЙ</a:t>
                      </a:r>
                      <a:endParaRPr lang="ru-RU" dirty="0"/>
                    </a:p>
                  </a:txBody>
                  <a:tcPr/>
                </a:tc>
                <a:tc hMerge="1">
                  <a:txBody>
                    <a:bodyPr/>
                    <a:lstStyle/>
                    <a:p>
                      <a:endParaRPr lang="ru-RU"/>
                    </a:p>
                  </a:txBody>
                  <a:tcPr/>
                </a:tc>
                <a:tc hMerge="1">
                  <a:txBody>
                    <a:bodyPr/>
                    <a:lstStyle/>
                    <a:p>
                      <a:endParaRPr lang="ru-RU"/>
                    </a:p>
                  </a:txBody>
                  <a:tcPr/>
                </a:tc>
                <a:tc hMerge="1">
                  <a:txBody>
                    <a:bodyPr/>
                    <a:lstStyle/>
                    <a:p>
                      <a:endParaRPr lang="ru-RU" dirty="0"/>
                    </a:p>
                  </a:txBody>
                  <a:tcPr/>
                </a:tc>
              </a:tr>
              <a:tr h="370840">
                <a:tc>
                  <a:txBody>
                    <a:bodyPr/>
                    <a:lstStyle/>
                    <a:p>
                      <a:r>
                        <a:rPr kumimoji="0" lang="ru-RU" sz="1400" kern="1200" dirty="0" smtClean="0">
                          <a:solidFill>
                            <a:schemeClr val="dk1"/>
                          </a:solidFill>
                          <a:latin typeface="+mn-lt"/>
                          <a:ea typeface="+mn-ea"/>
                          <a:cs typeface="+mn-cs"/>
                        </a:rPr>
                        <a:t>Этапы принятия решений.</a:t>
                      </a: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kumimoji="0" lang="ru-RU" sz="1400" kern="1200" dirty="0" smtClean="0">
                        <a:solidFill>
                          <a:schemeClr val="dk1"/>
                        </a:solidFill>
                        <a:latin typeface="+mn-lt"/>
                        <a:ea typeface="+mn-ea"/>
                        <a:cs typeface="+mn-cs"/>
                      </a:endParaRPr>
                    </a:p>
                    <a:p>
                      <a:endParaRPr lang="ru-RU" sz="1400" dirty="0" smtClean="0"/>
                    </a:p>
                    <a:p>
                      <a:r>
                        <a:rPr lang="ru-RU" sz="1400" dirty="0" smtClean="0"/>
                        <a:t>Этап выполнения проекта</a:t>
                      </a:r>
                      <a:endParaRPr lang="ru-RU" sz="1400" dirty="0"/>
                    </a:p>
                  </a:txBody>
                  <a:tcPr/>
                </a:tc>
                <a:tc>
                  <a:txBody>
                    <a:bodyPr/>
                    <a:lstStyle/>
                    <a:p>
                      <a:r>
                        <a:rPr kumimoji="0" lang="ru-RU" sz="1800" kern="1200" dirty="0" smtClean="0">
                          <a:solidFill>
                            <a:schemeClr val="dk1"/>
                          </a:solidFill>
                          <a:latin typeface="+mn-lt"/>
                          <a:ea typeface="+mn-ea"/>
                          <a:cs typeface="+mn-cs"/>
                        </a:rPr>
                        <a:t>1)</a:t>
                      </a:r>
                      <a:r>
                        <a:rPr kumimoji="0" lang="ru-RU" sz="1800" kern="1200" baseline="0" dirty="0" smtClean="0">
                          <a:solidFill>
                            <a:schemeClr val="dk1"/>
                          </a:solidFill>
                          <a:latin typeface="+mn-lt"/>
                          <a:ea typeface="+mn-ea"/>
                          <a:cs typeface="+mn-cs"/>
                        </a:rPr>
                        <a:t> </a:t>
                      </a:r>
                      <a:r>
                        <a:rPr kumimoji="0" lang="ru-RU" sz="1200" kern="1200" baseline="0" dirty="0" smtClean="0">
                          <a:solidFill>
                            <a:schemeClr val="dk1"/>
                          </a:solidFill>
                          <a:latin typeface="+mn-lt"/>
                          <a:ea typeface="+mn-ea"/>
                          <a:cs typeface="+mn-cs"/>
                        </a:rPr>
                        <a:t>О</a:t>
                      </a:r>
                      <a:r>
                        <a:rPr kumimoji="0" lang="ru-RU" sz="1200" kern="1200" dirty="0" smtClean="0">
                          <a:solidFill>
                            <a:schemeClr val="dk1"/>
                          </a:solidFill>
                          <a:latin typeface="+mn-lt"/>
                          <a:ea typeface="+mn-ea"/>
                          <a:cs typeface="+mn-cs"/>
                        </a:rPr>
                        <a:t>бсуждение методов проверки принятых гипотез («мозговой штурм»).</a:t>
                      </a:r>
                    </a:p>
                    <a:p>
                      <a:pPr marL="228600" indent="-228600">
                        <a:buAutoNum type="arabicParenR" startAt="2"/>
                      </a:pPr>
                      <a:r>
                        <a:rPr kumimoji="0" lang="ru-RU" sz="1200" kern="1200" baseline="0" dirty="0" smtClean="0">
                          <a:solidFill>
                            <a:schemeClr val="dk1"/>
                          </a:solidFill>
                          <a:latin typeface="+mn-lt"/>
                          <a:ea typeface="+mn-ea"/>
                          <a:cs typeface="+mn-cs"/>
                        </a:rPr>
                        <a:t>В</a:t>
                      </a:r>
                      <a:r>
                        <a:rPr kumimoji="0" lang="ru-RU" sz="1200" kern="1200" dirty="0" smtClean="0">
                          <a:solidFill>
                            <a:schemeClr val="dk1"/>
                          </a:solidFill>
                          <a:latin typeface="+mn-lt"/>
                          <a:ea typeface="+mn-ea"/>
                          <a:cs typeface="+mn-cs"/>
                        </a:rPr>
                        <a:t>ыбор оптимального</a:t>
                      </a:r>
                    </a:p>
                    <a:p>
                      <a:pPr marL="228600" indent="-228600">
                        <a:buNone/>
                      </a:pPr>
                      <a:r>
                        <a:rPr kumimoji="0" lang="ru-RU" sz="1200" kern="1200" dirty="0" smtClean="0">
                          <a:solidFill>
                            <a:schemeClr val="dk1"/>
                          </a:solidFill>
                          <a:latin typeface="+mn-lt"/>
                          <a:ea typeface="+mn-ea"/>
                          <a:cs typeface="+mn-cs"/>
                        </a:rPr>
                        <a:t>варианта.</a:t>
                      </a:r>
                    </a:p>
                    <a:p>
                      <a:pPr marL="228600" indent="-228600">
                        <a:buNone/>
                      </a:pPr>
                      <a:r>
                        <a:rPr kumimoji="0" lang="ru-RU" sz="1200" kern="1200" dirty="0" smtClean="0">
                          <a:solidFill>
                            <a:schemeClr val="dk1"/>
                          </a:solidFill>
                          <a:latin typeface="+mn-lt"/>
                          <a:ea typeface="+mn-ea"/>
                          <a:cs typeface="+mn-cs"/>
                        </a:rPr>
                        <a:t>3)Определение способа</a:t>
                      </a:r>
                    </a:p>
                    <a:p>
                      <a:pPr marL="228600" indent="-228600">
                        <a:buNone/>
                      </a:pPr>
                      <a:r>
                        <a:rPr kumimoji="0" lang="ru-RU" sz="1200" kern="1200" dirty="0" smtClean="0">
                          <a:solidFill>
                            <a:schemeClr val="dk1"/>
                          </a:solidFill>
                          <a:latin typeface="+mn-lt"/>
                          <a:ea typeface="+mn-ea"/>
                          <a:cs typeface="+mn-cs"/>
                        </a:rPr>
                        <a:t>представления результата</a:t>
                      </a:r>
                    </a:p>
                    <a:p>
                      <a:r>
                        <a:rPr kumimoji="0" lang="ru-RU" sz="1200" kern="1200" dirty="0" smtClean="0">
                          <a:solidFill>
                            <a:schemeClr val="dk1"/>
                          </a:solidFill>
                          <a:latin typeface="+mn-lt"/>
                          <a:ea typeface="+mn-ea"/>
                          <a:cs typeface="+mn-cs"/>
                        </a:rPr>
                        <a:t>4) Сбор информации – интервью, опросы, наблюдения, эксперименты.</a:t>
                      </a: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r>
                        <a:rPr kumimoji="0" lang="ru-RU" sz="1200" kern="1200" dirty="0" smtClean="0">
                          <a:solidFill>
                            <a:schemeClr val="dk1"/>
                          </a:solidFill>
                          <a:latin typeface="+mn-lt"/>
                          <a:ea typeface="+mn-ea"/>
                          <a:cs typeface="+mn-cs"/>
                        </a:rPr>
                        <a:t>Поиск необходимой информации,</a:t>
                      </a:r>
                      <a:r>
                        <a:rPr kumimoji="0" lang="ru-RU" sz="1200" kern="1200" baseline="0" dirty="0" smtClean="0">
                          <a:solidFill>
                            <a:schemeClr val="dk1"/>
                          </a:solidFill>
                          <a:latin typeface="+mn-lt"/>
                          <a:ea typeface="+mn-ea"/>
                          <a:cs typeface="+mn-cs"/>
                        </a:rPr>
                        <a:t> подтверждающей или опровергающей информацию.</a:t>
                      </a:r>
                    </a:p>
                    <a:p>
                      <a:endParaRPr kumimoji="0" lang="ru-RU" sz="1200" kern="1200" baseline="0" dirty="0" smtClean="0">
                        <a:solidFill>
                          <a:schemeClr val="dk1"/>
                        </a:solidFill>
                        <a:latin typeface="+mn-lt"/>
                        <a:ea typeface="+mn-ea"/>
                        <a:cs typeface="+mn-cs"/>
                      </a:endParaRPr>
                    </a:p>
                    <a:p>
                      <a:r>
                        <a:rPr kumimoji="0" lang="ru-RU" sz="1200" kern="1200" baseline="0" dirty="0" smtClean="0">
                          <a:solidFill>
                            <a:schemeClr val="dk1"/>
                          </a:solidFill>
                          <a:latin typeface="+mn-lt"/>
                          <a:ea typeface="+mn-ea"/>
                          <a:cs typeface="+mn-cs"/>
                        </a:rPr>
                        <a:t>Выполнение проекта.</a:t>
                      </a:r>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lang="ru-RU" sz="1200" dirty="0"/>
                    </a:p>
                  </a:txBody>
                  <a:tcPr/>
                </a:tc>
                <a:tc>
                  <a:txBody>
                    <a:bodyPr/>
                    <a:lstStyle/>
                    <a:p>
                      <a:r>
                        <a:rPr lang="ru-RU" sz="1200" dirty="0" smtClean="0"/>
                        <a:t>Обсуждают методы проверки. </a:t>
                      </a:r>
                    </a:p>
                    <a:p>
                      <a:r>
                        <a:rPr lang="ru-RU" sz="1200" dirty="0" smtClean="0"/>
                        <a:t>Выбирают оптимальный вариант.</a:t>
                      </a:r>
                    </a:p>
                    <a:p>
                      <a:r>
                        <a:rPr lang="ru-RU" sz="1200" dirty="0" smtClean="0"/>
                        <a:t>Уточняют источники информации.</a:t>
                      </a:r>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r>
                        <a:rPr lang="ru-RU" sz="1200" dirty="0" smtClean="0"/>
                        <a:t>Работа с информацией. </a:t>
                      </a:r>
                    </a:p>
                    <a:p>
                      <a:r>
                        <a:rPr lang="ru-RU" sz="1200" dirty="0" smtClean="0"/>
                        <a:t>Проводят исследования. </a:t>
                      </a:r>
                    </a:p>
                    <a:p>
                      <a:r>
                        <a:rPr lang="ru-RU" sz="1200" dirty="0" smtClean="0"/>
                        <a:t>Синтезируют</a:t>
                      </a:r>
                      <a:r>
                        <a:rPr lang="ru-RU" sz="1200" baseline="0" dirty="0" smtClean="0"/>
                        <a:t> и анализируют идеи.</a:t>
                      </a:r>
                    </a:p>
                    <a:p>
                      <a:r>
                        <a:rPr lang="ru-RU" sz="1200" baseline="0" dirty="0" smtClean="0"/>
                        <a:t>Оформляют проект.</a:t>
                      </a:r>
                      <a:endParaRPr lang="ru-RU" sz="1200" dirty="0"/>
                    </a:p>
                  </a:txBody>
                  <a:tcPr/>
                </a:tc>
                <a:tc>
                  <a:txBody>
                    <a:bodyPr/>
                    <a:lstStyle/>
                    <a:p>
                      <a:r>
                        <a:rPr lang="ru-RU" sz="1200" dirty="0" smtClean="0"/>
                        <a:t>Наблюдает.</a:t>
                      </a:r>
                    </a:p>
                    <a:p>
                      <a:r>
                        <a:rPr lang="ru-RU" sz="1200" dirty="0" smtClean="0"/>
                        <a:t>Консультирует.</a:t>
                      </a:r>
                    </a:p>
                    <a:p>
                      <a:r>
                        <a:rPr lang="ru-RU" sz="1200" dirty="0" smtClean="0"/>
                        <a:t>Советует (по просьбе).</a:t>
                      </a:r>
                    </a:p>
                    <a:p>
                      <a:r>
                        <a:rPr lang="ru-RU" sz="1200" dirty="0" smtClean="0"/>
                        <a:t>Косвенно руководит.</a:t>
                      </a:r>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r>
                        <a:rPr lang="ru-RU" sz="1200" dirty="0" smtClean="0"/>
                        <a:t>Наблюдает.</a:t>
                      </a:r>
                    </a:p>
                    <a:p>
                      <a:r>
                        <a:rPr lang="ru-RU" sz="1200" dirty="0" smtClean="0"/>
                        <a:t>Направляет процесс анализа (если это необходимо).</a:t>
                      </a:r>
                    </a:p>
                    <a:p>
                      <a:r>
                        <a:rPr lang="ru-RU" sz="1200" dirty="0" smtClean="0"/>
                        <a:t>Составляет и заполняет карты</a:t>
                      </a:r>
                      <a:r>
                        <a:rPr lang="ru-RU" sz="1200" baseline="0" dirty="0" smtClean="0"/>
                        <a:t> текущего контроля за проектной деятельностью на каждого участника.</a:t>
                      </a:r>
                    </a:p>
                    <a:p>
                      <a:endParaRPr lang="ru-RU" sz="1200" baseline="0" dirty="0" smtClean="0"/>
                    </a:p>
                    <a:p>
                      <a:endParaRPr lang="ru-RU" sz="1200" baseline="0" dirty="0" smtClean="0"/>
                    </a:p>
                    <a:p>
                      <a:endParaRPr lang="ru-RU" sz="1200" baseline="0" dirty="0" smtClean="0"/>
                    </a:p>
                    <a:p>
                      <a:endParaRPr lang="ru-RU" sz="1200" baseline="0" dirty="0" smtClean="0"/>
                    </a:p>
                    <a:p>
                      <a:endParaRPr lang="ru-RU" sz="1200" dirty="0"/>
                    </a:p>
                  </a:txBody>
                  <a:tcPr/>
                </a:tc>
              </a:tr>
            </a:tbl>
          </a:graphicData>
        </a:graphic>
      </p:graphicFrame>
      <p:sp>
        <p:nvSpPr>
          <p:cNvPr id="3" name="Заголовок 2"/>
          <p:cNvSpPr>
            <a:spLocks noGrp="1"/>
          </p:cNvSpPr>
          <p:nvPr>
            <p:ph type="title"/>
          </p:nvPr>
        </p:nvSpPr>
        <p:spPr>
          <a:xfrm flipV="1">
            <a:off x="457200" y="106681"/>
            <a:ext cx="8229600" cy="45719"/>
          </a:xfrm>
        </p:spPr>
        <p:txBody>
          <a:bodyPr>
            <a:normAutofit fontScale="90000"/>
          </a:bodyPr>
          <a:lstStyle/>
          <a:p>
            <a:endParaRPr lang="ru-RU" dirty="0"/>
          </a:p>
        </p:txBody>
      </p:sp>
      <p:graphicFrame>
        <p:nvGraphicFramePr>
          <p:cNvPr id="6" name="Таблица 5"/>
          <p:cNvGraphicFramePr>
            <a:graphicFrameLocks noGrp="1"/>
          </p:cNvGraphicFramePr>
          <p:nvPr/>
        </p:nvGraphicFramePr>
        <p:xfrm>
          <a:off x="285720" y="3429000"/>
          <a:ext cx="8442643" cy="365760"/>
        </p:xfrm>
        <a:graphic>
          <a:graphicData uri="http://schemas.openxmlformats.org/drawingml/2006/table">
            <a:tbl>
              <a:tblPr/>
              <a:tblGrid>
                <a:gridCol w="8442643"/>
              </a:tblGrid>
              <a:tr h="360219">
                <a:tc>
                  <a:txBody>
                    <a:bodyPr/>
                    <a:lstStyle/>
                    <a:p>
                      <a:pPr algn="ctr"/>
                      <a:r>
                        <a:rPr lang="en-US" dirty="0" smtClean="0"/>
                        <a:t>II. </a:t>
                      </a:r>
                      <a:r>
                        <a:rPr lang="ru-RU" dirty="0" smtClean="0"/>
                        <a:t>Основной этап.</a:t>
                      </a:r>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tx1">
                        <a:lumMod val="50000"/>
                      </a:schemeClr>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2875"/>
          <a:ext cx="8229600" cy="6162040"/>
        </p:xfrm>
        <a:graphic>
          <a:graphicData uri="http://schemas.openxmlformats.org/drawingml/2006/table">
            <a:tbl>
              <a:tblPr firstRow="1" bandRow="1">
                <a:tableStyleId>{F5AB1C69-6EDB-4FF4-983F-18BD219EF322}</a:tableStyleId>
              </a:tblPr>
              <a:tblGrid>
                <a:gridCol w="1543032"/>
                <a:gridCol w="2071702"/>
                <a:gridCol w="2143140"/>
                <a:gridCol w="2471726"/>
              </a:tblGrid>
              <a:tr h="370840">
                <a:tc gridSpan="4">
                  <a:txBody>
                    <a:bodyPr/>
                    <a:lstStyle/>
                    <a:p>
                      <a:endParaRPr lang="ru-RU" dirty="0" smtClean="0"/>
                    </a:p>
                  </a:txBody>
                  <a:tcPr/>
                </a:tc>
                <a:tc hMerge="1">
                  <a:txBody>
                    <a:bodyPr/>
                    <a:lstStyle/>
                    <a:p>
                      <a:endParaRPr lang="ru-RU" dirty="0"/>
                    </a:p>
                  </a:txBody>
                  <a:tcPr/>
                </a:tc>
                <a:tc hMerge="1">
                  <a:txBody>
                    <a:bodyPr/>
                    <a:lstStyle/>
                    <a:p>
                      <a:endParaRPr lang="ru-RU" dirty="0"/>
                    </a:p>
                  </a:txBody>
                  <a:tcPr/>
                </a:tc>
                <a:tc hMerge="1">
                  <a:txBody>
                    <a:bodyPr/>
                    <a:lstStyle/>
                    <a:p>
                      <a:endParaRPr lang="ru-RU"/>
                    </a:p>
                  </a:txBody>
                  <a:tcPr/>
                </a:tc>
              </a:tr>
              <a:tr h="370840">
                <a:tc>
                  <a:txBody>
                    <a:bodyPr/>
                    <a:lstStyle/>
                    <a:p>
                      <a:endParaRPr lang="ru-RU" dirty="0" smtClean="0"/>
                    </a:p>
                    <a:p>
                      <a:r>
                        <a:rPr kumimoji="0" lang="ru-RU" sz="1200" kern="1200" dirty="0" smtClean="0">
                          <a:solidFill>
                            <a:schemeClr val="dk1"/>
                          </a:solidFill>
                          <a:latin typeface="+mn-lt"/>
                          <a:ea typeface="+mn-ea"/>
                          <a:cs typeface="+mn-cs"/>
                        </a:rPr>
                        <a:t>Этап защиты проекта.</a:t>
                      </a:r>
                      <a:endParaRPr lang="ru-RU" sz="1200"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r>
                        <a:rPr kumimoji="0" lang="ru-RU" sz="1200" kern="1200" dirty="0" smtClean="0">
                          <a:solidFill>
                            <a:schemeClr val="dk1"/>
                          </a:solidFill>
                          <a:latin typeface="+mn-lt"/>
                          <a:ea typeface="+mn-ea"/>
                          <a:cs typeface="+mn-cs"/>
                        </a:rPr>
                        <a:t>Этап проверки и оценки результатов.</a:t>
                      </a:r>
                      <a:endParaRPr lang="ru-RU" sz="1200" dirty="0"/>
                    </a:p>
                  </a:txBody>
                  <a:tcPr/>
                </a:tc>
                <a:tc>
                  <a:txBody>
                    <a:bodyPr/>
                    <a:lstStyle/>
                    <a:p>
                      <a:pPr algn="just">
                        <a:lnSpc>
                          <a:spcPct val="150000"/>
                        </a:lnSpc>
                        <a:spcAft>
                          <a:spcPts val="1000"/>
                        </a:spcAft>
                      </a:pPr>
                      <a:endParaRPr lang="ru-RU" sz="1400" dirty="0" smtClean="0">
                        <a:latin typeface="Bookman Old Style"/>
                        <a:ea typeface="Calibri"/>
                        <a:cs typeface="Times New Roman"/>
                      </a:endParaRPr>
                    </a:p>
                    <a:p>
                      <a:pPr algn="just">
                        <a:lnSpc>
                          <a:spcPct val="100000"/>
                        </a:lnSpc>
                        <a:spcAft>
                          <a:spcPts val="1000"/>
                        </a:spcAft>
                      </a:pPr>
                      <a:r>
                        <a:rPr lang="ru-RU" sz="1400" dirty="0" smtClean="0">
                          <a:latin typeface="Bookman Old Style"/>
                          <a:ea typeface="Calibri"/>
                          <a:cs typeface="Times New Roman"/>
                        </a:rPr>
                        <a:t>1)</a:t>
                      </a:r>
                      <a:r>
                        <a:rPr lang="ru-RU" sz="1200" dirty="0" smtClean="0">
                          <a:latin typeface="+mn-lt"/>
                          <a:ea typeface="Calibri"/>
                          <a:cs typeface="Times New Roman"/>
                        </a:rPr>
                        <a:t>Подготовка </a:t>
                      </a:r>
                      <a:r>
                        <a:rPr lang="ru-RU" sz="1200" dirty="0">
                          <a:latin typeface="+mn-lt"/>
                          <a:ea typeface="Calibri"/>
                          <a:cs typeface="Times New Roman"/>
                        </a:rPr>
                        <a:t>и оформление </a:t>
                      </a:r>
                      <a:r>
                        <a:rPr lang="ru-RU" sz="1200" dirty="0" smtClean="0">
                          <a:latin typeface="+mn-lt"/>
                          <a:ea typeface="Calibri"/>
                          <a:cs typeface="Times New Roman"/>
                        </a:rPr>
                        <a:t>доклада.</a:t>
                      </a:r>
                      <a:endParaRPr lang="ru-RU" sz="1200" dirty="0">
                        <a:latin typeface="+mn-lt"/>
                        <a:ea typeface="Calibri"/>
                        <a:cs typeface="Times New Roman"/>
                      </a:endParaRPr>
                    </a:p>
                    <a:p>
                      <a:pPr algn="just">
                        <a:lnSpc>
                          <a:spcPct val="100000"/>
                        </a:lnSpc>
                        <a:spcAft>
                          <a:spcPts val="1000"/>
                        </a:spcAft>
                      </a:pPr>
                      <a:r>
                        <a:rPr lang="ru-RU" sz="1200" dirty="0" smtClean="0">
                          <a:latin typeface="+mn-lt"/>
                          <a:ea typeface="Calibri"/>
                          <a:cs typeface="Times New Roman"/>
                        </a:rPr>
                        <a:t>2)</a:t>
                      </a:r>
                      <a:r>
                        <a:rPr lang="ru-RU" sz="1200" baseline="0" dirty="0" smtClean="0">
                          <a:latin typeface="+mn-lt"/>
                          <a:ea typeface="Calibri"/>
                          <a:cs typeface="Times New Roman"/>
                        </a:rPr>
                        <a:t> О</a:t>
                      </a:r>
                      <a:r>
                        <a:rPr lang="ru-RU" sz="1200" dirty="0" smtClean="0">
                          <a:latin typeface="+mn-lt"/>
                          <a:ea typeface="Calibri"/>
                          <a:cs typeface="Times New Roman"/>
                        </a:rPr>
                        <a:t>боснование </a:t>
                      </a:r>
                      <a:r>
                        <a:rPr lang="ru-RU" sz="1200" dirty="0">
                          <a:latin typeface="+mn-lt"/>
                          <a:ea typeface="Calibri"/>
                          <a:cs typeface="Times New Roman"/>
                        </a:rPr>
                        <a:t>процесса </a:t>
                      </a:r>
                      <a:r>
                        <a:rPr lang="ru-RU" sz="1200" dirty="0" smtClean="0">
                          <a:latin typeface="+mn-lt"/>
                          <a:ea typeface="Calibri"/>
                          <a:cs typeface="Times New Roman"/>
                        </a:rPr>
                        <a:t>проектирования.</a:t>
                      </a:r>
                      <a:endParaRPr lang="ru-RU" sz="1200" dirty="0">
                        <a:latin typeface="+mn-lt"/>
                        <a:ea typeface="Calibri"/>
                        <a:cs typeface="Times New Roman"/>
                      </a:endParaRPr>
                    </a:p>
                    <a:p>
                      <a:pPr algn="just">
                        <a:lnSpc>
                          <a:spcPct val="100000"/>
                        </a:lnSpc>
                        <a:spcAft>
                          <a:spcPts val="1000"/>
                        </a:spcAft>
                      </a:pPr>
                      <a:r>
                        <a:rPr lang="ru-RU" sz="1200" dirty="0" smtClean="0">
                          <a:latin typeface="+mn-lt"/>
                          <a:ea typeface="Calibri"/>
                          <a:cs typeface="Times New Roman"/>
                        </a:rPr>
                        <a:t>3)</a:t>
                      </a:r>
                      <a:r>
                        <a:rPr lang="ru-RU" sz="1200" baseline="0" dirty="0" smtClean="0">
                          <a:latin typeface="+mn-lt"/>
                          <a:ea typeface="Calibri"/>
                          <a:cs typeface="Times New Roman"/>
                        </a:rPr>
                        <a:t> О</a:t>
                      </a:r>
                      <a:r>
                        <a:rPr lang="ru-RU" sz="1200" dirty="0" smtClean="0">
                          <a:latin typeface="+mn-lt"/>
                          <a:ea typeface="Calibri"/>
                          <a:cs typeface="Times New Roman"/>
                        </a:rPr>
                        <a:t>бъяснение </a:t>
                      </a:r>
                      <a:r>
                        <a:rPr lang="ru-RU" sz="1200" dirty="0">
                          <a:latin typeface="+mn-lt"/>
                          <a:ea typeface="Calibri"/>
                          <a:cs typeface="Times New Roman"/>
                        </a:rPr>
                        <a:t>полученных </a:t>
                      </a:r>
                      <a:r>
                        <a:rPr lang="ru-RU" sz="1200" dirty="0" smtClean="0">
                          <a:latin typeface="+mn-lt"/>
                          <a:ea typeface="Calibri"/>
                          <a:cs typeface="Times New Roman"/>
                        </a:rPr>
                        <a:t>результатов.</a:t>
                      </a:r>
                      <a:endParaRPr lang="ru-RU" sz="1200" dirty="0">
                        <a:latin typeface="+mn-lt"/>
                        <a:ea typeface="Calibri"/>
                        <a:cs typeface="Times New Roman"/>
                      </a:endParaRPr>
                    </a:p>
                    <a:p>
                      <a:pPr algn="just">
                        <a:lnSpc>
                          <a:spcPct val="100000"/>
                        </a:lnSpc>
                        <a:spcAft>
                          <a:spcPts val="1000"/>
                        </a:spcAft>
                      </a:pPr>
                      <a:r>
                        <a:rPr lang="ru-RU" sz="1200" dirty="0" smtClean="0">
                          <a:latin typeface="+mn-lt"/>
                          <a:ea typeface="Calibri"/>
                          <a:cs typeface="Times New Roman"/>
                        </a:rPr>
                        <a:t>4)</a:t>
                      </a:r>
                      <a:r>
                        <a:rPr lang="ru-RU" sz="1200" baseline="0" dirty="0" smtClean="0">
                          <a:latin typeface="+mn-lt"/>
                          <a:ea typeface="Calibri"/>
                          <a:cs typeface="Times New Roman"/>
                        </a:rPr>
                        <a:t> К</a:t>
                      </a:r>
                      <a:r>
                        <a:rPr lang="ru-RU" sz="1200" dirty="0" smtClean="0">
                          <a:latin typeface="+mn-lt"/>
                          <a:ea typeface="Calibri"/>
                          <a:cs typeface="Times New Roman"/>
                        </a:rPr>
                        <a:t>оллективная </a:t>
                      </a:r>
                      <a:r>
                        <a:rPr lang="ru-RU" sz="1200" dirty="0">
                          <a:latin typeface="+mn-lt"/>
                          <a:ea typeface="Calibri"/>
                          <a:cs typeface="Times New Roman"/>
                        </a:rPr>
                        <a:t>защита проекта </a:t>
                      </a:r>
                      <a:r>
                        <a:rPr lang="ru-RU" sz="1200" dirty="0" smtClean="0">
                          <a:latin typeface="+mn-lt"/>
                          <a:ea typeface="Calibri"/>
                          <a:cs typeface="Times New Roman"/>
                        </a:rPr>
                        <a:t>.</a:t>
                      </a:r>
                    </a:p>
                    <a:p>
                      <a:pPr algn="just">
                        <a:lnSpc>
                          <a:spcPct val="150000"/>
                        </a:lnSpc>
                        <a:spcAft>
                          <a:spcPts val="1000"/>
                        </a:spcAft>
                      </a:pPr>
                      <a:endParaRPr lang="ru-RU" sz="1200" dirty="0" smtClean="0">
                        <a:latin typeface="+mn-lt"/>
                        <a:ea typeface="Calibri"/>
                        <a:cs typeface="Times New Roman"/>
                      </a:endParaRPr>
                    </a:p>
                    <a:p>
                      <a:pPr algn="just">
                        <a:lnSpc>
                          <a:spcPct val="150000"/>
                        </a:lnSpc>
                        <a:spcAft>
                          <a:spcPts val="1000"/>
                        </a:spcAft>
                      </a:pPr>
                      <a:endParaRPr lang="ru-RU" sz="1200" dirty="0" smtClean="0">
                        <a:latin typeface="+mn-lt"/>
                        <a:ea typeface="Calibri"/>
                        <a:cs typeface="Times New Roman"/>
                      </a:endParaRPr>
                    </a:p>
                    <a:p>
                      <a:r>
                        <a:rPr kumimoji="0" lang="ru-RU" sz="1200" kern="1200" dirty="0" smtClean="0">
                          <a:solidFill>
                            <a:schemeClr val="dk1"/>
                          </a:solidFill>
                          <a:latin typeface="+mn-lt"/>
                          <a:ea typeface="+mn-ea"/>
                          <a:cs typeface="+mn-cs"/>
                        </a:rPr>
                        <a:t>а) анализ выполнения проекта, достигнутых результатов (успехов и неудач)</a:t>
                      </a:r>
                    </a:p>
                    <a:p>
                      <a:r>
                        <a:rPr kumimoji="0" lang="ru-RU" sz="1200" kern="1200" dirty="0" smtClean="0">
                          <a:solidFill>
                            <a:schemeClr val="dk1"/>
                          </a:solidFill>
                          <a:latin typeface="+mn-lt"/>
                          <a:ea typeface="+mn-ea"/>
                          <a:cs typeface="+mn-cs"/>
                        </a:rPr>
                        <a:t>б)анализ достижения поставленной цели</a:t>
                      </a:r>
                    </a:p>
                    <a:p>
                      <a:r>
                        <a:rPr kumimoji="0" lang="ru-RU" sz="1200" kern="1200" dirty="0" smtClean="0">
                          <a:solidFill>
                            <a:schemeClr val="dk1"/>
                          </a:solidFill>
                          <a:latin typeface="+mn-lt"/>
                          <a:ea typeface="+mn-ea"/>
                          <a:cs typeface="+mn-cs"/>
                        </a:rPr>
                        <a:t>в) оценка результатов, выявление  новых проблем. </a:t>
                      </a:r>
                      <a:endParaRPr lang="ru-RU" sz="1200" dirty="0" smtClean="0">
                        <a:latin typeface="+mn-lt"/>
                        <a:ea typeface="Calibri"/>
                        <a:cs typeface="Times New Roman"/>
                      </a:endParaRPr>
                    </a:p>
                    <a:p>
                      <a:pPr marL="228600" indent="-228600" algn="just">
                        <a:lnSpc>
                          <a:spcPct val="150000"/>
                        </a:lnSpc>
                        <a:spcAft>
                          <a:spcPts val="1000"/>
                        </a:spcAft>
                        <a:buAutoNum type="arabicParenR"/>
                      </a:pPr>
                      <a:endParaRPr lang="ru-RU" sz="1200" dirty="0" smtClean="0">
                        <a:latin typeface="+mn-lt"/>
                        <a:ea typeface="Calibri"/>
                        <a:cs typeface="Times New Roman"/>
                      </a:endParaRPr>
                    </a:p>
                    <a:p>
                      <a:pPr algn="just">
                        <a:lnSpc>
                          <a:spcPct val="150000"/>
                        </a:lnSpc>
                        <a:spcAft>
                          <a:spcPts val="1000"/>
                        </a:spcAft>
                      </a:pPr>
                      <a:endParaRPr lang="ru-RU" sz="1200" dirty="0" smtClean="0">
                        <a:latin typeface="+mn-lt"/>
                        <a:ea typeface="Calibri"/>
                        <a:cs typeface="Times New Roman"/>
                      </a:endParaRPr>
                    </a:p>
                    <a:p>
                      <a:pPr algn="just">
                        <a:lnSpc>
                          <a:spcPct val="150000"/>
                        </a:lnSpc>
                        <a:spcAft>
                          <a:spcPts val="1000"/>
                        </a:spcAft>
                      </a:pPr>
                      <a:endParaRPr lang="ru-RU" sz="1200" dirty="0">
                        <a:latin typeface="+mn-lt"/>
                        <a:ea typeface="Calibri"/>
                        <a:cs typeface="Times New Roman"/>
                      </a:endParaRPr>
                    </a:p>
                  </a:txBody>
                  <a:tcPr marL="68580" marR="68580" marT="0" marB="0"/>
                </a:tc>
                <a:tc>
                  <a:txBody>
                    <a:bodyPr/>
                    <a:lstStyle/>
                    <a:p>
                      <a:endParaRPr lang="ru-RU" dirty="0" smtClean="0"/>
                    </a:p>
                    <a:p>
                      <a:endParaRPr lang="ru-RU" sz="1200" dirty="0" smtClean="0"/>
                    </a:p>
                    <a:p>
                      <a:r>
                        <a:rPr lang="ru-RU" sz="1200" dirty="0" smtClean="0"/>
                        <a:t>Защищают проект.</a:t>
                      </a:r>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smtClean="0"/>
                    </a:p>
                    <a:p>
                      <a:r>
                        <a:rPr kumimoji="0" lang="ru-RU" sz="1200" kern="1200" dirty="0" smtClean="0">
                          <a:solidFill>
                            <a:schemeClr val="dk1"/>
                          </a:solidFill>
                          <a:latin typeface="+mn-lt"/>
                          <a:ea typeface="+mn-ea"/>
                          <a:cs typeface="+mn-cs"/>
                        </a:rPr>
                        <a:t>Коллективный самоанализ проекта и самооценка.</a:t>
                      </a:r>
                      <a:endParaRPr lang="ru-RU" sz="1200" dirty="0"/>
                    </a:p>
                  </a:txBody>
                  <a:tcPr/>
                </a:tc>
                <a:tc>
                  <a:txBody>
                    <a:bodyPr/>
                    <a:lstStyle/>
                    <a:p>
                      <a:endParaRPr lang="ru-RU" sz="1200" dirty="0" smtClean="0"/>
                    </a:p>
                    <a:p>
                      <a:endParaRPr kumimoji="0" lang="ru-RU" sz="1200" kern="1200" dirty="0" smtClean="0">
                        <a:solidFill>
                          <a:schemeClr val="dk1"/>
                        </a:solidFill>
                        <a:latin typeface="+mn-lt"/>
                        <a:ea typeface="+mn-ea"/>
                        <a:cs typeface="+mn-cs"/>
                      </a:endParaRPr>
                    </a:p>
                    <a:p>
                      <a:r>
                        <a:rPr kumimoji="0" lang="ru-RU" sz="1200" kern="1200" dirty="0" smtClean="0">
                          <a:solidFill>
                            <a:schemeClr val="dk1"/>
                          </a:solidFill>
                          <a:latin typeface="+mn-lt"/>
                          <a:ea typeface="+mn-ea"/>
                          <a:cs typeface="+mn-cs"/>
                        </a:rPr>
                        <a:t>Наблюдает. Направляет процесс защиты (если необходимо). Задает вопросы в роли рядового участника.</a:t>
                      </a: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endParaRPr kumimoji="0" lang="ru-RU" sz="1200" kern="1200" dirty="0" smtClean="0">
                        <a:solidFill>
                          <a:schemeClr val="dk1"/>
                        </a:solidFill>
                        <a:latin typeface="+mn-lt"/>
                        <a:ea typeface="+mn-ea"/>
                        <a:cs typeface="+mn-cs"/>
                      </a:endParaRPr>
                    </a:p>
                    <a:p>
                      <a:r>
                        <a:rPr kumimoji="0" lang="ru-RU" sz="1200" kern="1200" dirty="0" smtClean="0">
                          <a:solidFill>
                            <a:schemeClr val="dk1"/>
                          </a:solidFill>
                          <a:latin typeface="+mn-lt"/>
                          <a:ea typeface="+mn-ea"/>
                          <a:cs typeface="+mn-cs"/>
                        </a:rPr>
                        <a:t>Участвует в коллективном анализе и оценке результатов проекта.</a:t>
                      </a:r>
                      <a:endParaRPr lang="ru-RU" sz="1200" dirty="0"/>
                    </a:p>
                  </a:txBody>
                  <a:tcPr/>
                </a:tc>
              </a:tr>
            </a:tbl>
          </a:graphicData>
        </a:graphic>
      </p:graphicFrame>
      <p:sp>
        <p:nvSpPr>
          <p:cNvPr id="3" name="Заголовок 2"/>
          <p:cNvSpPr>
            <a:spLocks noGrp="1"/>
          </p:cNvSpPr>
          <p:nvPr>
            <p:ph type="title"/>
          </p:nvPr>
        </p:nvSpPr>
        <p:spPr>
          <a:xfrm flipV="1">
            <a:off x="457200" y="0"/>
            <a:ext cx="8229600" cy="152400"/>
          </a:xfrm>
        </p:spPr>
        <p:txBody>
          <a:bodyPr>
            <a:normAutofit fontScale="90000"/>
          </a:bodyPr>
          <a:lstStyle/>
          <a:p>
            <a:endParaRPr lang="ru-RU" dirty="0"/>
          </a:p>
        </p:txBody>
      </p:sp>
      <p:graphicFrame>
        <p:nvGraphicFramePr>
          <p:cNvPr id="5" name="Таблица 4"/>
          <p:cNvGraphicFramePr>
            <a:graphicFrameLocks noGrp="1"/>
          </p:cNvGraphicFramePr>
          <p:nvPr/>
        </p:nvGraphicFramePr>
        <p:xfrm>
          <a:off x="285720" y="258618"/>
          <a:ext cx="8571953" cy="455738"/>
        </p:xfrm>
        <a:graphic>
          <a:graphicData uri="http://schemas.openxmlformats.org/drawingml/2006/table">
            <a:tbl>
              <a:tblPr/>
              <a:tblGrid>
                <a:gridCol w="8571953"/>
              </a:tblGrid>
              <a:tr h="455738">
                <a:tc>
                  <a:txBody>
                    <a:bodyPr/>
                    <a:lstStyle/>
                    <a:p>
                      <a:pPr algn="ctr"/>
                      <a:r>
                        <a:rPr lang="en-US" dirty="0" smtClean="0"/>
                        <a:t>III. </a:t>
                      </a:r>
                      <a:r>
                        <a:rPr lang="ru-RU" dirty="0" smtClean="0"/>
                        <a:t>Заключительный этап.</a:t>
                      </a:r>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tx1">
                        <a:lumMod val="50000"/>
                      </a:schemeClr>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 </a:t>
            </a:r>
            <a:r>
              <a:rPr lang="ru-RU" sz="2000" dirty="0" smtClean="0"/>
              <a:t>повышение мотивации учащихся </a:t>
            </a:r>
          </a:p>
          <a:p>
            <a:r>
              <a:rPr lang="ru-RU" sz="2000" dirty="0" smtClean="0"/>
              <a:t>при изучении английского языка; </a:t>
            </a:r>
          </a:p>
          <a:p>
            <a:pPr>
              <a:buNone/>
            </a:pPr>
            <a:endParaRPr lang="ru-RU" sz="2000" dirty="0" smtClean="0"/>
          </a:p>
          <a:p>
            <a:r>
              <a:rPr lang="ru-RU" sz="2000" dirty="0" smtClean="0"/>
              <a:t> наглядная интеграция знаний </a:t>
            </a:r>
          </a:p>
          <a:p>
            <a:pPr>
              <a:buNone/>
            </a:pPr>
            <a:r>
              <a:rPr lang="ru-RU" sz="2000" dirty="0" smtClean="0"/>
              <a:t>по различным </a:t>
            </a:r>
          </a:p>
          <a:p>
            <a:pPr>
              <a:buNone/>
            </a:pPr>
            <a:r>
              <a:rPr lang="ru-RU" sz="2000" dirty="0" smtClean="0"/>
              <a:t>предметам школьной программы; </a:t>
            </a:r>
          </a:p>
          <a:p>
            <a:pPr>
              <a:buNone/>
            </a:pPr>
            <a:endParaRPr lang="ru-RU" sz="2000" dirty="0" smtClean="0"/>
          </a:p>
          <a:p>
            <a:r>
              <a:rPr lang="ru-RU" sz="2000" dirty="0" smtClean="0"/>
              <a:t>  простор для творческой и созидательной деятельности. </a:t>
            </a:r>
            <a:endParaRPr lang="ru-RU" sz="2000" dirty="0"/>
          </a:p>
        </p:txBody>
      </p:sp>
      <p:sp>
        <p:nvSpPr>
          <p:cNvPr id="3" name="Заголовок 2"/>
          <p:cNvSpPr>
            <a:spLocks noGrp="1"/>
          </p:cNvSpPr>
          <p:nvPr>
            <p:ph type="title"/>
          </p:nvPr>
        </p:nvSpPr>
        <p:spPr>
          <a:xfrm>
            <a:off x="457200" y="152400"/>
            <a:ext cx="8229600" cy="919146"/>
          </a:xfrm>
        </p:spPr>
        <p:style>
          <a:lnRef idx="1">
            <a:schemeClr val="accent2"/>
          </a:lnRef>
          <a:fillRef idx="2">
            <a:schemeClr val="accent2"/>
          </a:fillRef>
          <a:effectRef idx="1">
            <a:schemeClr val="accent2"/>
          </a:effectRef>
          <a:fontRef idx="minor">
            <a:schemeClr val="dk1"/>
          </a:fontRef>
        </p:style>
        <p:txBody>
          <a:bodyPr/>
          <a:lstStyle/>
          <a:p>
            <a:pPr algn="ctr"/>
            <a:r>
              <a:rPr lang="ru-RU" dirty="0" smtClean="0"/>
              <a:t>Преимущества метода проекта.</a:t>
            </a:r>
            <a:endParaRPr lang="ru-RU" dirty="0"/>
          </a:p>
        </p:txBody>
      </p:sp>
      <p:pic>
        <p:nvPicPr>
          <p:cNvPr id="4" name="Рисунок 3" descr="http://im6-tub-ru.yandex.net/i?id=173980724-22-72&amp;n=21">
            <a:hlinkClick r:id="rId2" tgtFrame="_blank"/>
          </p:cNvPr>
          <p:cNvPicPr/>
          <p:nvPr/>
        </p:nvPicPr>
        <p:blipFill>
          <a:blip r:embed="rId3"/>
          <a:srcRect/>
          <a:stretch>
            <a:fillRect/>
          </a:stretch>
        </p:blipFill>
        <p:spPr bwMode="auto">
          <a:xfrm>
            <a:off x="5429256" y="1571612"/>
            <a:ext cx="3214710" cy="2714644"/>
          </a:xfrm>
          <a:prstGeom prst="rect">
            <a:avLst/>
          </a:prstGeom>
          <a:noFill/>
          <a:ln w="9525">
            <a:noFill/>
            <a:miter lim="800000"/>
            <a:headEnd/>
            <a:tailEnd/>
          </a:ln>
        </p:spPr>
      </p:pic>
      <p:sp>
        <p:nvSpPr>
          <p:cNvPr id="5" name="Горизонтальный свиток 4"/>
          <p:cNvSpPr/>
          <p:nvPr/>
        </p:nvSpPr>
        <p:spPr>
          <a:xfrm>
            <a:off x="714348" y="4857760"/>
            <a:ext cx="7929618" cy="17145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179388" algn="just" fontAlgn="base">
              <a:spcBef>
                <a:spcPct val="0"/>
              </a:spcBef>
              <a:spcAft>
                <a:spcPct val="0"/>
              </a:spcAft>
            </a:pPr>
            <a:r>
              <a:rPr lang="ru-RU" sz="1600" dirty="0">
                <a:solidFill>
                  <a:schemeClr val="bg2">
                    <a:lumMod val="50000"/>
                  </a:schemeClr>
                </a:solidFill>
                <a:latin typeface="Bookman Old Style" pitchFamily="18" charset="0"/>
                <a:ea typeface="Calibri" pitchFamily="34" charset="0"/>
                <a:cs typeface="Times New Roman" pitchFamily="18" charset="0"/>
              </a:rPr>
              <a:t>П</a:t>
            </a:r>
            <a:r>
              <a:rPr kumimoji="0" lang="ru-RU" sz="1600" b="0" i="0" u="none" strike="noStrike" cap="none" normalizeH="0" baseline="0" dirty="0" smtClean="0">
                <a:ln>
                  <a:noFill/>
                </a:ln>
                <a:solidFill>
                  <a:schemeClr val="bg2">
                    <a:lumMod val="50000"/>
                  </a:schemeClr>
                </a:solidFill>
                <a:effectLst/>
                <a:latin typeface="Bookman Old Style" pitchFamily="18" charset="0"/>
                <a:ea typeface="Calibri" pitchFamily="34" charset="0"/>
                <a:cs typeface="Times New Roman" pitchFamily="18" charset="0"/>
              </a:rPr>
              <a:t>роектная методика является большим стимулом в работе учащихся, приводит к активному освоению иностранного языка, применению своих знаний в каждой конкретной ситуации.</a:t>
            </a:r>
            <a:endParaRPr kumimoji="0" lang="ru-RU" sz="1600" b="0" i="0" u="none" strike="noStrike" cap="none" normalizeH="0" baseline="0" dirty="0" smtClean="0">
              <a:ln>
                <a:noFill/>
              </a:ln>
              <a:solidFill>
                <a:schemeClr val="bg2">
                  <a:lumMod val="50000"/>
                </a:schemeClr>
              </a:solidFill>
              <a:effectLst/>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357166"/>
            <a:ext cx="8229600" cy="5738834"/>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buNone/>
            </a:pPr>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buNone/>
            </a:pPr>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buNone/>
            </a:pPr>
            <a:r>
              <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Практическое применение метода проекта на уроке иностранного языка.</a:t>
            </a:r>
          </a:p>
          <a:p>
            <a:pPr>
              <a:buNone/>
            </a:pPr>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buNone/>
            </a:pPr>
            <a:endPar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buNone/>
            </a:pPr>
            <a:endPar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Заголовок 2"/>
          <p:cNvSpPr>
            <a:spLocks noGrp="1"/>
          </p:cNvSpPr>
          <p:nvPr>
            <p:ph type="title"/>
          </p:nvPr>
        </p:nvSpPr>
        <p:spPr>
          <a:xfrm>
            <a:off x="500034" y="0"/>
            <a:ext cx="8229600" cy="428604"/>
          </a:xfrm>
        </p:spPr>
        <p:txBody>
          <a:bodyPr>
            <a:normAutofit fontScale="90000"/>
          </a:bodyPr>
          <a:lstStyle/>
          <a:p>
            <a:endParaRPr lang="ru-RU" dirty="0"/>
          </a:p>
        </p:txBody>
      </p:sp>
      <p:pic>
        <p:nvPicPr>
          <p:cNvPr id="4" name="Рисунок 3" descr="http://im0-tub-ru.yandex.net/i?id=356369801-16-72&amp;n=21">
            <a:hlinkClick r:id="rId2" tgtFrame="_blank"/>
          </p:cNvPr>
          <p:cNvPicPr/>
          <p:nvPr/>
        </p:nvPicPr>
        <p:blipFill>
          <a:blip r:embed="rId3"/>
          <a:srcRect/>
          <a:stretch>
            <a:fillRect/>
          </a:stretch>
        </p:blipFill>
        <p:spPr bwMode="auto">
          <a:xfrm>
            <a:off x="3071802" y="3714752"/>
            <a:ext cx="2786082" cy="19288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447</TotalTime>
  <Words>3838</Words>
  <Application>Microsoft Office PowerPoint</Application>
  <PresentationFormat>Экран (4:3)</PresentationFormat>
  <Paragraphs>639</Paragraphs>
  <Slides>39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39</vt:i4>
      </vt:variant>
    </vt:vector>
  </HeadingPairs>
  <TitlesOfParts>
    <vt:vector size="40" baseType="lpstr">
      <vt:lpstr>Бумажная</vt:lpstr>
      <vt:lpstr>Метод проекта на уроках И.Я.</vt:lpstr>
      <vt:lpstr>МЕТОД ПРОЕКТА– это комплексный  обучающий метод, который позволяет сделать процесс обучения и  развития  индивидуальным, для каждого ученика. </vt:lpstr>
      <vt:lpstr>На чём основывается проектная методика?</vt:lpstr>
      <vt:lpstr>Выбор темы проекта на уроке И.Я.</vt:lpstr>
      <vt:lpstr>Этапы проектирования.</vt:lpstr>
      <vt:lpstr>Слайд 6</vt:lpstr>
      <vt:lpstr>Слайд 7</vt:lpstr>
      <vt:lpstr>Преимущества метода проекта.</vt:lpstr>
      <vt:lpstr>Слайд 9</vt:lpstr>
      <vt:lpstr>Теоретические  основы  разработки проекта  системы учебных и внеучебных занятий по сквозной теме  “My country is Russia ”</vt:lpstr>
      <vt:lpstr>Слайд 11</vt:lpstr>
      <vt:lpstr>Слайд 12</vt:lpstr>
      <vt:lpstr>Содержание    и  реализация  проекта  системы   учебных и внеучебных занятий по сквозной  теме “My country is Russia ”</vt:lpstr>
      <vt:lpstr>    Activity  I. Подготовительный этап.</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   Activity II. Основной этап.</vt:lpstr>
      <vt:lpstr>Слайд 27</vt:lpstr>
      <vt:lpstr>Слайд 28</vt:lpstr>
      <vt:lpstr>   </vt:lpstr>
      <vt:lpstr>Слайд 30</vt:lpstr>
      <vt:lpstr>Слайд 31</vt:lpstr>
      <vt:lpstr>Слайд 32</vt:lpstr>
      <vt:lpstr>Слайд 33</vt:lpstr>
      <vt:lpstr>Слайд 34</vt:lpstr>
      <vt:lpstr>Слайд 35</vt:lpstr>
      <vt:lpstr>  Activity III. Заключительный этап.</vt:lpstr>
      <vt:lpstr>Слайд 37</vt:lpstr>
      <vt:lpstr>Слайд 38</vt:lpstr>
      <vt:lpstr>Слайд 39</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 проекта на уроках И.Я.</dc:title>
  <dc:creator>Super</dc:creator>
  <cp:lastModifiedBy>Super</cp:lastModifiedBy>
  <cp:revision>48</cp:revision>
  <dcterms:created xsi:type="dcterms:W3CDTF">2014-03-31T12:13:44Z</dcterms:created>
  <dcterms:modified xsi:type="dcterms:W3CDTF">2014-04-01T17:23:56Z</dcterms:modified>
</cp:coreProperties>
</file>