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11"/>
  </p:notesMasterIdLst>
  <p:sldIdLst>
    <p:sldId id="256" r:id="rId2"/>
    <p:sldId id="277" r:id="rId3"/>
    <p:sldId id="278" r:id="rId4"/>
    <p:sldId id="257" r:id="rId5"/>
    <p:sldId id="268" r:id="rId6"/>
    <p:sldId id="282" r:id="rId7"/>
    <p:sldId id="266" r:id="rId8"/>
    <p:sldId id="270" r:id="rId9"/>
    <p:sldId id="283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User" initials="U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0" d="100"/>
          <a:sy n="50" d="100"/>
        </p:scale>
        <p:origin x="-1872" y="-4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7CD04A5-3886-4474-953D-AF1238EBA3AC}" type="datetimeFigureOut">
              <a:rPr lang="ru-RU" smtClean="0"/>
              <a:pPr/>
              <a:t>28.10.2014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F680674-8FC8-42BC-BFF4-3F1C20A9FAA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17687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A5336D-7E9B-4C60-9335-575549CF49B1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6" descr="post-279854-1298288370.pn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500938" y="-428625"/>
            <a:ext cx="1643062" cy="164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7" descr="post-279854-1298288370.pn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0" y="214313"/>
            <a:ext cx="2357438" cy="2071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8" descr="97e6b01896c7.png"/>
          <p:cNvPicPr>
            <a:picLocks noChangeAspect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 rot="20340000">
            <a:off x="-628650" y="-349250"/>
            <a:ext cx="3330575" cy="2681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4D42B1C-087F-444B-91DE-5C3C280765FF}" type="datetimeFigureOut">
              <a:rPr lang="ru-RU" smtClean="0"/>
              <a:pPr/>
              <a:t>28.10.2014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58F78A5-261D-4224-9DE0-F9918CAD4CB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4D42B1C-087F-444B-91DE-5C3C280765FF}" type="datetimeFigureOut">
              <a:rPr lang="ru-RU" smtClean="0"/>
              <a:pPr/>
              <a:t>28.10.2014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58F78A5-261D-4224-9DE0-F9918CAD4CB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4D42B1C-087F-444B-91DE-5C3C280765FF}" type="datetimeFigureOut">
              <a:rPr lang="ru-RU" smtClean="0"/>
              <a:pPr/>
              <a:t>28.10.2014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58F78A5-261D-4224-9DE0-F9918CAD4CB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4D42B1C-087F-444B-91DE-5C3C280765FF}" type="datetimeFigureOut">
              <a:rPr lang="ru-RU" smtClean="0"/>
              <a:pPr/>
              <a:t>28.10.2014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58F78A5-261D-4224-9DE0-F9918CAD4CB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4D42B1C-087F-444B-91DE-5C3C280765FF}" type="datetimeFigureOut">
              <a:rPr lang="ru-RU" smtClean="0"/>
              <a:pPr/>
              <a:t>28.10.2014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58F78A5-261D-4224-9DE0-F9918CAD4CB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4D42B1C-087F-444B-91DE-5C3C280765FF}" type="datetimeFigureOut">
              <a:rPr lang="ru-RU" smtClean="0"/>
              <a:pPr/>
              <a:t>28.10.2014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58F78A5-261D-4224-9DE0-F9918CAD4CB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4D42B1C-087F-444B-91DE-5C3C280765FF}" type="datetimeFigureOut">
              <a:rPr lang="ru-RU" smtClean="0"/>
              <a:pPr/>
              <a:t>28.10.2014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58F78A5-261D-4224-9DE0-F9918CAD4CB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4D42B1C-087F-444B-91DE-5C3C280765FF}" type="datetimeFigureOut">
              <a:rPr lang="ru-RU" smtClean="0"/>
              <a:pPr/>
              <a:t>28.10.2014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58F78A5-261D-4224-9DE0-F9918CAD4CB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4D42B1C-087F-444B-91DE-5C3C280765FF}" type="datetimeFigureOut">
              <a:rPr lang="ru-RU" smtClean="0"/>
              <a:pPr/>
              <a:t>28.10.2014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58F78A5-261D-4224-9DE0-F9918CAD4CB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4D42B1C-087F-444B-91DE-5C3C280765FF}" type="datetimeFigureOut">
              <a:rPr lang="ru-RU" smtClean="0"/>
              <a:pPr/>
              <a:t>28.10.2014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58F78A5-261D-4224-9DE0-F9918CAD4CB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4D42B1C-087F-444B-91DE-5C3C280765FF}" type="datetimeFigureOut">
              <a:rPr lang="ru-RU" smtClean="0"/>
              <a:pPr/>
              <a:t>28.10.2014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58F78A5-261D-4224-9DE0-F9918CAD4CB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E4D42B1C-087F-444B-91DE-5C3C280765FF}" type="datetimeFigureOut">
              <a:rPr lang="ru-RU" smtClean="0"/>
              <a:pPr/>
              <a:t>28.10.2014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558F78A5-261D-4224-9DE0-F9918CAD4CB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hyperlink" Target="http://pedsovet.su/load/321-1-0-14568" TargetMode="External"/><Relationship Id="rId3" Type="http://schemas.openxmlformats.org/officeDocument/2006/relationships/hyperlink" Target="http://img0.bloggum.com/upload/lib/img/5018/500/r_tdv2x961wbk6isqc4j58.jpg" TargetMode="External"/><Relationship Id="rId7" Type="http://schemas.openxmlformats.org/officeDocument/2006/relationships/hyperlink" Target="http://stat17.privet.ru/lr/0932d9170b0a3f34046e6a4fcac6df40" TargetMode="External"/><Relationship Id="rId2" Type="http://schemas.openxmlformats.org/officeDocument/2006/relationships/hyperlink" Target="http://damochka.ru/images/photo/forum/upload/post-47-1319458982.png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s52.radikal.ru/i137/0811/09/7158a9878ebe.png" TargetMode="External"/><Relationship Id="rId5" Type="http://schemas.openxmlformats.org/officeDocument/2006/relationships/hyperlink" Target="http://www.mouschool12.ucoz.ru/photos/novosti_2010-11/Solnishno.png" TargetMode="External"/><Relationship Id="rId4" Type="http://schemas.openxmlformats.org/officeDocument/2006/relationships/hyperlink" Target="http://img169.imageshack.us/img169/3782/ur72.jpg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81000" y="2643182"/>
            <a:ext cx="8458200" cy="2157418"/>
          </a:xfrm>
        </p:spPr>
        <p:txBody>
          <a:bodyPr/>
          <a:lstStyle/>
          <a:p>
            <a:r>
              <a:rPr lang="ru-RU" dirty="0" smtClean="0">
                <a:solidFill>
                  <a:schemeClr val="accent5">
                    <a:lumMod val="75000"/>
                  </a:schemeClr>
                </a:solidFill>
                <a:latin typeface="Comic Sans MS" pitchFamily="66" charset="0"/>
              </a:rPr>
              <a:t>           </a:t>
            </a:r>
          </a:p>
          <a:p>
            <a:r>
              <a:rPr lang="ru-RU" sz="2800" dirty="0" smtClean="0">
                <a:solidFill>
                  <a:schemeClr val="accent5">
                    <a:lumMod val="75000"/>
                  </a:schemeClr>
                </a:solidFill>
                <a:latin typeface="Comic Sans MS" pitchFamily="66" charset="0"/>
              </a:rPr>
              <a:t>               </a:t>
            </a:r>
            <a:r>
              <a:rPr lang="ru-RU" sz="2800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Урок русского языка во 2 классе </a:t>
            </a:r>
          </a:p>
          <a:p>
            <a:endParaRPr lang="ru-RU" sz="32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500166" y="642918"/>
            <a:ext cx="700092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5400" b="1" dirty="0" smtClean="0">
                <a:solidFill>
                  <a:srgbClr val="C00000"/>
                </a:solidFill>
              </a:rPr>
              <a:t>     Как </a:t>
            </a:r>
            <a:r>
              <a:rPr lang="ru-RU" sz="5400" b="1" dirty="0">
                <a:solidFill>
                  <a:srgbClr val="C00000"/>
                </a:solidFill>
              </a:rPr>
              <a:t>делаются </a:t>
            </a:r>
            <a:r>
              <a:rPr lang="ru-RU" sz="5400" b="1" dirty="0" smtClean="0">
                <a:solidFill>
                  <a:srgbClr val="C00000"/>
                </a:solidFill>
              </a:rPr>
              <a:t>слова</a:t>
            </a:r>
          </a:p>
          <a:p>
            <a:r>
              <a:rPr lang="ru-RU" sz="5400" b="1" dirty="0" smtClean="0">
                <a:solidFill>
                  <a:srgbClr val="C00000"/>
                </a:solidFill>
              </a:rPr>
              <a:t>     Что </a:t>
            </a:r>
            <a:r>
              <a:rPr lang="ru-RU" sz="5400" b="1" dirty="0">
                <a:solidFill>
                  <a:srgbClr val="C00000"/>
                </a:solidFill>
              </a:rPr>
              <a:t>такое </a:t>
            </a:r>
            <a:r>
              <a:rPr lang="ru-RU" sz="5400" b="1" dirty="0" smtClean="0">
                <a:solidFill>
                  <a:srgbClr val="C00000"/>
                </a:solidFill>
              </a:rPr>
              <a:t>суффикс </a:t>
            </a:r>
            <a:endParaRPr lang="ru-RU" sz="5400" dirty="0">
              <a:solidFill>
                <a:srgbClr val="C0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357554" y="4786322"/>
            <a:ext cx="450059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МОУ «</a:t>
            </a:r>
            <a:r>
              <a:rPr lang="ru-RU" b="1" dirty="0" err="1" smtClean="0">
                <a:solidFill>
                  <a:srgbClr val="C00000"/>
                </a:solidFill>
              </a:rPr>
              <a:t>Суховерковская</a:t>
            </a:r>
            <a:r>
              <a:rPr lang="ru-RU" b="1" dirty="0" smtClean="0">
                <a:solidFill>
                  <a:srgbClr val="C00000"/>
                </a:solidFill>
              </a:rPr>
              <a:t> СОШ»</a:t>
            </a:r>
            <a:endParaRPr lang="ru-RU" b="1" dirty="0" smtClean="0">
              <a:solidFill>
                <a:srgbClr val="C00000"/>
              </a:solidFill>
            </a:endParaRPr>
          </a:p>
          <a:p>
            <a:r>
              <a:rPr lang="ru-RU" b="1" dirty="0" smtClean="0">
                <a:solidFill>
                  <a:srgbClr val="C00000"/>
                </a:solidFill>
              </a:rPr>
              <a:t>Учитель начальных классов Давыдова Н.А.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571604" y="571481"/>
            <a:ext cx="721523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Образуйте новые слова с помощью суффиксов: - </a:t>
            </a:r>
            <a:r>
              <a:rPr lang="ru-RU" sz="3200" b="1" dirty="0" err="1" smtClean="0">
                <a:latin typeface="Times New Roman" pitchFamily="18" charset="0"/>
                <a:cs typeface="Times New Roman" pitchFamily="18" charset="0"/>
              </a:rPr>
              <a:t>тель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-, - ник-, -</a:t>
            </a:r>
            <a:r>
              <a:rPr lang="ru-RU" sz="3200" b="1" dirty="0" err="1" smtClean="0">
                <a:latin typeface="Times New Roman" pitchFamily="18" charset="0"/>
                <a:cs typeface="Times New Roman" pitchFamily="18" charset="0"/>
              </a:rPr>
              <a:t>ист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-.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714348" y="2500306"/>
            <a:ext cx="27146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строи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785786" y="3286124"/>
            <a:ext cx="2428892" cy="500066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учи</a:t>
            </a:r>
            <a:r>
              <a:rPr lang="ru-RU" sz="4000" b="1" dirty="0" smtClean="0">
                <a:solidFill>
                  <a:srgbClr val="FF0000"/>
                </a:solidFill>
              </a:rPr>
              <a:t>тель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785786" y="2357430"/>
            <a:ext cx="2428892" cy="571504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строи</a:t>
            </a:r>
            <a:r>
              <a:rPr lang="ru-RU" sz="4000" b="1" dirty="0" smtClean="0">
                <a:solidFill>
                  <a:srgbClr val="FF0000"/>
                </a:solidFill>
              </a:rPr>
              <a:t>тель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500430" y="3286124"/>
            <a:ext cx="2286016" cy="500066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двор</a:t>
            </a:r>
            <a:r>
              <a:rPr lang="ru-RU" sz="4000" b="1" dirty="0" smtClean="0">
                <a:solidFill>
                  <a:srgbClr val="FF0000"/>
                </a:solidFill>
              </a:rPr>
              <a:t>ник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500430" y="2357430"/>
            <a:ext cx="2286016" cy="500066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плот</a:t>
            </a:r>
            <a:r>
              <a:rPr lang="ru-RU" sz="4000" b="1" dirty="0" smtClean="0">
                <a:solidFill>
                  <a:srgbClr val="FF0000"/>
                </a:solidFill>
              </a:rPr>
              <a:t>ник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6000760" y="3286124"/>
            <a:ext cx="2500330" cy="500066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машин</a:t>
            </a:r>
            <a:r>
              <a:rPr lang="ru-RU" sz="4000" b="1" dirty="0" smtClean="0">
                <a:solidFill>
                  <a:srgbClr val="FF0000"/>
                </a:solidFill>
              </a:rPr>
              <a:t>ист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6000760" y="2357430"/>
            <a:ext cx="2428892" cy="500066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арт</a:t>
            </a:r>
            <a:r>
              <a:rPr lang="ru-RU" sz="4000" b="1" dirty="0" smtClean="0">
                <a:solidFill>
                  <a:srgbClr val="FF0000"/>
                </a:solidFill>
              </a:rPr>
              <a:t>ист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14" name="Нашивка 13"/>
          <p:cNvSpPr>
            <a:spLocks/>
          </p:cNvSpPr>
          <p:nvPr/>
        </p:nvSpPr>
        <p:spPr>
          <a:xfrm rot="16200000">
            <a:off x="2503990" y="1925110"/>
            <a:ext cx="206928" cy="928691"/>
          </a:xfrm>
          <a:prstGeom prst="chevron">
            <a:avLst>
              <a:gd name="adj" fmla="val 60304"/>
            </a:avLst>
          </a:prstGeom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0" name="Нашивка 19"/>
          <p:cNvSpPr>
            <a:spLocks/>
          </p:cNvSpPr>
          <p:nvPr/>
        </p:nvSpPr>
        <p:spPr>
          <a:xfrm rot="16200000">
            <a:off x="2289676" y="2853804"/>
            <a:ext cx="206928" cy="928691"/>
          </a:xfrm>
          <a:prstGeom prst="chevron">
            <a:avLst>
              <a:gd name="adj" fmla="val 60304"/>
            </a:avLst>
          </a:prstGeom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1" name="Нашивка 20"/>
          <p:cNvSpPr>
            <a:spLocks/>
          </p:cNvSpPr>
          <p:nvPr/>
        </p:nvSpPr>
        <p:spPr>
          <a:xfrm rot="16200000">
            <a:off x="5075757" y="1925111"/>
            <a:ext cx="206929" cy="928691"/>
          </a:xfrm>
          <a:prstGeom prst="chevron">
            <a:avLst>
              <a:gd name="adj" fmla="val 60304"/>
            </a:avLst>
          </a:prstGeom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2" name="Нашивка 21"/>
          <p:cNvSpPr>
            <a:spLocks/>
          </p:cNvSpPr>
          <p:nvPr/>
        </p:nvSpPr>
        <p:spPr>
          <a:xfrm rot="16200000">
            <a:off x="5075757" y="2853805"/>
            <a:ext cx="206929" cy="928691"/>
          </a:xfrm>
          <a:prstGeom prst="chevron">
            <a:avLst>
              <a:gd name="adj" fmla="val 60304"/>
            </a:avLst>
          </a:prstGeom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3" name="Нашивка 22"/>
          <p:cNvSpPr>
            <a:spLocks/>
          </p:cNvSpPr>
          <p:nvPr/>
        </p:nvSpPr>
        <p:spPr>
          <a:xfrm rot="16200000">
            <a:off x="7500958" y="2000240"/>
            <a:ext cx="214313" cy="785817"/>
          </a:xfrm>
          <a:prstGeom prst="chevron">
            <a:avLst>
              <a:gd name="adj" fmla="val 60304"/>
            </a:avLst>
          </a:prstGeom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4" name="Нашивка 23"/>
          <p:cNvSpPr>
            <a:spLocks/>
          </p:cNvSpPr>
          <p:nvPr/>
        </p:nvSpPr>
        <p:spPr>
          <a:xfrm rot="16200000">
            <a:off x="7968998" y="2960960"/>
            <a:ext cx="206929" cy="714381"/>
          </a:xfrm>
          <a:prstGeom prst="chevron">
            <a:avLst>
              <a:gd name="adj" fmla="val 60304"/>
            </a:avLst>
          </a:prstGeom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42976" y="500043"/>
            <a:ext cx="750099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Образуйте новые слова с помощью суффиксов: - </a:t>
            </a:r>
            <a:r>
              <a:rPr lang="ru-RU" sz="3200" b="1" dirty="0" err="1" smtClean="0">
                <a:latin typeface="Times New Roman" pitchFamily="18" charset="0"/>
                <a:cs typeface="Times New Roman" pitchFamily="18" charset="0"/>
              </a:rPr>
              <a:t>очк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-, - </a:t>
            </a:r>
            <a:r>
              <a:rPr lang="ru-RU" sz="3200" b="1" dirty="0" err="1" smtClean="0">
                <a:latin typeface="Times New Roman" pitchFamily="18" charset="0"/>
                <a:cs typeface="Times New Roman" pitchFamily="18" charset="0"/>
              </a:rPr>
              <a:t>ечк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-, -</a:t>
            </a:r>
            <a:r>
              <a:rPr lang="ru-RU" sz="3200" b="1" dirty="0" err="1" smtClean="0">
                <a:latin typeface="Times New Roman" pitchFamily="18" charset="0"/>
                <a:cs typeface="Times New Roman" pitchFamily="18" charset="0"/>
              </a:rPr>
              <a:t>оньк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-, -</a:t>
            </a:r>
            <a:r>
              <a:rPr lang="ru-RU" sz="3200" b="1" dirty="0" err="1" smtClean="0">
                <a:latin typeface="Times New Roman" pitchFamily="18" charset="0"/>
                <a:cs typeface="Times New Roman" pitchFamily="18" charset="0"/>
              </a:rPr>
              <a:t>еньк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-.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642910" y="2428868"/>
            <a:ext cx="3638368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/>
              <a:t> Женя – Жен</a:t>
            </a:r>
            <a:r>
              <a:rPr lang="ru-RU" sz="3600" b="1" dirty="0" smtClean="0">
                <a:solidFill>
                  <a:srgbClr val="FF0000"/>
                </a:solidFill>
              </a:rPr>
              <a:t>ечк</a:t>
            </a:r>
            <a:r>
              <a:rPr lang="ru-RU" sz="3600" b="1" dirty="0" smtClean="0"/>
              <a:t>а</a:t>
            </a:r>
          </a:p>
          <a:p>
            <a:r>
              <a:rPr lang="ru-RU" sz="3600" b="1" dirty="0" smtClean="0"/>
              <a:t> Аня – Ан</a:t>
            </a:r>
            <a:r>
              <a:rPr lang="ru-RU" sz="3600" b="1" dirty="0" smtClean="0">
                <a:solidFill>
                  <a:srgbClr val="FF0000"/>
                </a:solidFill>
              </a:rPr>
              <a:t>ечк</a:t>
            </a:r>
            <a:r>
              <a:rPr lang="ru-RU" sz="3600" b="1" dirty="0" smtClean="0"/>
              <a:t>а</a:t>
            </a:r>
          </a:p>
          <a:p>
            <a:r>
              <a:rPr lang="ru-RU" sz="3600" b="1" dirty="0" smtClean="0"/>
              <a:t> Света – Свет</a:t>
            </a:r>
            <a:r>
              <a:rPr lang="ru-RU" sz="3600" b="1" dirty="0" smtClean="0">
                <a:solidFill>
                  <a:srgbClr val="FF0000"/>
                </a:solidFill>
              </a:rPr>
              <a:t>очк</a:t>
            </a:r>
            <a:r>
              <a:rPr lang="ru-RU" sz="3600" b="1" dirty="0" smtClean="0"/>
              <a:t>а</a:t>
            </a:r>
          </a:p>
          <a:p>
            <a:r>
              <a:rPr lang="ru-RU" sz="3600" b="1" dirty="0" smtClean="0"/>
              <a:t> Дима - Дим</a:t>
            </a:r>
            <a:r>
              <a:rPr lang="ru-RU" sz="3600" b="1" dirty="0" smtClean="0">
                <a:solidFill>
                  <a:srgbClr val="FF0000"/>
                </a:solidFill>
              </a:rPr>
              <a:t>очк</a:t>
            </a:r>
            <a:r>
              <a:rPr lang="ru-RU" sz="3600" b="1" dirty="0" smtClean="0"/>
              <a:t>а</a:t>
            </a:r>
            <a:endParaRPr lang="ru-RU" sz="36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4357686" y="2357430"/>
            <a:ext cx="4429156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Миша – </a:t>
            </a:r>
            <a:r>
              <a:rPr lang="ru-RU" sz="3600" b="1" dirty="0" err="1" smtClean="0"/>
              <a:t>Миш</a:t>
            </a:r>
            <a:r>
              <a:rPr lang="ru-RU" sz="3600" b="1" dirty="0" err="1" smtClean="0">
                <a:solidFill>
                  <a:srgbClr val="FF0000"/>
                </a:solidFill>
              </a:rPr>
              <a:t>еньк</a:t>
            </a:r>
            <a:r>
              <a:rPr lang="ru-RU" sz="3600" b="1" dirty="0" err="1" smtClean="0"/>
              <a:t>а</a:t>
            </a:r>
            <a:endParaRPr lang="ru-RU" sz="3600" b="1" dirty="0" smtClean="0"/>
          </a:p>
          <a:p>
            <a:r>
              <a:rPr lang="ru-RU" sz="3600" b="1" dirty="0" smtClean="0"/>
              <a:t>Алёша – </a:t>
            </a:r>
            <a:r>
              <a:rPr lang="ru-RU" sz="3600" b="1" dirty="0" err="1" smtClean="0"/>
              <a:t>Алёш</a:t>
            </a:r>
            <a:r>
              <a:rPr lang="ru-RU" sz="3600" b="1" dirty="0" err="1" smtClean="0">
                <a:solidFill>
                  <a:srgbClr val="FF0000"/>
                </a:solidFill>
              </a:rPr>
              <a:t>еньк</a:t>
            </a:r>
            <a:r>
              <a:rPr lang="ru-RU" sz="3600" b="1" dirty="0" err="1" smtClean="0"/>
              <a:t>а</a:t>
            </a:r>
            <a:endParaRPr lang="ru-RU" sz="3600" b="1" dirty="0" smtClean="0"/>
          </a:p>
          <a:p>
            <a:r>
              <a:rPr lang="ru-RU" sz="3600" b="1" dirty="0" smtClean="0"/>
              <a:t>Федя –Фед</a:t>
            </a:r>
            <a:r>
              <a:rPr lang="ru-RU" sz="3600" b="1" dirty="0" smtClean="0">
                <a:solidFill>
                  <a:srgbClr val="FF0000"/>
                </a:solidFill>
              </a:rPr>
              <a:t>еньк</a:t>
            </a:r>
            <a:r>
              <a:rPr lang="ru-RU" sz="3600" b="1" dirty="0" smtClean="0"/>
              <a:t>а</a:t>
            </a:r>
          </a:p>
          <a:p>
            <a:r>
              <a:rPr lang="ru-RU" sz="3600" b="1" dirty="0" smtClean="0"/>
              <a:t>Люба - Люб</a:t>
            </a:r>
            <a:r>
              <a:rPr lang="ru-RU" sz="3600" b="1" dirty="0" smtClean="0">
                <a:solidFill>
                  <a:srgbClr val="FF0000"/>
                </a:solidFill>
              </a:rPr>
              <a:t>оньк</a:t>
            </a:r>
            <a:r>
              <a:rPr lang="ru-RU" sz="3600" b="1" dirty="0" smtClean="0"/>
              <a:t>а</a:t>
            </a:r>
          </a:p>
          <a:p>
            <a:r>
              <a:rPr lang="ru-RU" sz="3600" b="1" dirty="0" smtClean="0"/>
              <a:t> </a:t>
            </a:r>
            <a:endParaRPr lang="ru-RU" sz="3600" b="1" dirty="0"/>
          </a:p>
        </p:txBody>
      </p:sp>
      <p:sp>
        <p:nvSpPr>
          <p:cNvPr id="5" name="Нашивка 4"/>
          <p:cNvSpPr/>
          <p:nvPr/>
        </p:nvSpPr>
        <p:spPr>
          <a:xfrm rot="16200000">
            <a:off x="3361241" y="2282305"/>
            <a:ext cx="135502" cy="714380"/>
          </a:xfrm>
          <a:prstGeom prst="chevron">
            <a:avLst>
              <a:gd name="adj" fmla="val 6030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6" name="Нашивка 5"/>
          <p:cNvSpPr/>
          <p:nvPr/>
        </p:nvSpPr>
        <p:spPr>
          <a:xfrm rot="16200000">
            <a:off x="2678893" y="2821777"/>
            <a:ext cx="142876" cy="642942"/>
          </a:xfrm>
          <a:prstGeom prst="chevron">
            <a:avLst>
              <a:gd name="adj" fmla="val 6030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7" name="Нашивка 6"/>
          <p:cNvSpPr/>
          <p:nvPr/>
        </p:nvSpPr>
        <p:spPr>
          <a:xfrm rot="16200000">
            <a:off x="3393273" y="3321843"/>
            <a:ext cx="142876" cy="642942"/>
          </a:xfrm>
          <a:prstGeom prst="chevron">
            <a:avLst>
              <a:gd name="adj" fmla="val 6030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8" name="Нашивка 7"/>
          <p:cNvSpPr/>
          <p:nvPr/>
        </p:nvSpPr>
        <p:spPr>
          <a:xfrm rot="16200000">
            <a:off x="3325522" y="3889660"/>
            <a:ext cx="135502" cy="642942"/>
          </a:xfrm>
          <a:prstGeom prst="chevron">
            <a:avLst>
              <a:gd name="adj" fmla="val 6030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9" name="Нашивка 8"/>
          <p:cNvSpPr/>
          <p:nvPr/>
        </p:nvSpPr>
        <p:spPr>
          <a:xfrm rot="16200000">
            <a:off x="7465240" y="2107396"/>
            <a:ext cx="142876" cy="785820"/>
          </a:xfrm>
          <a:prstGeom prst="chevron">
            <a:avLst>
              <a:gd name="adj" fmla="val 6030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0" name="Нашивка 9"/>
          <p:cNvSpPr/>
          <p:nvPr/>
        </p:nvSpPr>
        <p:spPr>
          <a:xfrm rot="16200000">
            <a:off x="7647522" y="2639494"/>
            <a:ext cx="135502" cy="857258"/>
          </a:xfrm>
          <a:prstGeom prst="chevron">
            <a:avLst>
              <a:gd name="adj" fmla="val 6030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1" name="Нашивка 10"/>
          <p:cNvSpPr/>
          <p:nvPr/>
        </p:nvSpPr>
        <p:spPr>
          <a:xfrm rot="16200000">
            <a:off x="7000892" y="3214686"/>
            <a:ext cx="142876" cy="857256"/>
          </a:xfrm>
          <a:prstGeom prst="chevron">
            <a:avLst>
              <a:gd name="adj" fmla="val 6030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2" name="Нашивка 11"/>
          <p:cNvSpPr/>
          <p:nvPr/>
        </p:nvSpPr>
        <p:spPr>
          <a:xfrm rot="16200000">
            <a:off x="7143768" y="3714752"/>
            <a:ext cx="142876" cy="857256"/>
          </a:xfrm>
          <a:prstGeom prst="chevron">
            <a:avLst>
              <a:gd name="adj" fmla="val 6030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Образуйте новые слова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57298"/>
            <a:ext cx="8229600" cy="142876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4800" b="1" dirty="0" smtClean="0"/>
              <a:t>  </a:t>
            </a:r>
          </a:p>
          <a:p>
            <a:pPr>
              <a:buNone/>
            </a:pPr>
            <a:r>
              <a:rPr lang="ru-RU" sz="4800" b="1" dirty="0" smtClean="0"/>
              <a:t>                 – </a:t>
            </a:r>
          </a:p>
          <a:p>
            <a:pPr>
              <a:buNone/>
            </a:pPr>
            <a:r>
              <a:rPr lang="ru-RU" sz="4800" b="1" dirty="0" smtClean="0"/>
              <a:t>                 – </a:t>
            </a:r>
          </a:p>
          <a:p>
            <a:pPr>
              <a:buNone/>
            </a:pPr>
            <a:r>
              <a:rPr lang="ru-RU" sz="4800" b="1" dirty="0" smtClean="0"/>
              <a:t>                 </a:t>
            </a:r>
          </a:p>
          <a:p>
            <a:pPr>
              <a:buNone/>
            </a:pPr>
            <a:r>
              <a:rPr lang="ru-RU" sz="4800" b="1" dirty="0" smtClean="0"/>
              <a:t>  </a:t>
            </a:r>
            <a:endParaRPr lang="ru-RU" sz="4800" b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3500430" y="4429132"/>
            <a:ext cx="2428892" cy="785818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4800" b="1" dirty="0" smtClean="0">
                <a:solidFill>
                  <a:schemeClr val="tx1"/>
                </a:solidFill>
              </a:rPr>
              <a:t>стол</a:t>
            </a:r>
            <a:r>
              <a:rPr lang="ru-RU" sz="4800" b="1" dirty="0" smtClean="0">
                <a:solidFill>
                  <a:schemeClr val="accent2"/>
                </a:solidFill>
              </a:rPr>
              <a:t>ик</a:t>
            </a:r>
            <a:endParaRPr lang="ru-RU" sz="4800" dirty="0">
              <a:solidFill>
                <a:schemeClr val="accent2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71472" y="4357694"/>
            <a:ext cx="2143140" cy="785818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4800" b="1" dirty="0" smtClean="0">
                <a:solidFill>
                  <a:schemeClr val="tx1"/>
                </a:solidFill>
              </a:rPr>
              <a:t>Стол</a:t>
            </a:r>
            <a:endParaRPr lang="ru-RU" sz="4800" dirty="0">
              <a:solidFill>
                <a:schemeClr val="tx1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500430" y="3429000"/>
            <a:ext cx="2428892" cy="785818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4800" b="1" dirty="0" smtClean="0">
                <a:solidFill>
                  <a:schemeClr val="tx1"/>
                </a:solidFill>
              </a:rPr>
              <a:t>хвост</a:t>
            </a:r>
            <a:r>
              <a:rPr lang="ru-RU" sz="4800" b="1" dirty="0" smtClean="0">
                <a:solidFill>
                  <a:schemeClr val="accent2"/>
                </a:solidFill>
              </a:rPr>
              <a:t>ик</a:t>
            </a:r>
            <a:endParaRPr lang="ru-RU" sz="4800" dirty="0">
              <a:solidFill>
                <a:schemeClr val="accent2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71472" y="2428868"/>
            <a:ext cx="2143140" cy="785818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4800" b="1" dirty="0" smtClean="0">
                <a:solidFill>
                  <a:schemeClr val="tx1"/>
                </a:solidFill>
              </a:rPr>
              <a:t>Дом</a:t>
            </a:r>
            <a:endParaRPr lang="ru-RU" sz="4800" dirty="0">
              <a:solidFill>
                <a:schemeClr val="tx1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571472" y="3357562"/>
            <a:ext cx="2143140" cy="785818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4800" b="1" dirty="0" smtClean="0">
                <a:solidFill>
                  <a:schemeClr val="tx1"/>
                </a:solidFill>
              </a:rPr>
              <a:t>Хвост </a:t>
            </a:r>
            <a:endParaRPr lang="ru-RU" sz="4800" dirty="0">
              <a:solidFill>
                <a:schemeClr val="tx1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3500430" y="2428868"/>
            <a:ext cx="2428892" cy="785818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4800" b="1" dirty="0" smtClean="0">
                <a:solidFill>
                  <a:schemeClr val="tx1"/>
                </a:solidFill>
              </a:rPr>
              <a:t>дом</a:t>
            </a:r>
            <a:r>
              <a:rPr lang="ru-RU" sz="4800" b="1" dirty="0" smtClean="0">
                <a:solidFill>
                  <a:schemeClr val="accent2"/>
                </a:solidFill>
              </a:rPr>
              <a:t>ик</a:t>
            </a:r>
            <a:endParaRPr lang="ru-RU" sz="4800" dirty="0">
              <a:solidFill>
                <a:schemeClr val="accent2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3500430" y="1357298"/>
            <a:ext cx="2428892" cy="785818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4800" b="1" dirty="0" smtClean="0">
                <a:solidFill>
                  <a:schemeClr val="tx1"/>
                </a:solidFill>
              </a:rPr>
              <a:t>нос</a:t>
            </a:r>
            <a:r>
              <a:rPr lang="ru-RU" sz="4800" b="1" dirty="0" smtClean="0">
                <a:solidFill>
                  <a:schemeClr val="accent2"/>
                </a:solidFill>
              </a:rPr>
              <a:t>ик</a:t>
            </a:r>
            <a:endParaRPr lang="ru-RU" sz="4800" b="1" dirty="0">
              <a:solidFill>
                <a:schemeClr val="accent2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571472" y="1428736"/>
            <a:ext cx="2143140" cy="785818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4800" b="1" dirty="0" smtClean="0">
                <a:solidFill>
                  <a:schemeClr val="tx1"/>
                </a:solidFill>
              </a:rPr>
              <a:t>Нос</a:t>
            </a:r>
            <a:r>
              <a:rPr lang="ru-RU" b="1" dirty="0" smtClean="0"/>
              <a:t>   </a:t>
            </a:r>
            <a:endParaRPr lang="ru-RU" dirty="0"/>
          </a:p>
        </p:txBody>
      </p:sp>
      <p:cxnSp>
        <p:nvCxnSpPr>
          <p:cNvPr id="16" name="Прямая соединительная линия 15"/>
          <p:cNvCxnSpPr/>
          <p:nvPr/>
        </p:nvCxnSpPr>
        <p:spPr>
          <a:xfrm>
            <a:off x="2857488" y="1785926"/>
            <a:ext cx="357190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Нашивка 16"/>
          <p:cNvSpPr>
            <a:spLocks/>
          </p:cNvSpPr>
          <p:nvPr/>
        </p:nvSpPr>
        <p:spPr>
          <a:xfrm rot="16200000">
            <a:off x="4572002" y="1214420"/>
            <a:ext cx="214313" cy="642943"/>
          </a:xfrm>
          <a:prstGeom prst="chevron">
            <a:avLst>
              <a:gd name="adj" fmla="val 60304"/>
            </a:avLst>
          </a:prstGeom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8" name="Нашивка 17"/>
          <p:cNvSpPr>
            <a:spLocks/>
          </p:cNvSpPr>
          <p:nvPr/>
        </p:nvSpPr>
        <p:spPr>
          <a:xfrm rot="16200000">
            <a:off x="4790008" y="2282298"/>
            <a:ext cx="206928" cy="642943"/>
          </a:xfrm>
          <a:prstGeom prst="chevron">
            <a:avLst>
              <a:gd name="adj" fmla="val 60304"/>
            </a:avLst>
          </a:prstGeom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9" name="Нашивка 18"/>
          <p:cNvSpPr>
            <a:spLocks/>
          </p:cNvSpPr>
          <p:nvPr/>
        </p:nvSpPr>
        <p:spPr>
          <a:xfrm rot="16200000">
            <a:off x="5075760" y="3282430"/>
            <a:ext cx="206928" cy="642943"/>
          </a:xfrm>
          <a:prstGeom prst="chevron">
            <a:avLst>
              <a:gd name="adj" fmla="val 60304"/>
            </a:avLst>
          </a:prstGeom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0" name="Нашивка 19"/>
          <p:cNvSpPr>
            <a:spLocks/>
          </p:cNvSpPr>
          <p:nvPr/>
        </p:nvSpPr>
        <p:spPr>
          <a:xfrm rot="16200000">
            <a:off x="4790007" y="4354001"/>
            <a:ext cx="206930" cy="642943"/>
          </a:xfrm>
          <a:prstGeom prst="chevron">
            <a:avLst>
              <a:gd name="adj" fmla="val 60304"/>
            </a:avLst>
          </a:prstGeom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cxnSp>
        <p:nvCxnSpPr>
          <p:cNvPr id="25" name="Прямая соединительная линия 24"/>
          <p:cNvCxnSpPr/>
          <p:nvPr/>
        </p:nvCxnSpPr>
        <p:spPr>
          <a:xfrm>
            <a:off x="2857488" y="4714884"/>
            <a:ext cx="285752" cy="0"/>
          </a:xfrm>
          <a:prstGeom prst="line">
            <a:avLst/>
          </a:prstGeom>
          <a:ln w="412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  <p:bldP spid="12" grpId="0" animBg="1"/>
      <p:bldP spid="1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5" name="Picture 5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7158" y="214290"/>
            <a:ext cx="1404938" cy="1773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5366" name="Picture 6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857356" y="0"/>
            <a:ext cx="2428892" cy="2738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5367" name="Text Box 7"/>
          <p:cNvSpPr txBox="1">
            <a:spLocks noChangeArrowheads="1"/>
          </p:cNvSpPr>
          <p:nvPr/>
        </p:nvSpPr>
        <p:spPr bwMode="auto">
          <a:xfrm>
            <a:off x="4716463" y="836613"/>
            <a:ext cx="3527425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5400" b="0" i="0" u="none" strike="noStrike" cap="none" normalizeH="0" baseline="0" smtClean="0">
                <a:ln>
                  <a:noFill/>
                </a:ln>
                <a:solidFill>
                  <a:schemeClr val="accent2"/>
                </a:solidFill>
                <a:effectLst/>
                <a:latin typeface="Arial" pitchFamily="34" charset="0"/>
              </a:rPr>
              <a:t>КОТ</a:t>
            </a:r>
            <a:r>
              <a:rPr kumimoji="0" lang="ru-RU" sz="5400" b="0" i="0" u="none" strike="noStrike" cap="none" normalizeH="0" baseline="0" smtClean="0">
                <a:ln>
                  <a:noFill/>
                </a:ln>
                <a:solidFill>
                  <a:srgbClr val="D60093"/>
                </a:solidFill>
                <a:effectLst/>
                <a:latin typeface="Arial" pitchFamily="34" charset="0"/>
              </a:rPr>
              <a:t>ИЩ</a:t>
            </a:r>
            <a:r>
              <a:rPr kumimoji="0" lang="ru-RU" sz="5400" b="0" i="0" u="none" strike="noStrike" cap="none" normalizeH="0" baseline="0" smtClean="0">
                <a:ln>
                  <a:noFill/>
                </a:ln>
                <a:solidFill>
                  <a:schemeClr val="accent2"/>
                </a:solidFill>
                <a:effectLst/>
                <a:latin typeface="Arial" pitchFamily="34" charset="0"/>
              </a:rPr>
              <a:t>Е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5368" name="Text Box 8"/>
          <p:cNvSpPr txBox="1">
            <a:spLocks noChangeArrowheads="1"/>
          </p:cNvSpPr>
          <p:nvPr/>
        </p:nvSpPr>
        <p:spPr bwMode="auto">
          <a:xfrm>
            <a:off x="4716463" y="836613"/>
            <a:ext cx="3527425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5400" b="0" i="0" u="none" strike="noStrike" cap="none" normalizeH="0" baseline="0" smtClean="0">
                <a:ln>
                  <a:noFill/>
                </a:ln>
                <a:solidFill>
                  <a:schemeClr val="accent2"/>
                </a:solidFill>
                <a:effectLst/>
                <a:latin typeface="Arial" pitchFamily="34" charset="0"/>
              </a:rPr>
              <a:t>КОТ</a:t>
            </a:r>
            <a:r>
              <a:rPr kumimoji="0" lang="ru-RU" sz="5400" b="0" i="0" u="none" strike="noStrike" cap="none" normalizeH="0" baseline="0" smtClean="0">
                <a:ln>
                  <a:noFill/>
                </a:ln>
                <a:solidFill>
                  <a:srgbClr val="D60093"/>
                </a:solidFill>
                <a:effectLst/>
                <a:latin typeface="Arial" pitchFamily="34" charset="0"/>
              </a:rPr>
              <a:t>ИЩ</a:t>
            </a:r>
            <a:r>
              <a:rPr kumimoji="0" lang="ru-RU" sz="5400" b="0" i="0" u="none" strike="noStrike" cap="none" normalizeH="0" baseline="0" smtClean="0">
                <a:ln>
                  <a:noFill/>
                </a:ln>
                <a:solidFill>
                  <a:schemeClr val="accent2"/>
                </a:solidFill>
                <a:effectLst/>
                <a:latin typeface="Arial" pitchFamily="34" charset="0"/>
              </a:rPr>
              <a:t>Е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5369" name="Text Box 9"/>
          <p:cNvSpPr txBox="1">
            <a:spLocks noChangeArrowheads="1"/>
          </p:cNvSpPr>
          <p:nvPr/>
        </p:nvSpPr>
        <p:spPr bwMode="auto">
          <a:xfrm>
            <a:off x="4716463" y="836613"/>
            <a:ext cx="3527425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5400" b="0" i="0" u="none" strike="noStrike" cap="none" normalizeH="0" baseline="0" smtClean="0">
                <a:ln>
                  <a:noFill/>
                </a:ln>
                <a:solidFill>
                  <a:schemeClr val="accent2"/>
                </a:solidFill>
                <a:effectLst/>
                <a:latin typeface="Arial" pitchFamily="34" charset="0"/>
              </a:rPr>
              <a:t>КОТ</a:t>
            </a:r>
            <a:r>
              <a:rPr kumimoji="0" lang="ru-RU" sz="5400" b="0" i="0" u="none" strike="noStrike" cap="none" normalizeH="0" baseline="0" smtClean="0">
                <a:ln>
                  <a:noFill/>
                </a:ln>
                <a:solidFill>
                  <a:srgbClr val="D60093"/>
                </a:solidFill>
                <a:effectLst/>
                <a:latin typeface="Arial" pitchFamily="34" charset="0"/>
              </a:rPr>
              <a:t>ИЩ</a:t>
            </a:r>
            <a:r>
              <a:rPr kumimoji="0" lang="ru-RU" sz="5400" b="0" i="0" u="none" strike="noStrike" cap="none" normalizeH="0" baseline="0" smtClean="0">
                <a:ln>
                  <a:noFill/>
                </a:ln>
                <a:solidFill>
                  <a:schemeClr val="accent2"/>
                </a:solidFill>
                <a:effectLst/>
                <a:latin typeface="Arial" pitchFamily="34" charset="0"/>
              </a:rPr>
              <a:t>Е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5370" name="Text Box 10"/>
          <p:cNvSpPr txBox="1">
            <a:spLocks noChangeArrowheads="1"/>
          </p:cNvSpPr>
          <p:nvPr/>
        </p:nvSpPr>
        <p:spPr bwMode="auto">
          <a:xfrm>
            <a:off x="4716463" y="836613"/>
            <a:ext cx="3527425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5400" b="0" i="0" u="none" strike="noStrike" cap="none" normalizeH="0" baseline="0" smtClean="0">
                <a:ln>
                  <a:noFill/>
                </a:ln>
                <a:solidFill>
                  <a:schemeClr val="accent2"/>
                </a:solidFill>
                <a:effectLst/>
                <a:latin typeface="Arial" pitchFamily="34" charset="0"/>
              </a:rPr>
              <a:t>КОТ</a:t>
            </a:r>
            <a:r>
              <a:rPr kumimoji="0" lang="ru-RU" sz="5400" b="0" i="0" u="none" strike="noStrike" cap="none" normalizeH="0" baseline="0" smtClean="0">
                <a:ln>
                  <a:noFill/>
                </a:ln>
                <a:solidFill>
                  <a:srgbClr val="D60093"/>
                </a:solidFill>
                <a:effectLst/>
                <a:latin typeface="Arial" pitchFamily="34" charset="0"/>
              </a:rPr>
              <a:t>ИЩ</a:t>
            </a:r>
            <a:r>
              <a:rPr kumimoji="0" lang="ru-RU" sz="5400" b="0" i="0" u="none" strike="noStrike" cap="none" normalizeH="0" baseline="0" smtClean="0">
                <a:ln>
                  <a:noFill/>
                </a:ln>
                <a:solidFill>
                  <a:schemeClr val="accent2"/>
                </a:solidFill>
                <a:effectLst/>
                <a:latin typeface="Arial" pitchFamily="34" charset="0"/>
              </a:rPr>
              <a:t>Е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5371" name="Text Box 11"/>
          <p:cNvSpPr txBox="1">
            <a:spLocks noChangeArrowheads="1"/>
          </p:cNvSpPr>
          <p:nvPr/>
        </p:nvSpPr>
        <p:spPr bwMode="auto">
          <a:xfrm>
            <a:off x="4643438" y="857232"/>
            <a:ext cx="3527425" cy="91440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54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Arial" pitchFamily="34" charset="0"/>
              </a:rPr>
              <a:t>КОТ</a:t>
            </a:r>
            <a:r>
              <a:rPr kumimoji="0" lang="ru-RU" sz="5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</a:rPr>
              <a:t>ИЩ</a:t>
            </a:r>
            <a:r>
              <a:rPr kumimoji="0" lang="ru-RU" sz="54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Arial" pitchFamily="34" charset="0"/>
              </a:rPr>
              <a:t>Е</a:t>
            </a:r>
            <a:endParaRPr kumimoji="0" lang="ru-RU" sz="1800" b="1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Arial" pitchFamily="34" charset="0"/>
            </a:endParaRPr>
          </a:p>
        </p:txBody>
      </p:sp>
      <p:pic>
        <p:nvPicPr>
          <p:cNvPr id="15372" name="Picture 12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3214686"/>
            <a:ext cx="1873250" cy="149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5373" name="Picture 13"/>
          <p:cNvPicPr>
            <a:picLocks noChangeAspect="1" noChangeArrowheads="1"/>
          </p:cNvPicPr>
          <p:nvPr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285852" y="2071678"/>
            <a:ext cx="3529013" cy="2824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5374" name="Picture 14"/>
          <p:cNvPicPr>
            <a:picLocks noChangeAspect="1" noChangeArrowheads="1"/>
          </p:cNvPicPr>
          <p:nvPr/>
        </p:nvPicPr>
        <p:blipFill>
          <a:blip r:embed="rId6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7158" y="5286388"/>
            <a:ext cx="1360487" cy="1355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5375" name="Picture 15"/>
          <p:cNvPicPr>
            <a:picLocks noChangeAspect="1" noChangeArrowheads="1"/>
          </p:cNvPicPr>
          <p:nvPr/>
        </p:nvPicPr>
        <p:blipFill>
          <a:blip r:embed="rId7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000232" y="4418013"/>
            <a:ext cx="2447925" cy="2439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5376" name="Text Box 16"/>
          <p:cNvSpPr txBox="1">
            <a:spLocks noChangeArrowheads="1"/>
          </p:cNvSpPr>
          <p:nvPr/>
        </p:nvSpPr>
        <p:spPr bwMode="auto">
          <a:xfrm>
            <a:off x="4643438" y="2852738"/>
            <a:ext cx="3887787" cy="91440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54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Arial" pitchFamily="34" charset="0"/>
              </a:rPr>
              <a:t>СЛОН</a:t>
            </a:r>
            <a:r>
              <a:rPr kumimoji="0" lang="ru-RU" sz="5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</a:rPr>
              <a:t>ИЩ</a:t>
            </a:r>
            <a:r>
              <a:rPr kumimoji="0" lang="ru-RU" sz="54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Arial" pitchFamily="34" charset="0"/>
              </a:rPr>
              <a:t>Е</a:t>
            </a:r>
            <a:endParaRPr kumimoji="0" lang="ru-RU" sz="1800" b="1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Arial" pitchFamily="34" charset="0"/>
            </a:endParaRPr>
          </a:p>
        </p:txBody>
      </p:sp>
      <p:sp>
        <p:nvSpPr>
          <p:cNvPr id="23" name="Нашивка 22"/>
          <p:cNvSpPr/>
          <p:nvPr/>
        </p:nvSpPr>
        <p:spPr>
          <a:xfrm rot="16200000">
            <a:off x="6647390" y="282040"/>
            <a:ext cx="278378" cy="1285886"/>
          </a:xfrm>
          <a:prstGeom prst="chevron">
            <a:avLst>
              <a:gd name="adj" fmla="val 6030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4" name="Нашивка 23"/>
          <p:cNvSpPr/>
          <p:nvPr/>
        </p:nvSpPr>
        <p:spPr>
          <a:xfrm rot="16200000">
            <a:off x="7183175" y="2246585"/>
            <a:ext cx="278378" cy="1214448"/>
          </a:xfrm>
          <a:prstGeom prst="chevron">
            <a:avLst>
              <a:gd name="adj" fmla="val 6030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5383" name="Text Box 23"/>
          <p:cNvSpPr txBox="1">
            <a:spLocks noChangeArrowheads="1"/>
          </p:cNvSpPr>
          <p:nvPr/>
        </p:nvSpPr>
        <p:spPr bwMode="auto">
          <a:xfrm>
            <a:off x="4787900" y="4941888"/>
            <a:ext cx="3887788" cy="91440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54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Arial" pitchFamily="34" charset="0"/>
              </a:rPr>
              <a:t>ДОМ</a:t>
            </a:r>
            <a:r>
              <a:rPr kumimoji="0" lang="ru-RU" sz="5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</a:rPr>
              <a:t>ИЩ</a:t>
            </a:r>
            <a:r>
              <a:rPr kumimoji="0" lang="ru-RU" sz="54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Arial" pitchFamily="34" charset="0"/>
              </a:rPr>
              <a:t>Е</a:t>
            </a:r>
            <a:endParaRPr kumimoji="0" lang="ru-RU" sz="1800" b="1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Arial" pitchFamily="34" charset="0"/>
            </a:endParaRPr>
          </a:p>
        </p:txBody>
      </p:sp>
      <p:sp>
        <p:nvSpPr>
          <p:cNvPr id="26" name="Нашивка 25"/>
          <p:cNvSpPr/>
          <p:nvPr/>
        </p:nvSpPr>
        <p:spPr>
          <a:xfrm rot="16200000">
            <a:off x="6897424" y="4389725"/>
            <a:ext cx="278378" cy="1214447"/>
          </a:xfrm>
          <a:prstGeom prst="chevron">
            <a:avLst>
              <a:gd name="adj" fmla="val 6030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3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3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" dur="80"/>
                                        <p:tgtEl>
                                          <p:spTgt spid="153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" dur="80"/>
                                        <p:tgtEl>
                                          <p:spTgt spid="153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80"/>
                                        <p:tgtEl>
                                          <p:spTgt spid="153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53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53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53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53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0" dur="80"/>
                                        <p:tgtEl>
                                          <p:spTgt spid="153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1" dur="80"/>
                                        <p:tgtEl>
                                          <p:spTgt spid="153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2" dur="80"/>
                                        <p:tgtEl>
                                          <p:spTgt spid="153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53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53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53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53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00"/>
                            </p:stCondLst>
                            <p:childTnLst>
                              <p:par>
                                <p:cTn id="46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8" dur="80"/>
                                        <p:tgtEl>
                                          <p:spTgt spid="153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9" dur="80"/>
                                        <p:tgtEl>
                                          <p:spTgt spid="153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0" dur="80"/>
                                        <p:tgtEl>
                                          <p:spTgt spid="153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297634"/>
          </a:xfrm>
        </p:spPr>
        <p:txBody>
          <a:bodyPr/>
          <a:lstStyle/>
          <a:p>
            <a:pPr algn="l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           </a:t>
            </a:r>
            <a:r>
              <a:rPr lang="ru-RU" b="1" u="sng" dirty="0" smtClean="0">
                <a:solidFill>
                  <a:srgbClr val="FF0000"/>
                </a:solidFill>
              </a:rPr>
              <a:t>Сегодня на уроке:</a:t>
            </a:r>
            <a:r>
              <a:rPr lang="ru-RU" b="1" dirty="0" smtClean="0">
                <a:solidFill>
                  <a:srgbClr val="FF0000"/>
                </a:solidFill>
              </a:rPr>
              <a:t/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/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>   </a:t>
            </a:r>
            <a:r>
              <a:rPr lang="ru-RU" sz="40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Я узнал …</a:t>
            </a:r>
            <a:br>
              <a:rPr lang="ru-RU" sz="40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</a:br>
            <a:r>
              <a:rPr lang="ru-RU" sz="40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  Я понял …</a:t>
            </a:r>
            <a:br>
              <a:rPr lang="ru-RU" sz="40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</a:br>
            <a:r>
              <a:rPr lang="ru-RU" sz="40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 Мне понравилось …</a:t>
            </a:r>
            <a:br>
              <a:rPr lang="ru-RU" sz="40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</a:br>
            <a:r>
              <a:rPr lang="ru-RU" sz="40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 Было трудно… </a:t>
            </a:r>
            <a:br>
              <a:rPr lang="ru-RU" sz="40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</a:br>
            <a:r>
              <a:rPr lang="ru-RU" sz="40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 Для меня было открытием, что…</a:t>
            </a:r>
            <a:br>
              <a:rPr lang="ru-RU" sz="40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</a:br>
            <a:r>
              <a:rPr lang="ru-RU" sz="40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 Могу порадоваться успехам …</a:t>
            </a:r>
            <a:r>
              <a:rPr lang="ru-RU" sz="4000" b="1" dirty="0" smtClean="0">
                <a:solidFill>
                  <a:srgbClr val="FF0000"/>
                </a:solidFill>
              </a:rPr>
              <a:t/>
            </a:r>
            <a:br>
              <a:rPr lang="ru-RU" sz="4000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/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/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/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/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/>
            </a:r>
            <a:br>
              <a:rPr lang="ru-RU" b="1" dirty="0" smtClean="0">
                <a:solidFill>
                  <a:srgbClr val="FF0000"/>
                </a:solidFill>
              </a:rPr>
            </a:br>
            <a:endParaRPr lang="ru-RU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5" name="WordArt 5"/>
          <p:cNvSpPr>
            <a:spLocks noChangeArrowheads="1" noChangeShapeType="1" noTextEdit="1"/>
          </p:cNvSpPr>
          <p:nvPr/>
        </p:nvSpPr>
        <p:spPr bwMode="auto">
          <a:xfrm>
            <a:off x="838200" y="304800"/>
            <a:ext cx="7467600" cy="1295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6000" b="1" kern="10" dirty="0">
                <a:ln w="9525">
                  <a:noFill/>
                  <a:round/>
                  <a:headEnd/>
                  <a:tailEnd/>
                </a:ln>
                <a:solidFill>
                  <a:srgbClr val="006600"/>
                </a:solidFill>
                <a:latin typeface="Monotype Corsiva"/>
              </a:rPr>
              <a:t>ЛЕСТНИЦА УСПЕХА</a:t>
            </a: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 rot="10800000">
            <a:off x="6429388" y="2786058"/>
            <a:ext cx="1643074" cy="1588"/>
          </a:xfrm>
          <a:prstGeom prst="line">
            <a:avLst/>
          </a:prstGeom>
          <a:ln w="508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rot="16200000" flipV="1">
            <a:off x="5715008" y="3500438"/>
            <a:ext cx="1490674" cy="61914"/>
          </a:xfrm>
          <a:prstGeom prst="line">
            <a:avLst/>
          </a:prstGeom>
          <a:ln w="508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 rot="10800000">
            <a:off x="3214678" y="5643578"/>
            <a:ext cx="1643074" cy="1588"/>
          </a:xfrm>
          <a:prstGeom prst="line">
            <a:avLst/>
          </a:prstGeom>
          <a:ln w="508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 rot="5400000">
            <a:off x="4179885" y="4964123"/>
            <a:ext cx="1357322" cy="1588"/>
          </a:xfrm>
          <a:prstGeom prst="line">
            <a:avLst/>
          </a:prstGeom>
          <a:ln w="508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 rot="10800000">
            <a:off x="4857752" y="4286256"/>
            <a:ext cx="1643074" cy="1588"/>
          </a:xfrm>
          <a:prstGeom prst="line">
            <a:avLst/>
          </a:prstGeom>
          <a:ln w="508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643702" y="2071678"/>
            <a:ext cx="937636" cy="6814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000628" y="3357562"/>
            <a:ext cx="937636" cy="6814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428992" y="4714884"/>
            <a:ext cx="937636" cy="6814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120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12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512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12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0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7" descr="377f0857764b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18000"/>
          </a:blip>
          <a:srcRect/>
          <a:stretch>
            <a:fillRect/>
          </a:stretch>
        </p:blipFill>
        <p:spPr bwMode="auto">
          <a:xfrm>
            <a:off x="306387" y="121443"/>
            <a:ext cx="3365500" cy="3384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WordArt 8"/>
          <p:cNvSpPr>
            <a:spLocks noChangeArrowheads="1" noChangeShapeType="1" noTextEdit="1"/>
          </p:cNvSpPr>
          <p:nvPr/>
        </p:nvSpPr>
        <p:spPr bwMode="auto">
          <a:xfrm>
            <a:off x="1565275" y="1750218"/>
            <a:ext cx="7272337" cy="2592388"/>
          </a:xfrm>
          <a:prstGeom prst="rect">
            <a:avLst/>
          </a:prstGeom>
        </p:spPr>
        <p:txBody>
          <a:bodyPr wrap="none" numCol="1" fromWordArt="1">
            <a:prstTxWarp prst="textPlain">
              <a:avLst>
                <a:gd name="adj" fmla="val 50000"/>
              </a:avLst>
            </a:prstTxWarp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rtl="0"/>
            <a:r>
              <a:rPr lang="ru-RU" sz="3600" b="1" i="1" kern="10" spc="0" dirty="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Comic Sans MS"/>
              </a:rPr>
              <a:t>Спасибо за урок!</a:t>
            </a:r>
            <a:endParaRPr lang="ru-RU" sz="3600" b="1" i="1" kern="10" spc="0" dirty="0">
              <a:ln w="12700">
                <a:solidFill>
                  <a:srgbClr val="EAEAEA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outerShdw dist="35921" dir="2700000" sy="50000" kx="2115830" algn="bl" rotWithShape="0">
                  <a:srgbClr val="C0C0C0">
                    <a:alpha val="80000"/>
                  </a:srgbClr>
                </a:outerShdw>
              </a:effectLst>
              <a:latin typeface="Comic Sans MS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572000" y="4214818"/>
            <a:ext cx="2262184" cy="2071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28794" y="928670"/>
            <a:ext cx="50006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Используемые источники: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71472" y="1428736"/>
            <a:ext cx="8072494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q-AL" dirty="0" smtClean="0">
                <a:hlinkClick r:id="rId2"/>
              </a:rPr>
              <a:t>http://damochka.ru/images/photo/forum/upload/post-47-1319458982.png</a:t>
            </a:r>
            <a:r>
              <a:rPr lang="ru-RU" dirty="0" smtClean="0"/>
              <a:t> - кот</a:t>
            </a:r>
          </a:p>
          <a:p>
            <a:r>
              <a:rPr lang="sq-AL" dirty="0" smtClean="0">
                <a:hlinkClick r:id="rId3"/>
              </a:rPr>
              <a:t>http://img0.bloggum.com/upload/lib/img/5018/500/r_tdv2x961wbk6isqc4j58.jpg</a:t>
            </a:r>
            <a:r>
              <a:rPr lang="ru-RU" dirty="0" smtClean="0"/>
              <a:t> - слон</a:t>
            </a:r>
          </a:p>
          <a:p>
            <a:r>
              <a:rPr lang="sq-AL" dirty="0" smtClean="0">
                <a:hlinkClick r:id="rId4"/>
              </a:rPr>
              <a:t>http://img169.imageshack.us/img169/3782/ur72.jpg</a:t>
            </a:r>
            <a:r>
              <a:rPr lang="ru-RU" dirty="0" smtClean="0"/>
              <a:t> - дом</a:t>
            </a:r>
          </a:p>
          <a:p>
            <a:r>
              <a:rPr lang="sq-AL" dirty="0" smtClean="0">
                <a:hlinkClick r:id="rId5"/>
              </a:rPr>
              <a:t>http://www.mouschool12.ucoz.ru/photos/novosti_2010-11/Solnishno.png</a:t>
            </a:r>
            <a:r>
              <a:rPr lang="ru-RU" dirty="0" smtClean="0"/>
              <a:t> - солнышко</a:t>
            </a:r>
          </a:p>
          <a:p>
            <a:r>
              <a:rPr lang="en-US" dirty="0" smtClean="0">
                <a:hlinkClick r:id="rId6"/>
              </a:rPr>
              <a:t>http://s52.radikal.ru/i137/0811/09/7158a9878ebe.png</a:t>
            </a:r>
            <a:r>
              <a:rPr lang="ru-RU" dirty="0" smtClean="0"/>
              <a:t> -смайлик (слайд 7)</a:t>
            </a:r>
          </a:p>
          <a:p>
            <a:r>
              <a:rPr lang="sq-AL" dirty="0" smtClean="0">
                <a:hlinkClick r:id="rId7"/>
              </a:rPr>
              <a:t>http://stat17.privet.ru/lr/0932d9170b0a3f34046e6a4fcac6df40</a:t>
            </a:r>
            <a:r>
              <a:rPr lang="ru-RU" dirty="0" smtClean="0"/>
              <a:t> - смайлик (слайд 8)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71472" y="3714752"/>
            <a:ext cx="800105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8"/>
              </a:rPr>
              <a:t>http://pedsovet.su/load/321-1-0-14568</a:t>
            </a:r>
            <a:r>
              <a:rPr lang="ru-RU" dirty="0" smtClean="0"/>
              <a:t> - шаблон презентации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Шаблон для начальной школы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Шаблон для начальной школы</Template>
  <TotalTime>599</TotalTime>
  <Words>177</Words>
  <Application>Microsoft Office PowerPoint</Application>
  <PresentationFormat>Экран (4:3)</PresentationFormat>
  <Paragraphs>58</Paragraphs>
  <Slides>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Шаблон для начальной школы</vt:lpstr>
      <vt:lpstr>Презентация PowerPoint</vt:lpstr>
      <vt:lpstr>Презентация PowerPoint</vt:lpstr>
      <vt:lpstr>Презентация PowerPoint</vt:lpstr>
      <vt:lpstr>Образуйте новые слова</vt:lpstr>
      <vt:lpstr>Презентация PowerPoint</vt:lpstr>
      <vt:lpstr>                Сегодня на уроке:     Я узнал …    Я понял …   Мне понравилось …   Было трудно…    Для меня было открытием, что…   Могу порадоваться успехам …      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Ольга</cp:lastModifiedBy>
  <cp:revision>65</cp:revision>
  <dcterms:created xsi:type="dcterms:W3CDTF">2012-01-19T09:22:45Z</dcterms:created>
  <dcterms:modified xsi:type="dcterms:W3CDTF">2014-10-28T13:55:11Z</dcterms:modified>
</cp:coreProperties>
</file>