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76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2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64DEE07-FE32-45CD-9177-7ACAA687099D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9CA6E2B-7D09-46EB-BEAA-CBEC4AA87B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5262" y="214290"/>
            <a:ext cx="7406640" cy="33547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Реализация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преемственности  между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ДОУ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и начальной  школой в условиях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Федеральных государственных образовательных и Федеральных государственных требований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 descr="G:\ГОТОВО ПРЕЕМСТВЕННОСТЬ СО ШКОЛОЙ\school219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3929066"/>
            <a:ext cx="2472377" cy="2743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500042"/>
            <a:ext cx="7498080" cy="2928958"/>
          </a:xfrm>
        </p:spPr>
        <p:txBody>
          <a:bodyPr>
            <a:normAutofit fontScale="70000" lnSpcReduction="20000"/>
          </a:bodyPr>
          <a:lstStyle/>
          <a:p>
            <a:pPr marL="82296" lvl="0" indent="0" algn="ctr">
              <a:buNone/>
            </a:pPr>
            <a:r>
              <a:rPr lang="ru-RU" sz="5100" b="1" dirty="0" smtClean="0">
                <a:solidFill>
                  <a:schemeClr val="accent1">
                    <a:lumMod val="75000"/>
                  </a:schemeClr>
                </a:solidFill>
              </a:rPr>
              <a:t>Основные направления</a:t>
            </a:r>
          </a:p>
          <a:p>
            <a:pPr marL="82296" lvl="0" indent="0" algn="ctr">
              <a:buNone/>
            </a:pPr>
            <a:endParaRPr lang="ru-RU" sz="5100" b="1" dirty="0" smtClean="0"/>
          </a:p>
          <a:p>
            <a:pPr lvl="0"/>
            <a:r>
              <a:rPr lang="ru-RU" sz="4600" b="1" i="1" dirty="0" smtClean="0"/>
              <a:t>методическая работа с педагогами</a:t>
            </a:r>
            <a:r>
              <a:rPr lang="ru-RU" sz="4600" dirty="0" smtClean="0"/>
              <a:t> </a:t>
            </a:r>
          </a:p>
          <a:p>
            <a:pPr lvl="0"/>
            <a:r>
              <a:rPr lang="ru-RU" sz="4600" b="1" i="1" dirty="0" smtClean="0"/>
              <a:t>работа с детьми</a:t>
            </a:r>
            <a:r>
              <a:rPr lang="ru-RU" sz="4600" dirty="0" smtClean="0"/>
              <a:t> </a:t>
            </a:r>
          </a:p>
          <a:p>
            <a:r>
              <a:rPr lang="ru-RU" sz="4600" b="1" i="1" dirty="0" smtClean="0"/>
              <a:t>работа с родителями</a:t>
            </a:r>
            <a:endParaRPr lang="ru-RU" sz="4600" dirty="0"/>
          </a:p>
        </p:txBody>
      </p:sp>
      <p:pic>
        <p:nvPicPr>
          <p:cNvPr id="4" name="Picture 3" descr="D:\school06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356992"/>
            <a:ext cx="3357554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9" y="142852"/>
            <a:ext cx="7715304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60648"/>
            <a:ext cx="7498080" cy="238253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Анкетирование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«Готов ли ваш ребенок к школе?»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«Насколько вы готовы быть родителем школьника?»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924944"/>
            <a:ext cx="3415971" cy="3086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2636912"/>
            <a:ext cx="41764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b="1" dirty="0"/>
              <a:t>44% </a:t>
            </a:r>
            <a:r>
              <a:rPr lang="ru-RU" sz="2400" dirty="0"/>
              <a:t>родителей утверждают, что их дети готовы к обучению в школе</a:t>
            </a:r>
          </a:p>
          <a:p>
            <a:pPr>
              <a:buNone/>
            </a:pPr>
            <a:r>
              <a:rPr lang="ru-RU" sz="2400" dirty="0"/>
              <a:t>    </a:t>
            </a:r>
            <a:r>
              <a:rPr lang="ru-RU" sz="2400" b="1" dirty="0"/>
              <a:t>44 % </a:t>
            </a:r>
            <a:r>
              <a:rPr lang="ru-RU" sz="2400" dirty="0"/>
              <a:t>сомневаются в полной готовности </a:t>
            </a:r>
          </a:p>
          <a:p>
            <a:pPr>
              <a:buNone/>
            </a:pPr>
            <a:r>
              <a:rPr lang="ru-RU" sz="2400" dirty="0"/>
              <a:t>    </a:t>
            </a:r>
            <a:r>
              <a:rPr lang="ru-RU" sz="2400" b="1" dirty="0"/>
              <a:t>12 % </a:t>
            </a:r>
            <a:r>
              <a:rPr lang="ru-RU" sz="2400" dirty="0"/>
              <a:t>родителей сделали вывод, что их дети еще не готовы к обучению.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рождение книги\ФОТО ДОШКОЛА\P104046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3384376" cy="2304256"/>
          </a:xfrm>
          <a:prstGeom prst="rect">
            <a:avLst/>
          </a:prstGeom>
          <a:ln w="127000" cap="rnd">
            <a:solidFill>
              <a:srgbClr val="7030A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880808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Школа дошколят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 descr="C:\Users\user\Desktop\рождение книги\ФОТО ДОШКОЛА\P1040450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196751"/>
            <a:ext cx="2880320" cy="20882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user\Desktop\рождение книги\ФОТО ДОШКОЛА\P1040456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739" y="3845907"/>
            <a:ext cx="3096344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user\Desktop\рождение книги\ФОТО ДОШКОЛА\P1040467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805" r="13354"/>
          <a:stretch/>
        </p:blipFill>
        <p:spPr bwMode="auto">
          <a:xfrm rot="5400000">
            <a:off x="5787649" y="3333367"/>
            <a:ext cx="2376265" cy="3401346"/>
          </a:xfrm>
          <a:prstGeom prst="rect">
            <a:avLst/>
          </a:prstGeom>
          <a:ln w="57150" cap="sq" cmpd="sng" algn="ctr">
            <a:solidFill>
              <a:srgbClr val="7030A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60832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476672"/>
            <a:ext cx="7530040" cy="5771728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ru-RU" sz="2800" b="1" u="sng" dirty="0">
                <a:solidFill>
                  <a:schemeClr val="accent1">
                    <a:lumMod val="75000"/>
                  </a:schemeClr>
                </a:solidFill>
              </a:rPr>
              <a:t>Целью </a:t>
            </a:r>
            <a:r>
              <a:rPr lang="ru-RU" sz="2800" dirty="0"/>
              <a:t>подготовительного курса является развитие детей старшего дошкольного возраста, позволяющие им в дальнейшем успешно усвоить программу начальной школы</a:t>
            </a:r>
            <a:r>
              <a:rPr lang="ru-RU" dirty="0" smtClean="0"/>
              <a:t>.</a:t>
            </a:r>
          </a:p>
          <a:p>
            <a:pPr marL="82296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Задачи занятий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sz="2800" dirty="0"/>
              <a:t>создать благоприятные условия для адаптации дошкольников к обучению в школе;</a:t>
            </a:r>
          </a:p>
          <a:p>
            <a:pPr lvl="0"/>
            <a:r>
              <a:rPr lang="ru-RU" sz="2800" dirty="0"/>
              <a:t>активизировать внимание, мышление, речь, память, развить мелкую моторику детей;</a:t>
            </a:r>
          </a:p>
          <a:p>
            <a:pPr lvl="0"/>
            <a:r>
              <a:rPr lang="ru-RU" sz="2800" dirty="0"/>
              <a:t>способствовать формированию познавательной активности, психологической готовности и мотивации детей к обучению.</a:t>
            </a:r>
          </a:p>
          <a:p>
            <a:endParaRPr lang="ru-RU" dirty="0"/>
          </a:p>
        </p:txBody>
      </p:sp>
      <p:pic>
        <p:nvPicPr>
          <p:cNvPr id="4" name="Рисунок 3" descr="E:\3875_html_1a5fb6f5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1401720" cy="2465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79142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картинки\school21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500306"/>
            <a:ext cx="7643866" cy="3879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75442" y="980728"/>
            <a:ext cx="7498080" cy="48006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Благодарим за внимание!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14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10" y="0"/>
            <a:ext cx="7500990" cy="292895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«Школьное обучение никогда не начинается с пустого места, а всегда опирается на определённую стадию развития, проделанную ребёнком».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                                               Л. С. </a:t>
            </a:r>
            <a:r>
              <a:rPr lang="ru-RU" b="1" i="1" dirty="0" err="1" smtClean="0"/>
              <a:t>Выготский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G:\картинки\school21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2786058"/>
            <a:ext cx="6060265" cy="3833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488832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Проблемы  при  обеспечении  преемственности  детского  сада  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  школы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 descr="G:\ГОТОВО ПРЕЕМСТВЕННОСТЬ СО ШКОЛОЙ\school217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79" y="2071678"/>
            <a:ext cx="2857500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ГОТОВО ПРЕЕМСТВЕННОСТЬ СО ШКОЛОЙ\school2175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3786190"/>
            <a:ext cx="3333750" cy="291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ГОТОВО ПРЕЕМСТВЕННОСТЬ СО ШКОЛОЙ\school21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922" y="2071678"/>
            <a:ext cx="2439078" cy="36322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500042"/>
            <a:ext cx="7498080" cy="523321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  1.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Выбор  школы  для  обучения  ребёнка  и  выбор  программы  обучения.</a:t>
            </a:r>
          </a:p>
          <a:p>
            <a:pPr>
              <a:buNone/>
            </a:pPr>
            <a:r>
              <a:rPr lang="ru-RU" dirty="0" smtClean="0"/>
              <a:t>           Непосредственный  контакт  психологов  детского  сада  и  школы,  встречи  родителей  и  детей  с  будущими  педагогами,  знакомство  с  образовательными  программами  до   поступления  ребёнка  в  школу,  помогут  определиться  с  выбором  школы  и  предотвратить  возможные  негативные  последствия.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2.Проблема  завышенных  требований  к  готовности  ребёнка  к  школьному  обучению  в  части  школ.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772816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dirty="0" smtClean="0"/>
              <a:t>Сотрудничество  </a:t>
            </a:r>
            <a:r>
              <a:rPr lang="ru-RU" sz="2800" dirty="0"/>
              <a:t>психологов  детских  садов  и  школ  по  проблеме  преемственности,  формирование  у  педагогов  понимания  значимости  процесса  развития  ребёнка, а  не  накопление  знаний,  поможет  исправить  эту  негативную  практику,  сохранить  здоровье  детей,  не  ущемляя  законное  право  ребёнка  на  образование.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391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7166"/>
            <a:ext cx="7498080" cy="387226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            3.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Проблема  недостаточного  использования  игровой  деятельности  при  переходе  детей  в  школу. </a:t>
            </a:r>
          </a:p>
          <a:p>
            <a:pPr>
              <a:buNone/>
            </a:pPr>
            <a:r>
              <a:rPr lang="ru-RU" dirty="0" smtClean="0"/>
              <a:t>Работа  по  преемственности  даёт  возможность  совместно  с  педагогом-психологом  школы  разработать  ряд  мероприятий  для  учителей  начальных  классов  по  осознанию  возрастных  особенностей  детей  и  выделению  основных  приёмов  в  работе,  характерных  данному  возрастному  периоду.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299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566506"/>
            <a:ext cx="2104810" cy="1948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_News_image_top_474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606816"/>
            <a:ext cx="2076404" cy="193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000108"/>
            <a:ext cx="7498080" cy="150019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Механизм  решения  проблемы  преемственности  детского  сада  и  начальной  школы</a:t>
            </a:r>
            <a:endParaRPr lang="ru-RU" sz="2800" dirty="0"/>
          </a:p>
        </p:txBody>
      </p:sp>
      <p:pic>
        <p:nvPicPr>
          <p:cNvPr id="4" name="Picture 6" descr="863707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571744"/>
            <a:ext cx="5067312" cy="3800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62440" y="1214755"/>
            <a:ext cx="7602048" cy="519566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2600" dirty="0" smtClean="0"/>
              <a:t>   1. Заключение  договора  между  детским  садом  и  школой  по  обеспечению  преемственности.    </a:t>
            </a:r>
          </a:p>
          <a:p>
            <a:pPr lvl="0">
              <a:buNone/>
            </a:pPr>
            <a:r>
              <a:rPr lang="ru-RU" sz="2600" dirty="0" smtClean="0"/>
              <a:t>   2. Составление  проекта   совместной  деятельности  по  обеспечению  преемственности. </a:t>
            </a:r>
          </a:p>
          <a:p>
            <a:pPr lvl="0">
              <a:buNone/>
            </a:pPr>
            <a:r>
              <a:rPr lang="ru-RU" sz="2600" dirty="0" smtClean="0"/>
              <a:t>   3. Проведение  профилактических  мероприятий (« День  открытых  дверей», « День  Знаний»,  совместные  праздники  и  т.д.)</a:t>
            </a:r>
          </a:p>
          <a:p>
            <a:pPr>
              <a:buNone/>
            </a:pPr>
            <a:r>
              <a:rPr lang="ru-RU" sz="2600" dirty="0" smtClean="0"/>
              <a:t>   4. Планирование  совместной  деятельности  по  адаптации  детей  в  школе (неделя «Содружество»).</a:t>
            </a:r>
          </a:p>
          <a:p>
            <a:pPr>
              <a:buNone/>
            </a:pPr>
            <a:r>
              <a:rPr lang="ru-RU" sz="2600" dirty="0" smtClean="0"/>
              <a:t>   5. Проведение  мониторинга  процесса  адаптации  детей  к  школе.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259632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Механизм решения проблемы преемственности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571480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Параметры по осуществлению преемственности</a:t>
            </a:r>
          </a:p>
          <a:p>
            <a:pPr>
              <a:buNone/>
            </a:pPr>
            <a:r>
              <a:rPr lang="ru-RU" dirty="0" smtClean="0"/>
              <a:t>1.Преемственность  в  содержании  обучения  и  воспитания.</a:t>
            </a:r>
          </a:p>
          <a:p>
            <a:pPr>
              <a:buNone/>
            </a:pPr>
            <a:r>
              <a:rPr lang="ru-RU" dirty="0" smtClean="0"/>
              <a:t>2.Преемственность  в  формах  и  методах  работы.</a:t>
            </a:r>
          </a:p>
          <a:p>
            <a:pPr>
              <a:buNone/>
            </a:pPr>
            <a:r>
              <a:rPr lang="ru-RU" dirty="0" smtClean="0"/>
              <a:t>3.Преемственность  педагогических  требований  и  условий  воспитания 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175</TotalTime>
  <Words>416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Реализация преемственности  между ДОУ и начальной  школой в условиях         Федеральных государственных образовательных и Федеральных государственных требований</vt:lpstr>
      <vt:lpstr>Слайд 2</vt:lpstr>
      <vt:lpstr> Проблемы  при  обеспечении  преемственности  детского  сада   и  школы </vt:lpstr>
      <vt:lpstr>Слайд 4</vt:lpstr>
      <vt:lpstr>2.Проблема  завышенных  требований  к  готовности  ребёнка  к  школьному  обучению  в  части  школ.</vt:lpstr>
      <vt:lpstr>Слайд 6</vt:lpstr>
      <vt:lpstr>Механизм  решения  проблемы  преемственности  детского  сада  и  начальной  школы</vt:lpstr>
      <vt:lpstr>Слайд 8</vt:lpstr>
      <vt:lpstr>Слайд 9</vt:lpstr>
      <vt:lpstr>Слайд 10</vt:lpstr>
      <vt:lpstr>Слайд 11</vt:lpstr>
      <vt:lpstr>Анкетирование  «Готов ли ваш ребенок к школе?»  «Насколько вы готовы быть родителем школьника?»</vt:lpstr>
      <vt:lpstr>Школа дошколят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преемственности  между ДОО и начальной  школой в условиях         ФГОС и ФГТ</dc:title>
  <dc:creator>Юленька</dc:creator>
  <cp:lastModifiedBy>Юльчик</cp:lastModifiedBy>
  <cp:revision>20</cp:revision>
  <dcterms:created xsi:type="dcterms:W3CDTF">2014-08-14T13:48:33Z</dcterms:created>
  <dcterms:modified xsi:type="dcterms:W3CDTF">2014-08-19T19:08:00Z</dcterms:modified>
</cp:coreProperties>
</file>