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7" r:id="rId2"/>
    <p:sldId id="277" r:id="rId3"/>
    <p:sldId id="256" r:id="rId4"/>
    <p:sldId id="258" r:id="rId5"/>
    <p:sldId id="259" r:id="rId6"/>
    <p:sldId id="268" r:id="rId7"/>
    <p:sldId id="261" r:id="rId8"/>
    <p:sldId id="264" r:id="rId9"/>
    <p:sldId id="262" r:id="rId10"/>
    <p:sldId id="260" r:id="rId11"/>
    <p:sldId id="270" r:id="rId12"/>
    <p:sldId id="269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628800"/>
            <a:ext cx="8748464" cy="1470025"/>
          </a:xfrm>
        </p:spPr>
        <p:txBody>
          <a:bodyPr/>
          <a:lstStyle/>
          <a:p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Тема Дома </a:t>
            </a:r>
            <a:r>
              <a:rPr lang="ru-RU" sz="5400" dirty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в сказочной повести </a:t>
            </a:r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К. Грэхема «Ветер </a:t>
            </a:r>
            <a:r>
              <a:rPr lang="ru-RU" sz="5400" dirty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в Ивах</a:t>
            </a:r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  <a:ea typeface="Times New Roman"/>
              </a:rPr>
              <a:t>»</a:t>
            </a:r>
            <a:endParaRPr lang="ru-RU" sz="5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3861048"/>
            <a:ext cx="4752528" cy="2232248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Жуковец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Анастасия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Лицей №185,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класс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Октябрьский район г. Новосибирска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Консультант проекта: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Фомичева Людмила Андреевна,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учитель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русского языка и литературы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высшей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квалификационной категории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638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3573016"/>
            <a:ext cx="2088232" cy="924475"/>
          </a:xfrm>
        </p:spPr>
        <p:txBody>
          <a:bodyPr/>
          <a:lstStyle/>
          <a:p>
            <a:r>
              <a:rPr lang="ru-RU" sz="7200" dirty="0" smtClean="0">
                <a:solidFill>
                  <a:srgbClr val="C00000"/>
                </a:solidFill>
                <a:latin typeface="Monotype Corsiva" pitchFamily="66" charset="0"/>
              </a:rPr>
              <a:t>Река</a:t>
            </a:r>
            <a:endParaRPr lang="ru-RU" sz="7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5184576" cy="28372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Путешествие героев, основные события   сказочной повести  происходят вдоль Реки, о которой автор говорит как о живом существе.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32655"/>
            <a:ext cx="2847777" cy="355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60092" y="4390050"/>
            <a:ext cx="18722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Дом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5067359"/>
            <a:ext cx="39276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путешествие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44208" y="4385881"/>
            <a:ext cx="219970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дружба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840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5040560" cy="405143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Река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  связующим звеном в судьбах персонажей повести. Таких как мистер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Рэт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Мол,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Отт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которым она помогает открыть самих  себя. Для обитателей зарослей ив Река – это часть жизни, часть мира. </a:t>
            </a:r>
          </a:p>
          <a:p>
            <a:endParaRPr lang="ru-RU" dirty="0"/>
          </a:p>
        </p:txBody>
      </p:sp>
      <p:pic>
        <p:nvPicPr>
          <p:cNvPr id="6146" name="Picture 2" descr="C:\Users\DNS\Desktop\оригами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4549" y="1412777"/>
            <a:ext cx="3329478" cy="269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781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1340768"/>
            <a:ext cx="4464496" cy="3600400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>« Она мне брат и сестра, и все тетки, вместе взятые, она и приятель, и еда, и питье, и, конечно, как ты понимаешь, баня и прачечная. Это мой мир, и я ничего другого себе не желаю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.»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17952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019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125113" cy="924475"/>
          </a:xfrm>
        </p:spPr>
        <p:txBody>
          <a:bodyPr/>
          <a:lstStyle/>
          <a:p>
            <a:r>
              <a:rPr lang="ru-RU" sz="7200" dirty="0" smtClean="0">
                <a:solidFill>
                  <a:srgbClr val="C00000"/>
                </a:solidFill>
                <a:latin typeface="Monotype Corsiva" pitchFamily="66" charset="0"/>
              </a:rPr>
              <a:t>Дом Мола</a:t>
            </a:r>
            <a:endParaRPr lang="ru-RU" sz="7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5472608" cy="5328591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маленький и скромный дом, ничего лишнего, только самое необходимое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 испытывал к своему дому нежные и трепетные чувства. И дом, казалось, тоже был счастлив, имея такого хозяина.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время отсутствия Мола дом «тосковал по нему, и хотел, чтобы он вернулся, и сообщал ему об этом, касаясь его носа; он печалился и легонько упрекал Хозяина; но без горечи и злобы, просто напоминая ему, что он близко и ждет его».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344379"/>
            <a:ext cx="3096344" cy="412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225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125113" cy="924475"/>
          </a:xfrm>
        </p:spPr>
        <p:txBody>
          <a:bodyPr/>
          <a:lstStyle/>
          <a:p>
            <a:r>
              <a:rPr lang="ru-RU" sz="7200" dirty="0" smtClean="0">
                <a:solidFill>
                  <a:srgbClr val="C00000"/>
                </a:solidFill>
                <a:latin typeface="Monotype Corsiva" pitchFamily="66" charset="0"/>
              </a:rPr>
              <a:t>Дом дядюшки </a:t>
            </a:r>
            <a:r>
              <a:rPr lang="ru-RU" sz="7200" dirty="0" err="1" smtClean="0">
                <a:solidFill>
                  <a:srgbClr val="C00000"/>
                </a:solidFill>
                <a:latin typeface="Monotype Corsiva" pitchFamily="66" charset="0"/>
              </a:rPr>
              <a:t>Рэта</a:t>
            </a:r>
            <a:endParaRPr lang="ru-RU" sz="7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4608512" cy="475252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доме дядюшки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Рэта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чувствовался тот же уют, теплота и комфорт, что и доме Мола, только внешне все выглядело по-другому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хозяин также сильно любил свой дом, а особенно Реку, на которой он находился. Считая ее своим миром,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Рэт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желал ничего другого и очень тосковал по ней во время путешествий.</a:t>
            </a:r>
          </a:p>
        </p:txBody>
      </p:sp>
      <p:pic>
        <p:nvPicPr>
          <p:cNvPr id="8194" name="Picture 2" descr="100576_6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13094"/>
            <a:ext cx="4200592" cy="3149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9097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064896" cy="924475"/>
          </a:xfrm>
        </p:spPr>
        <p:txBody>
          <a:bodyPr/>
          <a:lstStyle/>
          <a:p>
            <a:r>
              <a:rPr lang="ru-RU" sz="7200" dirty="0" smtClean="0">
                <a:solidFill>
                  <a:srgbClr val="C00000"/>
                </a:solidFill>
                <a:latin typeface="Monotype Corsiva" pitchFamily="66" charset="0"/>
              </a:rPr>
              <a:t>Дом мистера  </a:t>
            </a:r>
            <a:r>
              <a:rPr lang="ru-RU" sz="7200" dirty="0" err="1" smtClean="0">
                <a:solidFill>
                  <a:srgbClr val="C00000"/>
                </a:solidFill>
                <a:latin typeface="Monotype Corsiva" pitchFamily="66" charset="0"/>
              </a:rPr>
              <a:t>Тоуда</a:t>
            </a:r>
            <a:endParaRPr lang="ru-RU" sz="7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5184576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«Это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очень подходящая резиденция для джентльмена, там есть абсолютно все необходимое, это уникальное имение, оно частично восходит к четырнадцатому веку, но снабжено всеми современными удобствами. Современный санузел. Пять минут ходьбы от церкви, почты и площадок для игры в гольф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DPdiPDtrr5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700808"/>
            <a:ext cx="3384376" cy="4266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3079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1" y="404664"/>
            <a:ext cx="8712621" cy="924475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7200" dirty="0" smtClean="0">
                <a:solidFill>
                  <a:srgbClr val="C00000"/>
                </a:solidFill>
                <a:latin typeface="Monotype Corsiva" pitchFamily="66" charset="0"/>
              </a:rPr>
              <a:t>Дом дядюшки </a:t>
            </a:r>
            <a:r>
              <a:rPr lang="ru-RU" sz="7200" dirty="0" err="1">
                <a:solidFill>
                  <a:srgbClr val="C00000"/>
                </a:solidFill>
                <a:latin typeface="Monotype Corsiva" pitchFamily="66" charset="0"/>
              </a:rPr>
              <a:t>Баджера</a:t>
            </a:r>
            <a:endParaRPr lang="ru-RU" sz="7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3426" y="1412776"/>
            <a:ext cx="4414598" cy="25854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мистическим, таинственным и пугающим образом Дремучего леса, как ни странно, связан образ дома добрейшего дядюшки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Баджера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42" name="Picture 2" descr="C:\Users\DNS\Desktop\оригами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34681"/>
            <a:ext cx="3658353" cy="261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14032"/>
            <a:ext cx="2104136" cy="2800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211960" y="4014089"/>
            <a:ext cx="4414598" cy="27337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и сам Лес, дом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Баджера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был очень большим и старым, он находился в самой сердцевине густого леса.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0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125113" cy="924475"/>
          </a:xfrm>
        </p:spPr>
        <p:txBody>
          <a:bodyPr/>
          <a:lstStyle/>
          <a:p>
            <a:r>
              <a:rPr lang="ru-RU" sz="7200" dirty="0" smtClean="0">
                <a:solidFill>
                  <a:srgbClr val="C00000"/>
                </a:solidFill>
                <a:latin typeface="Monotype Corsiva" pitchFamily="66" charset="0"/>
              </a:rPr>
              <a:t>Вывод</a:t>
            </a:r>
            <a:endParaRPr lang="ru-RU" sz="7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15371150"/>
              </p:ext>
            </p:extLst>
          </p:nvPr>
        </p:nvGraphicFramePr>
        <p:xfrm>
          <a:off x="467544" y="980728"/>
          <a:ext cx="7124700" cy="3295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2350"/>
                <a:gridCol w="3562350"/>
              </a:tblGrid>
              <a:tr h="978639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Спокойствие Реки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Бешеный ритм современной жизни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Магия Дремучего Леса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Научно-технический прогресс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Свободный Мир животных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«Тусклая реальность» человеческого существования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4437112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В повести «Ветер в ивах» </a:t>
            </a:r>
            <a:r>
              <a:rPr lang="ru-RU" sz="24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К.Грехмен</a:t>
            </a: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 ярко выразил свой протест против </a:t>
            </a:r>
            <a:r>
              <a:rPr lang="ru-RU" sz="2400" u="sng" dirty="0" err="1">
                <a:latin typeface="Times New Roman" pitchFamily="18" charset="0"/>
                <a:ea typeface="Times New Roman"/>
                <a:cs typeface="Times New Roman" pitchFamily="18" charset="0"/>
              </a:rPr>
              <a:t>бездуховности</a:t>
            </a: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 цивилизации и стремление к гармонии. Проводя своих героев от дома к </a:t>
            </a:r>
            <a:r>
              <a:rPr lang="ru-RU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дому, </a:t>
            </a: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писатель сумел наполнить понятие «дом» удивительно емким содержанием, где основным он определяет : «нравственную крепость» и «уют домашнего очага. </a:t>
            </a:r>
            <a:endParaRPr lang="ru-RU" sz="24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860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420888"/>
            <a:ext cx="7560840" cy="924475"/>
          </a:xfrm>
        </p:spPr>
        <p:txBody>
          <a:bodyPr/>
          <a:lstStyle/>
          <a:p>
            <a:r>
              <a:rPr lang="ru-RU" sz="7200" dirty="0" smtClean="0">
                <a:solidFill>
                  <a:srgbClr val="C00000"/>
                </a:solidFill>
                <a:latin typeface="Monotype Corsiva" pitchFamily="66" charset="0"/>
              </a:rPr>
              <a:t>Спасибо за внимание</a:t>
            </a:r>
            <a:endParaRPr lang="ru-RU" sz="7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496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352928" cy="5040560"/>
          </a:xfrm>
        </p:spPr>
        <p:txBody>
          <a:bodyPr/>
          <a:lstStyle/>
          <a:p>
            <a:r>
              <a:rPr lang="ru-RU" sz="2400" dirty="0" smtClean="0">
                <a:latin typeface="Monotype Corsiva" pitchFamily="66" charset="0"/>
              </a:rPr>
              <a:t>          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Как </a:t>
            </a: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хорошо, легко бывает дома,</a:t>
            </a:r>
            <a:b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          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Где </a:t>
            </a: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всё уютно, близко и знакомо;</a:t>
            </a:r>
            <a:b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          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Там </a:t>
            </a: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от проблем укрыться можно мне   всегда,</a:t>
            </a:r>
            <a:b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          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И </a:t>
            </a: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не пугают неудачи и беда.</a:t>
            </a:r>
            <a:b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                                  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Я в трудный час домой спешу скорее -</a:t>
            </a:r>
            <a:b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                                  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Родные </a:t>
            </a: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стены сердце мне согреют;</a:t>
            </a:r>
            <a:b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                                  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Родимый </a:t>
            </a: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дом - надёжный мой причал,</a:t>
            </a:r>
            <a:b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                                  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Он </a:t>
            </a: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для меня - начало всех начал</a:t>
            </a:r>
            <a:r>
              <a:rPr lang="ru-RU" sz="2800" dirty="0">
                <a:latin typeface="Monotype Corsiva" pitchFamily="66" charset="0"/>
              </a:rPr>
              <a:t>.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/>
            </a:r>
            <a:br>
              <a:rPr lang="ru-RU" sz="2400" dirty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                                                             </a:t>
            </a:r>
            <a:r>
              <a:rPr lang="ru-RU" sz="2400" dirty="0">
                <a:solidFill>
                  <a:schemeClr val="tx1"/>
                </a:solidFill>
                <a:latin typeface="Monotype Corsiva" pitchFamily="66" charset="0"/>
              </a:rPr>
              <a:t>Михаил Крюков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49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398017"/>
          </a:xfrm>
        </p:spPr>
        <p:txBody>
          <a:bodyPr/>
          <a:lstStyle/>
          <a:p>
            <a:r>
              <a:rPr lang="ru-RU" sz="7200" spc="-100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</a:rPr>
              <a:t>Цел</a:t>
            </a:r>
            <a:r>
              <a:rPr lang="ru-RU" sz="7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</a:rPr>
              <a:t>ь</a:t>
            </a:r>
            <a:r>
              <a:rPr lang="ru-RU" sz="7200" spc="-100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</a:rPr>
              <a:t> </a:t>
            </a:r>
            <a:r>
              <a:rPr lang="ru-RU" sz="7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</a:rPr>
              <a:t>проекта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780928"/>
            <a:ext cx="7632847" cy="2736450"/>
          </a:xfrm>
        </p:spPr>
        <p:txBody>
          <a:bodyPr>
            <a:normAutofit/>
          </a:bodyPr>
          <a:lstStyle/>
          <a:p>
            <a:r>
              <a:rPr lang="ru-RU" sz="3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3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путь героев повести – сказки  </a:t>
            </a:r>
            <a:r>
              <a:rPr lang="ru-RU" sz="38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К.Грэхема</a:t>
            </a:r>
            <a:r>
              <a:rPr lang="ru-RU" sz="3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«Ветер в Ивах» к пониманию ценности дома как «нравственной крепости».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7946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cs typeface="+mj-cs"/>
              </a:rPr>
              <a:t>Задачи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44824"/>
            <a:ext cx="7560840" cy="4608512"/>
          </a:xfrm>
        </p:spPr>
        <p:txBody>
          <a:bodyPr>
            <a:normAutofit/>
          </a:bodyPr>
          <a:lstStyle/>
          <a:p>
            <a:pPr lvl="0"/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Провести опрос учащихся среднего звена.</a:t>
            </a:r>
          </a:p>
          <a:p>
            <a:pPr lvl="0"/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Проследить, как меняется отношение героев повести к дому.</a:t>
            </a:r>
          </a:p>
          <a:p>
            <a:pPr lvl="0"/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Проследить, как обогащается их внутренний мир на пути к пониманию того, что «мой дом – моя крепость».</a:t>
            </a:r>
          </a:p>
          <a:p>
            <a:pPr lvl="0"/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Сравнить отношение к дому героев повести, созданных на рубеже  </a:t>
            </a:r>
            <a:r>
              <a:rPr lang="en-US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XX 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вв. с отношением к дому моих современников.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233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424936" cy="1267543"/>
          </a:xfrm>
        </p:spPr>
        <p:txBody>
          <a:bodyPr/>
          <a:lstStyle/>
          <a:p>
            <a:r>
              <a:rPr lang="ru-RU" sz="7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Monotype Corsiva" pitchFamily="66" charset="0"/>
                <a:cs typeface="+mj-cs"/>
              </a:rPr>
              <a:t>Методы исследования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276872"/>
            <a:ext cx="6400800" cy="3209529"/>
          </a:xfrm>
        </p:spPr>
        <p:txBody>
          <a:bodyPr>
            <a:normAutofit/>
          </a:bodyPr>
          <a:lstStyle/>
          <a:p>
            <a:pPr lvl="0"/>
            <a:r>
              <a:rPr lang="ru-RU" sz="3200" dirty="0">
                <a:solidFill>
                  <a:schemeClr val="tx1"/>
                </a:solidFill>
              </a:rPr>
              <a:t>Социологический </a:t>
            </a:r>
            <a:r>
              <a:rPr lang="ru-RU" sz="3200" dirty="0" smtClean="0">
                <a:solidFill>
                  <a:schemeClr val="tx1"/>
                </a:solidFill>
              </a:rPr>
              <a:t>опрос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  <a:endParaRPr lang="ru-RU" sz="3200" dirty="0">
              <a:solidFill>
                <a:schemeClr val="tx1"/>
              </a:solidFill>
            </a:endParaRPr>
          </a:p>
          <a:p>
            <a:pPr lvl="0"/>
            <a:r>
              <a:rPr lang="ru-RU" sz="3200" dirty="0" smtClean="0">
                <a:solidFill>
                  <a:schemeClr val="tx1"/>
                </a:solidFill>
              </a:rPr>
              <a:t>Реферирование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  <a:endParaRPr lang="ru-RU" sz="3200" dirty="0">
              <a:solidFill>
                <a:schemeClr val="tx1"/>
              </a:solidFill>
            </a:endParaRPr>
          </a:p>
          <a:p>
            <a:pPr lvl="0"/>
            <a:r>
              <a:rPr lang="ru-RU" sz="3200" dirty="0" smtClean="0">
                <a:solidFill>
                  <a:schemeClr val="tx1"/>
                </a:solidFill>
              </a:rPr>
              <a:t>Анализ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  <a:endParaRPr lang="ru-RU" sz="3200" dirty="0">
              <a:solidFill>
                <a:schemeClr val="tx1"/>
              </a:solidFill>
            </a:endParaRPr>
          </a:p>
          <a:p>
            <a:pPr lvl="0"/>
            <a:r>
              <a:rPr lang="ru-RU" sz="3200" dirty="0">
                <a:solidFill>
                  <a:schemeClr val="tx1"/>
                </a:solidFill>
              </a:rPr>
              <a:t>Сравнительный анализ.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1528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i="1" dirty="0" smtClean="0">
                <a:solidFill>
                  <a:srgbClr val="C00000"/>
                </a:solidFill>
                <a:latin typeface="Monotype Corsiva" pitchFamily="66" charset="0"/>
              </a:rPr>
              <a:t>Актуальность</a:t>
            </a:r>
            <a:endParaRPr lang="ru-RU" sz="7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наше время отношение к дому в некоторой степени изменилось. Случаются частые переезды из квартиры в квартиру, люди радуются новому жилью и не жалеют о старом. Расставание при этом бывает не очень тягостным.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дом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это нечто большее, чем стены. Хороший дом создается, а не покупается.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47256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820472" cy="924475"/>
          </a:xfrm>
        </p:spPr>
        <p:txBody>
          <a:bodyPr/>
          <a:lstStyle/>
          <a:p>
            <a:r>
              <a:rPr lang="ru-RU" sz="6600" dirty="0">
                <a:solidFill>
                  <a:srgbClr val="C00000"/>
                </a:solidFill>
                <a:latin typeface="Monotype Corsiva" pitchFamily="66" charset="0"/>
              </a:rPr>
              <a:t>«Идеальный дом – это…»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4819048" cy="217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1025" y="2564904"/>
            <a:ext cx="4752975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67444"/>
            <a:ext cx="5348064" cy="251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0080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9" y="1484784"/>
            <a:ext cx="3816424" cy="45180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творчестве английского писателя К. Грэхема тема дома занимала важное место. Наивысшего развития эта тема достигла в сказочной повести «Ветер в Ивах» (1908).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72816"/>
            <a:ext cx="3005719" cy="401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4559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7522996" cy="1817924"/>
          </a:xfrm>
        </p:spPr>
        <p:txBody>
          <a:bodyPr/>
          <a:lstStyle/>
          <a:p>
            <a:r>
              <a:rPr lang="ru-RU" sz="7200" dirty="0">
                <a:solidFill>
                  <a:srgbClr val="C00000"/>
                </a:solidFill>
                <a:latin typeface="Times New Roman"/>
                <a:ea typeface="Times New Roman"/>
              </a:rPr>
              <a:t>Дом </a:t>
            </a:r>
            <a:r>
              <a:rPr lang="ru-RU" sz="72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Грэхема</a:t>
            </a:r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-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это «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нравственная крепость», которая непосредственно соотносится с «уютом домашнего очага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»;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объединение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культурных и бытовых традиций </a:t>
            </a:r>
            <a:r>
              <a:rPr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нескольких 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поколений;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это дом,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который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герои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всегда называют только одним словом - «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родной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0103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433</TotalTime>
  <Words>683</Words>
  <Application>Microsoft Office PowerPoint</Application>
  <PresentationFormat>Экран (4:3)</PresentationFormat>
  <Paragraphs>53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Spring</vt:lpstr>
      <vt:lpstr>Тема Дома в сказочной повести К. Грэхема «Ветер в Ивах»</vt:lpstr>
      <vt:lpstr>          Как хорошо, легко бывает дома,           Где всё уютно, близко и знакомо;           Там от проблем укрыться можно мне   всегда,           И не пугают неудачи и беда.                                     Я в трудный час домой спешу скорее -                                   Родные стены сердце мне согреют;                                   Родимый дом - надёжный мой причал,                                   Он для меня - начало всех начал.                                                               Михаил Крюков </vt:lpstr>
      <vt:lpstr>Цель проекта</vt:lpstr>
      <vt:lpstr>Задачи проекта</vt:lpstr>
      <vt:lpstr>Методы исследования </vt:lpstr>
      <vt:lpstr>Актуальность</vt:lpstr>
      <vt:lpstr>«Идеальный дом – это…»</vt:lpstr>
      <vt:lpstr>Слайд 8</vt:lpstr>
      <vt:lpstr>Дом Грэхема - это «нравственная крепость», которая непосредственно соотносится с «уютом домашнего очага»;  - это объединение культурных и бытовых традиций нескольких поколений; - это дом, который герои всегда называют только одним словом - «родной». </vt:lpstr>
      <vt:lpstr>Река</vt:lpstr>
      <vt:lpstr>Слайд 11</vt:lpstr>
      <vt:lpstr>« Она мне брат и сестра, и все тетки, вместе взятые, она и приятель, и еда, и питье, и, конечно, как ты понимаешь, баня и прачечная. Это мой мир, и я ничего другого себе не желаю.»</vt:lpstr>
      <vt:lpstr>Дом Мола</vt:lpstr>
      <vt:lpstr>Дом дядюшки Рэта</vt:lpstr>
      <vt:lpstr>Дом мистера  Тоуда</vt:lpstr>
      <vt:lpstr> Дом дядюшки Баджера</vt:lpstr>
      <vt:lpstr>Вывод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Наталья</cp:lastModifiedBy>
  <cp:revision>32</cp:revision>
  <dcterms:created xsi:type="dcterms:W3CDTF">2014-04-06T13:06:38Z</dcterms:created>
  <dcterms:modified xsi:type="dcterms:W3CDTF">2014-04-07T07:04:01Z</dcterms:modified>
</cp:coreProperties>
</file>