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00"/>
    <a:srgbClr val="002A1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2E5E7-5AC8-48AA-8B8D-11E492B611DE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cartoon-vegetables-vector_34-4609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571736" y="2214554"/>
            <a:ext cx="4714908" cy="1692771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74320" indent="-274320" algn="ctr">
              <a:buClr>
                <a:schemeClr val="accent3"/>
              </a:buClr>
              <a:defRPr/>
            </a:pPr>
            <a:r>
              <a:rPr lang="ru-RU" sz="32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 pitchFamily="66" charset="0"/>
              </a:rPr>
              <a:t>Презентация на тему: </a:t>
            </a:r>
          </a:p>
          <a:p>
            <a:pPr marL="274320" indent="-274320" algn="ctr">
              <a:buClr>
                <a:schemeClr val="accent3"/>
              </a:buClr>
              <a:defRPr/>
            </a:pPr>
            <a:r>
              <a:rPr lang="ru-RU" sz="36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 pitchFamily="66" charset="0"/>
              </a:rPr>
              <a:t>«</a:t>
            </a:r>
            <a:r>
              <a:rPr lang="ru-RU" sz="36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 pitchFamily="66" charset="0"/>
              </a:rPr>
              <a:t>Загадки с нашей грядки</a:t>
            </a:r>
            <a:r>
              <a:rPr lang="ru-RU" sz="36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 pitchFamily="66" charset="0"/>
              </a:rPr>
              <a:t>»</a:t>
            </a:r>
            <a:endParaRPr lang="ru-RU" sz="36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43174" y="285728"/>
            <a:ext cx="3929090" cy="6186309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За кудрявый хохолок</a:t>
            </a:r>
          </a:p>
          <a:p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Лису из норки поволок,</a:t>
            </a:r>
          </a:p>
          <a:p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На ощупь – очень гладкая,</a:t>
            </a:r>
          </a:p>
          <a:p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На вкус, как сахар           сладкая…</a:t>
            </a:r>
          </a:p>
        </p:txBody>
      </p:sp>
      <p:pic>
        <p:nvPicPr>
          <p:cNvPr id="4" name="Рисунок 3" descr="44573380-3311117_f5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6644" y="428604"/>
            <a:ext cx="1571604" cy="1445876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rnd">
            <a:solidFill>
              <a:srgbClr val="C00000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7" name="Рисунок 6" descr="44573380-3311117_f5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500298" cy="23002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6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44573380-3311117_f5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8848" y="4071942"/>
            <a:ext cx="2495152" cy="22955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28575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44573380-3311117_f5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5000636"/>
            <a:ext cx="1571604" cy="1445876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C000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atat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75681">
            <a:off x="4949212" y="2851803"/>
            <a:ext cx="3476633" cy="3190880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  <a:prstDash val="lgDashDotDot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relaxedInset"/>
          </a:sp3d>
        </p:spPr>
      </p:pic>
      <p:sp>
        <p:nvSpPr>
          <p:cNvPr id="13" name="Прямоугольник 12"/>
          <p:cNvSpPr/>
          <p:nvPr/>
        </p:nvSpPr>
        <p:spPr>
          <a:xfrm>
            <a:off x="0" y="357166"/>
            <a:ext cx="585788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accent2"/>
                </a:solidFill>
                <a:latin typeface="Monotype Corsiva" pitchFamily="66" charset="0"/>
                <a:cs typeface="Times New Roman" pitchFamily="18" charset="0"/>
              </a:rPr>
              <a:t>Растёт она -в земле,</a:t>
            </a:r>
          </a:p>
          <a:p>
            <a:r>
              <a:rPr lang="ru-RU" sz="4400" b="1" dirty="0" smtClean="0">
                <a:solidFill>
                  <a:schemeClr val="accent2"/>
                </a:solidFill>
                <a:latin typeface="Monotype Corsiva" pitchFamily="66" charset="0"/>
                <a:cs typeface="Times New Roman" pitchFamily="18" charset="0"/>
              </a:rPr>
              <a:t>Известна – в целом мире.</a:t>
            </a:r>
          </a:p>
          <a:p>
            <a:r>
              <a:rPr lang="ru-RU" sz="4400" b="1" dirty="0" smtClean="0">
                <a:solidFill>
                  <a:schemeClr val="accent2"/>
                </a:solidFill>
                <a:latin typeface="Monotype Corsiva" pitchFamily="66" charset="0"/>
                <a:cs typeface="Times New Roman" pitchFamily="18" charset="0"/>
              </a:rPr>
              <a:t>Частенько на столе</a:t>
            </a:r>
          </a:p>
          <a:p>
            <a:r>
              <a:rPr lang="ru-RU" sz="4400" b="1" dirty="0" smtClean="0">
                <a:solidFill>
                  <a:schemeClr val="accent2"/>
                </a:solidFill>
                <a:latin typeface="Monotype Corsiva" pitchFamily="66" charset="0"/>
                <a:cs typeface="Times New Roman" pitchFamily="18" charset="0"/>
              </a:rPr>
              <a:t>Красуется в мундире…</a:t>
            </a:r>
          </a:p>
          <a:p>
            <a:endParaRPr lang="ru-RU" sz="4400" b="1" dirty="0" smtClean="0">
              <a:solidFill>
                <a:schemeClr val="accent2"/>
              </a:solidFill>
              <a:latin typeface="Monotype Corsiva" pitchFamily="66" charset="0"/>
              <a:cs typeface="Times New Roman" pitchFamily="18" charset="0"/>
            </a:endParaRPr>
          </a:p>
          <a:p>
            <a:endParaRPr lang="ru-RU" sz="4400" b="1" dirty="0" smtClean="0">
              <a:solidFill>
                <a:schemeClr val="accent2"/>
              </a:solidFill>
              <a:latin typeface="Monotype Corsiva" pitchFamily="66" charset="0"/>
              <a:cs typeface="Times New Roman" pitchFamily="18" charset="0"/>
            </a:endParaRPr>
          </a:p>
          <a:p>
            <a:endParaRPr lang="ru-RU" sz="4400" b="1" dirty="0" smtClean="0">
              <a:solidFill>
                <a:schemeClr val="accent2"/>
              </a:solidFill>
              <a:latin typeface="Monotype Corsiva" pitchFamily="66" charset="0"/>
              <a:cs typeface="Times New Roman" pitchFamily="18" charset="0"/>
            </a:endParaRPr>
          </a:p>
          <a:p>
            <a:endParaRPr lang="ru-RU" sz="4400" b="1" dirty="0" smtClean="0">
              <a:solidFill>
                <a:schemeClr val="accent2"/>
              </a:solidFill>
              <a:latin typeface="Monotype Corsiva" pitchFamily="66" charset="0"/>
              <a:cs typeface="Times New Roman" pitchFamily="18" charset="0"/>
            </a:endParaRPr>
          </a:p>
          <a:p>
            <a:endParaRPr lang="ru-RU" sz="4400" b="1" dirty="0" smtClean="0">
              <a:solidFill>
                <a:schemeClr val="accent2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0"/>
            <a:ext cx="6643734" cy="280076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Красная мышка</a:t>
            </a:r>
          </a:p>
          <a:p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С белым хвостом,</a:t>
            </a:r>
          </a:p>
          <a:p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В норке сидит</a:t>
            </a:r>
          </a:p>
          <a:p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Под зелёным листом …</a:t>
            </a:r>
            <a:endParaRPr lang="ru-RU" sz="4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rediska_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5009696">
            <a:off x="5351796" y="2813377"/>
            <a:ext cx="3143272" cy="3500463"/>
          </a:xfrm>
          <a:prstGeom prst="rect">
            <a:avLst/>
          </a:prstGeom>
          <a:ln w="76200">
            <a:solidFill>
              <a:srgbClr val="FF0000"/>
            </a:solidFill>
            <a:prstDash val="sysDot"/>
          </a:ln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goroh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174" y="2500306"/>
            <a:ext cx="4024323" cy="3190884"/>
          </a:xfrm>
          <a:prstGeom prst="rect">
            <a:avLst/>
          </a:prstGeom>
          <a:ln w="57150" cap="sq" cmpd="thickThin">
            <a:solidFill>
              <a:schemeClr val="tx2"/>
            </a:solidFill>
            <a:prstDash val="sysDash"/>
            <a:miter lim="800000"/>
          </a:ln>
          <a:effectLst>
            <a:innerShdw blurRad="76200">
              <a:srgbClr val="000000"/>
            </a:innerShdw>
            <a:reflection blurRad="6350" stA="50000" endA="300" endPos="90000" dist="508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071670" y="214290"/>
            <a:ext cx="5357850" cy="2123658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  <a:cs typeface="Times New Roman" pitchFamily="18" charset="0"/>
              </a:rPr>
              <a:t> На жарком солнышке        подсох</a:t>
            </a:r>
          </a:p>
          <a:p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  <a:cs typeface="Times New Roman" pitchFamily="18" charset="0"/>
              </a:rPr>
              <a:t>И рвётся из стручка…</a:t>
            </a:r>
            <a:endParaRPr lang="ru-RU" sz="4400" b="1" dirty="0">
              <a:solidFill>
                <a:schemeClr val="bg2">
                  <a:lumMod val="2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6226196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FF0000"/>
                </a:solidFill>
                <a:latin typeface="Monotype Corsiva" pitchFamily="66" charset="0"/>
              </a:rPr>
              <a:t>МОЛОДЦЫ!!!</a:t>
            </a:r>
            <a:br>
              <a:rPr lang="ru-RU" sz="9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9600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9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rgbClr val="FFC000"/>
                </a:solidFill>
                <a:latin typeface="Monotype Corsiva" pitchFamily="66" charset="0"/>
              </a:rPr>
              <a:t>Презентацию  подготовил</a:t>
            </a:r>
            <a:br>
              <a:rPr lang="ru-RU" sz="2400" dirty="0" smtClean="0">
                <a:solidFill>
                  <a:srgbClr val="FFC000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rgbClr val="FFC000"/>
                </a:solidFill>
                <a:latin typeface="Monotype Corsiva" pitchFamily="66" charset="0"/>
              </a:rPr>
              <a:t>музыкальный руководитель</a:t>
            </a:r>
            <a:br>
              <a:rPr lang="ru-RU" sz="2400" dirty="0" smtClean="0">
                <a:solidFill>
                  <a:srgbClr val="FFC000"/>
                </a:solidFill>
                <a:latin typeface="Monotype Corsiva" pitchFamily="66" charset="0"/>
              </a:rPr>
            </a:br>
            <a:r>
              <a:rPr lang="ru-RU" sz="2400" dirty="0" err="1" smtClean="0">
                <a:solidFill>
                  <a:srgbClr val="FFC000"/>
                </a:solidFill>
                <a:latin typeface="Monotype Corsiva" pitchFamily="66" charset="0"/>
              </a:rPr>
              <a:t>Гогенко</a:t>
            </a:r>
            <a:r>
              <a:rPr lang="ru-RU" sz="2400" dirty="0" smtClean="0">
                <a:solidFill>
                  <a:srgbClr val="FFC000"/>
                </a:solidFill>
                <a:latin typeface="Monotype Corsiva" pitchFamily="66" charset="0"/>
              </a:rPr>
              <a:t> Светлана Васильевна</a:t>
            </a:r>
            <a:endParaRPr lang="ru-RU" sz="2400" dirty="0">
              <a:solidFill>
                <a:srgbClr val="FFC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928670"/>
            <a:ext cx="6215106" cy="230832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Он в теплице летом жил,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С жарким солнышком дружил.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С ним веселье и задор.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Это красный …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12497663om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4" y="3286124"/>
            <a:ext cx="3500462" cy="3000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75313682_large_200907ogurec02_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90787">
            <a:off x="2943298" y="3336334"/>
            <a:ext cx="3381382" cy="310514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7" name="Заголовок 16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235745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Свежий и солёный,</a:t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Он всегда зелёный….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57290" y="142852"/>
            <a:ext cx="5929354" cy="255454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Очень длинным вырастает</a:t>
            </a:r>
          </a:p>
          <a:p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И пол грядки занимает.</a:t>
            </a:r>
          </a:p>
          <a:p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Этот овощ тыквы брат,</a:t>
            </a:r>
          </a:p>
          <a:p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Летом все его едят  </a:t>
            </a:r>
            <a:endParaRPr lang="ru-RU" sz="4000" b="1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kabachok-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12" y="3071810"/>
            <a:ext cx="3761366" cy="33273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2">
                <a:lumMod val="50000"/>
              </a:schemeClr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9798-1-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0364" y="3357562"/>
            <a:ext cx="3143272" cy="3000396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  <a:effectLst>
            <a:softEdge rad="112500"/>
          </a:effectLst>
        </p:spPr>
      </p:pic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92882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  <a:latin typeface="Monotype Corsiva" pitchFamily="66" charset="0"/>
              </a:rPr>
              <a:t>Как надела сто рубах, </a:t>
            </a:r>
            <a:br>
              <a:rPr lang="ru-RU" dirty="0" smtClean="0">
                <a:solidFill>
                  <a:schemeClr val="accent2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chemeClr val="accent2"/>
                </a:solidFill>
                <a:latin typeface="Monotype Corsiva" pitchFamily="66" charset="0"/>
              </a:rPr>
              <a:t>Заскрипела на зубах</a:t>
            </a:r>
            <a:endParaRPr lang="ru-RU" dirty="0">
              <a:solidFill>
                <a:schemeClr val="accent2"/>
              </a:solidFill>
              <a:latin typeface="Monotype Corsiva" pitchFamily="66" charset="0"/>
            </a:endParaRPr>
          </a:p>
        </p:txBody>
      </p:sp>
      <p:pic>
        <p:nvPicPr>
          <p:cNvPr id="12" name="Рисунок 11" descr="19798-1-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439380">
            <a:off x="500034" y="2928934"/>
            <a:ext cx="2020675" cy="1928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chemeClr val="accent5">
                <a:lumMod val="5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Рисунок 12" descr="19798-1-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202523">
            <a:off x="6853995" y="2716717"/>
            <a:ext cx="2020675" cy="1928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chemeClr val="accent5">
                <a:lumMod val="5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285728"/>
            <a:ext cx="8215370" cy="255454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4"/>
                </a:solidFill>
                <a:latin typeface="Monotype Corsiva" pitchFamily="66" charset="0"/>
                <a:cs typeface="Times New Roman" pitchFamily="18" charset="0"/>
              </a:rPr>
              <a:t>Яркие фонарики на кустах висят</a:t>
            </a:r>
          </a:p>
          <a:p>
            <a:r>
              <a:rPr lang="ru-RU" sz="3200" b="1" dirty="0" smtClean="0">
                <a:solidFill>
                  <a:schemeClr val="accent4"/>
                </a:solidFill>
                <a:latin typeface="Monotype Corsiva" pitchFamily="66" charset="0"/>
                <a:cs typeface="Times New Roman" pitchFamily="18" charset="0"/>
              </a:rPr>
              <a:t>Словно здесь проходит, праздничный парад,</a:t>
            </a:r>
          </a:p>
          <a:p>
            <a:r>
              <a:rPr lang="ru-RU" sz="3200" b="1" dirty="0" smtClean="0">
                <a:solidFill>
                  <a:schemeClr val="accent4"/>
                </a:solidFill>
                <a:latin typeface="Monotype Corsiva" pitchFamily="66" charset="0"/>
                <a:cs typeface="Times New Roman" pitchFamily="18" charset="0"/>
              </a:rPr>
              <a:t>Зелёные, красные, жёлтые плоды,</a:t>
            </a:r>
          </a:p>
          <a:p>
            <a:r>
              <a:rPr lang="ru-RU" sz="3200" b="1" dirty="0" smtClean="0">
                <a:solidFill>
                  <a:schemeClr val="accent4"/>
                </a:solidFill>
                <a:latin typeface="Monotype Corsiva" pitchFamily="66" charset="0"/>
                <a:cs typeface="Times New Roman" pitchFamily="18" charset="0"/>
              </a:rPr>
              <a:t>Кто они такие, </a:t>
            </a:r>
          </a:p>
          <a:p>
            <a:r>
              <a:rPr lang="ru-RU" sz="3200" b="1" dirty="0" smtClean="0">
                <a:solidFill>
                  <a:schemeClr val="accent4"/>
                </a:solidFill>
                <a:latin typeface="Monotype Corsiva" pitchFamily="66" charset="0"/>
                <a:cs typeface="Times New Roman" pitchFamily="18" charset="0"/>
              </a:rPr>
              <a:t>узнаешь  их  ты…</a:t>
            </a:r>
            <a:endParaRPr lang="ru-RU" sz="3200" b="1" dirty="0">
              <a:solidFill>
                <a:schemeClr val="accent4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793906efd6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869962">
            <a:off x="4355252" y="4586792"/>
            <a:ext cx="2418918" cy="200025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5" name="Рисунок 4" descr="793906efd6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845508">
            <a:off x="6549505" y="2892232"/>
            <a:ext cx="2418918" cy="2000250"/>
          </a:xfrm>
          <a:prstGeom prst="rect">
            <a:avLst/>
          </a:prstGeom>
          <a:ln w="127000" cap="rnd">
            <a:solidFill>
              <a:schemeClr val="accent6">
                <a:lumMod val="75000"/>
              </a:schemeClr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793906efd6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153630">
            <a:off x="1931217" y="4310624"/>
            <a:ext cx="2418918" cy="2000250"/>
          </a:xfrm>
          <a:prstGeom prst="rect">
            <a:avLst/>
          </a:prstGeom>
          <a:ln w="127000" cap="rnd">
            <a:solidFill>
              <a:schemeClr val="accent6">
                <a:lumMod val="75000"/>
              </a:schemeClr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 descr="793906efd6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379781">
            <a:off x="294605" y="2821890"/>
            <a:ext cx="2418918" cy="200025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b2d3da91855b98acc7074da30004faf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488" y="3286124"/>
            <a:ext cx="3675066" cy="3119438"/>
          </a:xfrm>
          <a:prstGeom prst="roundRect">
            <a:avLst>
              <a:gd name="adj" fmla="val 16667"/>
            </a:avLst>
          </a:prstGeom>
          <a:ln w="76200">
            <a:solidFill>
              <a:schemeClr val="tx1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857224" y="142852"/>
            <a:ext cx="7429552" cy="280076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FFC000"/>
                </a:solidFill>
                <a:latin typeface="Monotype Corsiva" pitchFamily="66" charset="0"/>
                <a:cs typeface="Times New Roman" pitchFamily="18" charset="0"/>
              </a:rPr>
              <a:t>         Хоть чернил он не видал,</a:t>
            </a:r>
          </a:p>
          <a:p>
            <a:r>
              <a:rPr lang="ru-RU" sz="4400" b="1" dirty="0" smtClean="0">
                <a:solidFill>
                  <a:srgbClr val="FFC000"/>
                </a:solidFill>
                <a:latin typeface="Monotype Corsiva" pitchFamily="66" charset="0"/>
                <a:cs typeface="Times New Roman" pitchFamily="18" charset="0"/>
              </a:rPr>
              <a:t>         Фиолетовым вдруг стал ,</a:t>
            </a:r>
          </a:p>
          <a:p>
            <a:r>
              <a:rPr lang="ru-RU" sz="4400" b="1" dirty="0" smtClean="0">
                <a:solidFill>
                  <a:srgbClr val="FFC000"/>
                </a:solidFill>
                <a:latin typeface="Monotype Corsiva" pitchFamily="66" charset="0"/>
                <a:cs typeface="Times New Roman" pitchFamily="18" charset="0"/>
              </a:rPr>
              <a:t>         И лоснится от похвал</a:t>
            </a:r>
          </a:p>
          <a:p>
            <a:r>
              <a:rPr lang="ru-RU" sz="4400" b="1" dirty="0" smtClean="0">
                <a:solidFill>
                  <a:srgbClr val="FFC000"/>
                </a:solidFill>
                <a:latin typeface="Monotype Corsiva" pitchFamily="66" charset="0"/>
                <a:cs typeface="Times New Roman" pitchFamily="18" charset="0"/>
              </a:rPr>
              <a:t>         Очень важный …</a:t>
            </a:r>
            <a:endParaRPr lang="ru-RU" b="1" dirty="0">
              <a:solidFill>
                <a:srgbClr val="FFC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 rot="20105113">
            <a:off x="466107" y="1076819"/>
            <a:ext cx="5730987" cy="280076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Голова, а сверху ус,</a:t>
            </a:r>
          </a:p>
          <a:p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Нет не сладок  он на вкус.</a:t>
            </a:r>
          </a:p>
          <a:p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Прибежали  со всех  ног</a:t>
            </a:r>
          </a:p>
          <a:p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Мы к обеду рвать…</a:t>
            </a:r>
          </a:p>
        </p:txBody>
      </p:sp>
      <p:pic>
        <p:nvPicPr>
          <p:cNvPr id="4" name="Рисунок 3" descr="1256992619_1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969797">
            <a:off x="5424578" y="2957986"/>
            <a:ext cx="3241956" cy="3522126"/>
          </a:xfrm>
          <a:prstGeom prst="rect">
            <a:avLst/>
          </a:prstGeom>
          <a:ln w="38100" cap="rnd">
            <a:solidFill>
              <a:schemeClr val="tx1">
                <a:lumMod val="85000"/>
                <a:lumOff val="15000"/>
              </a:schemeClr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on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54305">
            <a:off x="5143504" y="214290"/>
            <a:ext cx="3500462" cy="3005145"/>
          </a:xfrm>
          <a:prstGeom prst="rect">
            <a:avLst/>
          </a:prstGeom>
          <a:ln cmpd="dbl">
            <a:solidFill>
              <a:schemeClr val="tx1"/>
            </a:solidFill>
            <a:prstDash val="dashDot"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500034" y="0"/>
            <a:ext cx="385765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Он на грядке вырастает,</a:t>
            </a:r>
          </a:p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Никого не обижает,</a:t>
            </a:r>
          </a:p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Ну, а плачут все вокруг,</a:t>
            </a:r>
          </a:p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Потому что чистят…</a:t>
            </a:r>
          </a:p>
        </p:txBody>
      </p:sp>
      <p:pic>
        <p:nvPicPr>
          <p:cNvPr id="11" name="Рисунок 10" descr="on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27984">
            <a:off x="5856617" y="2889715"/>
            <a:ext cx="2664651" cy="2287602"/>
          </a:xfrm>
          <a:prstGeom prst="rect">
            <a:avLst/>
          </a:prstGeom>
          <a:ln>
            <a:solidFill>
              <a:schemeClr val="tx1"/>
            </a:solidFill>
            <a:prstDash val="sysDash"/>
          </a:ln>
          <a:effectLst>
            <a:glow rad="139700">
              <a:schemeClr val="accent4">
                <a:satMod val="175000"/>
                <a:alpha val="40000"/>
              </a:schemeClr>
            </a:glow>
            <a:reflection blurRad="6350" stA="50000" endA="300" endPos="38500" dist="50800" dir="5400000" sy="-100000" algn="bl" rotWithShape="0"/>
          </a:effectLst>
        </p:spPr>
      </p:pic>
      <p:pic>
        <p:nvPicPr>
          <p:cNvPr id="12" name="Рисунок 11" descr="on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688118">
            <a:off x="6573033" y="5002580"/>
            <a:ext cx="2173661" cy="1866087"/>
          </a:xfrm>
          <a:prstGeom prst="rect">
            <a:avLst/>
          </a:prstGeom>
          <a:ln>
            <a:solidFill>
              <a:srgbClr val="333300"/>
            </a:solidFill>
            <a:prstDash val="sysDash"/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</TotalTime>
  <Words>212</Words>
  <Application>Microsoft Office PowerPoint</Application>
  <PresentationFormat>Экран (4:3)</PresentationFormat>
  <Paragraphs>47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Свежий и солёный, Он всегда зелёный….</vt:lpstr>
      <vt:lpstr>Слайд 4</vt:lpstr>
      <vt:lpstr>Как надела сто рубах,  Заскрипела на зубах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МОЛОДЦЫ!!!  Презентацию  подготовил музыкальный руководитель Гогенко Светлана Васильевна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Алекс</dc:creator>
  <cp:lastModifiedBy>Светлана</cp:lastModifiedBy>
  <cp:revision>47</cp:revision>
  <dcterms:created xsi:type="dcterms:W3CDTF">2012-05-18T13:41:25Z</dcterms:created>
  <dcterms:modified xsi:type="dcterms:W3CDTF">2014-11-10T17:21:33Z</dcterms:modified>
</cp:coreProperties>
</file>