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32ABD-C67E-457A-A98F-6ACABEF842AE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53B85EE-ED4A-4070-A54B-857ADB7BB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32ABD-C67E-457A-A98F-6ACABEF842AE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B85EE-ED4A-4070-A54B-857ADB7BB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32ABD-C67E-457A-A98F-6ACABEF842AE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B85EE-ED4A-4070-A54B-857ADB7BB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32ABD-C67E-457A-A98F-6ACABEF842AE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53B85EE-ED4A-4070-A54B-857ADB7BB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32ABD-C67E-457A-A98F-6ACABEF842AE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B85EE-ED4A-4070-A54B-857ADB7BB63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32ABD-C67E-457A-A98F-6ACABEF842AE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B85EE-ED4A-4070-A54B-857ADB7BB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32ABD-C67E-457A-A98F-6ACABEF842AE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53B85EE-ED4A-4070-A54B-857ADB7BB63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32ABD-C67E-457A-A98F-6ACABEF842AE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B85EE-ED4A-4070-A54B-857ADB7BB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32ABD-C67E-457A-A98F-6ACABEF842AE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B85EE-ED4A-4070-A54B-857ADB7BB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32ABD-C67E-457A-A98F-6ACABEF842AE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B85EE-ED4A-4070-A54B-857ADB7BB6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32ABD-C67E-457A-A98F-6ACABEF842AE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B85EE-ED4A-4070-A54B-857ADB7BB63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5232ABD-C67E-457A-A98F-6ACABEF842AE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53B85EE-ED4A-4070-A54B-857ADB7BB63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push dir="r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скульп</a:t>
            </a:r>
            <a:r>
              <a:rPr lang="ru-RU" dirty="0" smtClean="0"/>
              <a:t>т</a:t>
            </a:r>
            <a:r>
              <a:rPr lang="ru-RU" dirty="0" smtClean="0"/>
              <a:t>ура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Старостина Дарья</a:t>
            </a:r>
            <a:endParaRPr lang="ru-RU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80728"/>
            <a:ext cx="820891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 Возникновение скульптуры, относящееся к первобытной эпохе, непосредственно связано с трудовой деятельностью человека и магическим верованиями. В палеолитических стоянках, открытых во многих странах (Монтеспан во Франции, Виллендорф в Австрии, Мальта и Буреть в Советском Союзе и др.), обнаружены разнообразные скульптурные изображения животных и женщин - прародительниц рода, к которым принадлежат и т. н. палеолитические Венеры. Ещё шире круг неолитических скульптурных памятников. Круглая скульптура, обычно небольших размеров, резалась из мягких пород камня, из кости и дерева; рельефы исполнялись на каменных пластинах и стенах пещер. Скульптура часто служила средством украшения утвари, орудий труда и охоты, использовалась в качестве амулетов. 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332656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История развития скульптуры </a:t>
            </a:r>
            <a:endParaRPr lang="ru-RU" sz="2400" dirty="0"/>
          </a:p>
        </p:txBody>
      </p:sp>
      <p:pic>
        <p:nvPicPr>
          <p:cNvPr id="4" name="Рисунок 3" descr="0009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005064"/>
            <a:ext cx="4513684" cy="2422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148064" y="5877272"/>
            <a:ext cx="3744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В Германии найдены самые древние скульптуры</a:t>
            </a:r>
            <a:endParaRPr lang="ru-RU" sz="1400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"Заслуженный художник РФ" скульптор Суровцев Владимир Александрович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412776"/>
            <a:ext cx="7920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Родился скульптор в 1951 году в Москве. В 1977 году Владимир Суровцев с отличием окончил художественный факультет (отделение скульптуры) Московского Технологического института. Педагоги - скульпторы А.Г. Постол, Е.В. Николаев.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068960"/>
            <a:ext cx="32403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Парковая скульптурная композиция "Водопой" (бронза, высота 3 м) передана в г.Лелистад в качестве подарка от Правительства РФ Королевству Нидерланды, а станковый вариант композиции готовиться к передаче королеве Беатрикс от имени Президента РФ В.В. Путина.</a:t>
            </a:r>
            <a:endParaRPr lang="ru-RU" dirty="0"/>
          </a:p>
        </p:txBody>
      </p:sp>
      <p:pic>
        <p:nvPicPr>
          <p:cNvPr id="6" name="Рисунок 5" descr="01_vodopi_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3074085"/>
            <a:ext cx="2016224" cy="3408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2276872"/>
            <a:ext cx="42302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smtClean="0"/>
              <a:t>Конец</a:t>
            </a:r>
            <a:endParaRPr lang="ru-RU" sz="9600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subTitle" idx="1"/>
          </p:nvPr>
        </p:nvSpPr>
        <p:spPr>
          <a:xfrm>
            <a:off x="251520" y="404664"/>
            <a:ext cx="8458200" cy="4824536"/>
          </a:xfrm>
        </p:spPr>
        <p:txBody>
          <a:bodyPr>
            <a:normAutofit/>
          </a:bodyPr>
          <a:lstStyle/>
          <a:p>
            <a:r>
              <a:rPr lang="ru-RU" dirty="0" err="1" smtClean="0"/>
              <a:t>Скульпту́ра</a:t>
            </a:r>
            <a:r>
              <a:rPr lang="ru-RU" dirty="0" smtClean="0"/>
              <a:t> (лат. sculptura, от sculpo — вырезаю, высекаю</a:t>
            </a:r>
            <a:r>
              <a:rPr lang="ru-RU" dirty="0" smtClean="0"/>
              <a:t>) —вид </a:t>
            </a:r>
            <a:r>
              <a:rPr lang="ru-RU" dirty="0" smtClean="0"/>
              <a:t>изобразительного искусства, произведения которого имеют объёмную форму и выполняются из твёрдых или пластических материалов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Главные жанры скульптуры — портрет, исторические, мифологические, бытовые, символические, аллегорические изображения, анималистический жанр (изображение животных). Художественно-выразительные средства скульптуры — построение объёмной формы, пластическая моделировка (лепка), разработка силуэта, фактуры, в некоторых случаях также цвета.</a:t>
            </a:r>
            <a:endParaRPr lang="ru-RU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179512" y="188640"/>
            <a:ext cx="8458200" cy="547260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88640"/>
            <a:ext cx="84969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Скульптура малых форм</a:t>
            </a:r>
          </a:p>
          <a:p>
            <a:endParaRPr lang="ru-RU" dirty="0" smtClean="0"/>
          </a:p>
          <a:p>
            <a:pPr algn="just"/>
            <a:r>
              <a:rPr lang="ru-RU" sz="1600" dirty="0" smtClean="0"/>
              <a:t>Высота и длина произведения могут быть доведены до 80 сантиметров и метра. Может тиражироваться промышленно, что не характерно для станковой скульптуры. Декоративно-прикладное искусство и скульптура малых форм образуют симбиоз друг с другом, как архитектура здания с украшающей его круглой скульптурой составляя единый ансамбль. Скульптура малых форм развивается по двум направлениям — как искусство массовых вещей и как искусство неповторимых, единичных произведений. Жанры и направления малой скульптуры — портрет, жанровые композиции, натюрморт, пейзаж. Малые, пространственно — объёмные формы, ландшафтный дизайн, и кинетическая скульптура.</a:t>
            </a:r>
            <a:endParaRPr lang="ru-RU" sz="1600" dirty="0"/>
          </a:p>
        </p:txBody>
      </p:sp>
      <p:pic>
        <p:nvPicPr>
          <p:cNvPr id="4" name="Рисунок 3" descr="скульптура малых фор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212976"/>
            <a:ext cx="2936354" cy="2936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799288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Бронзовая скульптура</a:t>
            </a:r>
          </a:p>
          <a:p>
            <a:endParaRPr lang="ru-RU" dirty="0" smtClean="0"/>
          </a:p>
          <a:p>
            <a:pPr algn="just"/>
            <a:r>
              <a:rPr lang="ru-RU" sz="1600" dirty="0" smtClean="0"/>
              <a:t>Один из способов производства бронзовых скульптур, это метод полого бронзового литья. Секрет его заключается в том, что первоначальную форму под статуэтку делают в воске, потом наносят глиняный слой и вытапливают воск. И только потом заливают металл. Бронзовое </a:t>
            </a:r>
            <a:r>
              <a:rPr lang="ru-RU" sz="1600" dirty="0" err="1" smtClean="0"/>
              <a:t>влитьё</a:t>
            </a:r>
            <a:r>
              <a:rPr lang="ru-RU" sz="1600" dirty="0" smtClean="0"/>
              <a:t> — это совокупное название всего этого процесса.</a:t>
            </a:r>
            <a:endParaRPr lang="ru-RU" sz="1600" dirty="0"/>
          </a:p>
        </p:txBody>
      </p:sp>
      <p:pic>
        <p:nvPicPr>
          <p:cNvPr id="3" name="Рисунок 2" descr="Бронзовая скульптур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420888"/>
            <a:ext cx="3221534" cy="39048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9"/>
            <a:ext cx="842493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Кинетическая скульптура — </a:t>
            </a:r>
            <a:r>
              <a:rPr lang="ru-RU" sz="1600" dirty="0" smtClean="0"/>
              <a:t>разновидность кинетического искусства, в котором обыгрываются эффекты реального движения.</a:t>
            </a:r>
            <a:endParaRPr lang="ru-RU" sz="1600" dirty="0"/>
          </a:p>
        </p:txBody>
      </p:sp>
      <p:pic>
        <p:nvPicPr>
          <p:cNvPr id="3" name="Рисунок 2" descr="Кинетическая скульптур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268760"/>
            <a:ext cx="4362450" cy="4857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Ледяная скульптура — </a:t>
            </a:r>
            <a:r>
              <a:rPr lang="ru-RU" sz="1600" dirty="0" smtClean="0"/>
              <a:t>художественная композиция, выполненная изо льда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 descr="ледяная скульпур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268760"/>
            <a:ext cx="3744162" cy="4992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сочные скульптур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340768"/>
            <a:ext cx="6048672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67544" y="332656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Песчаная скульптура — </a:t>
            </a:r>
            <a:r>
              <a:rPr lang="ru-RU" sz="1600" dirty="0" smtClean="0"/>
              <a:t>художественная композиция, выполненная из песка.</a:t>
            </a:r>
            <a:endParaRPr lang="ru-RU" sz="1600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Материалы скульптуры — металл, камень, глина, дерево, гипс, песок, Лёд и др.; </a:t>
            </a:r>
          </a:p>
          <a:p>
            <a:r>
              <a:rPr lang="en-US" dirty="0" smtClean="0"/>
              <a:t>M</a:t>
            </a:r>
            <a:r>
              <a:rPr lang="ru-RU" dirty="0" smtClean="0"/>
              <a:t>етоды их обработки — лепка, высекание, художественное литьё, ковка, чеканка и др.</a:t>
            </a:r>
            <a:endParaRPr lang="ru-RU" dirty="0"/>
          </a:p>
        </p:txBody>
      </p:sp>
      <p:pic>
        <p:nvPicPr>
          <p:cNvPr id="3" name="Рисунок 2" descr="Svadebnaja 027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5" y="2348880"/>
            <a:ext cx="5088565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76672"/>
            <a:ext cx="68613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Самые дорогие скульптуры в мире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96752"/>
            <a:ext cx="223224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Альберт Джакометти</a:t>
            </a:r>
          </a:p>
          <a:p>
            <a:endParaRPr lang="ru-RU" sz="1400" dirty="0"/>
          </a:p>
          <a:p>
            <a:r>
              <a:rPr lang="ru-RU" sz="1400" dirty="0" smtClean="0"/>
              <a:t>Шагающий человек I</a:t>
            </a:r>
          </a:p>
          <a:p>
            <a:endParaRPr lang="ru-RU" sz="1400" dirty="0" smtClean="0"/>
          </a:p>
          <a:p>
            <a:r>
              <a:rPr lang="ru-RU" sz="1400" dirty="0" smtClean="0"/>
              <a:t>1961</a:t>
            </a:r>
          </a:p>
          <a:p>
            <a:endParaRPr lang="ru-RU" sz="1400" dirty="0" smtClean="0"/>
          </a:p>
          <a:p>
            <a:r>
              <a:rPr lang="ru-RU" sz="1400" dirty="0" smtClean="0"/>
              <a:t>Высота 183 см</a:t>
            </a:r>
          </a:p>
          <a:p>
            <a:endParaRPr lang="ru-RU" sz="1400" dirty="0" smtClean="0"/>
          </a:p>
          <a:p>
            <a:r>
              <a:rPr lang="ru-RU" sz="1400" dirty="0" smtClean="0"/>
              <a:t>£65 млн. ($104,327 млн.)</a:t>
            </a:r>
          </a:p>
          <a:p>
            <a:endParaRPr lang="ru-RU" sz="1400" dirty="0" smtClean="0"/>
          </a:p>
          <a:p>
            <a:endParaRPr lang="ru-RU" sz="14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1196752"/>
            <a:ext cx="23580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/>
              <a:t>Дэмиен</a:t>
            </a:r>
            <a:r>
              <a:rPr lang="ru-RU" sz="1400" dirty="0" smtClean="0"/>
              <a:t> Херст</a:t>
            </a:r>
          </a:p>
          <a:p>
            <a:endParaRPr lang="ru-RU" sz="1400" dirty="0" smtClean="0"/>
          </a:p>
          <a:p>
            <a:r>
              <a:rPr lang="ru-RU" sz="1400" dirty="0" smtClean="0"/>
              <a:t>За любовь Господа</a:t>
            </a:r>
          </a:p>
          <a:p>
            <a:endParaRPr lang="ru-RU" sz="1400" dirty="0" smtClean="0"/>
          </a:p>
          <a:p>
            <a:r>
              <a:rPr lang="ru-RU" sz="1400" dirty="0" smtClean="0"/>
              <a:t>17,1 x 12,7 x 19,1 см</a:t>
            </a:r>
          </a:p>
          <a:p>
            <a:endParaRPr lang="ru-RU" sz="1400" dirty="0" smtClean="0"/>
          </a:p>
          <a:p>
            <a:r>
              <a:rPr lang="ru-RU" sz="1400" dirty="0" smtClean="0"/>
              <a:t>Цена $100 млн.</a:t>
            </a:r>
          </a:p>
          <a:p>
            <a:endParaRPr lang="ru-RU" sz="1400" dirty="0" smtClean="0"/>
          </a:p>
          <a:p>
            <a:r>
              <a:rPr lang="ru-RU" sz="1400" dirty="0" smtClean="0"/>
              <a:t>Галерея White Cube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24128" y="1196752"/>
            <a:ext cx="22139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Амедео Модильяни</a:t>
            </a:r>
          </a:p>
          <a:p>
            <a:endParaRPr lang="ru-RU" sz="1400" dirty="0" smtClean="0"/>
          </a:p>
          <a:p>
            <a:r>
              <a:rPr lang="ru-RU" sz="1400" dirty="0" smtClean="0"/>
              <a:t>Голова</a:t>
            </a:r>
          </a:p>
          <a:p>
            <a:endParaRPr lang="ru-RU" sz="1400" dirty="0" smtClean="0"/>
          </a:p>
          <a:p>
            <a:r>
              <a:rPr lang="ru-RU" sz="1400" dirty="0" smtClean="0"/>
              <a:t>1910-12</a:t>
            </a:r>
          </a:p>
          <a:p>
            <a:endParaRPr lang="ru-RU" sz="1400" dirty="0" smtClean="0"/>
          </a:p>
          <a:p>
            <a:r>
              <a:rPr lang="ru-RU" sz="1400" dirty="0" smtClean="0"/>
              <a:t>Цена $59.5 млн.</a:t>
            </a:r>
          </a:p>
          <a:p>
            <a:endParaRPr lang="ru-RU" sz="1400" dirty="0" smtClean="0"/>
          </a:p>
          <a:p>
            <a:r>
              <a:rPr lang="ru-RU" sz="1400" dirty="0" smtClean="0"/>
              <a:t>Кристис</a:t>
            </a:r>
            <a:endParaRPr lang="ru-RU" sz="1400" dirty="0"/>
          </a:p>
        </p:txBody>
      </p:sp>
      <p:pic>
        <p:nvPicPr>
          <p:cNvPr id="6" name="Рисунок 5" descr="expensive_sculpture_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501008"/>
            <a:ext cx="2195443" cy="30243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expensive_sculpture_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3501008"/>
            <a:ext cx="2061029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expensive_sculpture_2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3501008"/>
            <a:ext cx="2385865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171</TotalTime>
  <Words>573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скульптура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Dasha</dc:creator>
  <cp:lastModifiedBy>Dasha</cp:lastModifiedBy>
  <cp:revision>9</cp:revision>
  <dcterms:created xsi:type="dcterms:W3CDTF">2011-09-21T14:41:51Z</dcterms:created>
  <dcterms:modified xsi:type="dcterms:W3CDTF">2011-09-21T17:33:07Z</dcterms:modified>
</cp:coreProperties>
</file>