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</p:sldMasterIdLst>
  <p:notesMasterIdLst>
    <p:notesMasterId r:id="rId23"/>
  </p:notesMasterIdLst>
  <p:handoutMasterIdLst>
    <p:handoutMasterId r:id="rId24"/>
  </p:handoutMasterIdLst>
  <p:sldIdLst>
    <p:sldId id="313" r:id="rId2"/>
    <p:sldId id="314" r:id="rId3"/>
    <p:sldId id="315" r:id="rId4"/>
    <p:sldId id="316" r:id="rId5"/>
    <p:sldId id="319" r:id="rId6"/>
    <p:sldId id="321" r:id="rId7"/>
    <p:sldId id="338" r:id="rId8"/>
    <p:sldId id="322" r:id="rId9"/>
    <p:sldId id="323" r:id="rId10"/>
    <p:sldId id="256" r:id="rId11"/>
    <p:sldId id="325" r:id="rId12"/>
    <p:sldId id="326" r:id="rId13"/>
    <p:sldId id="327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85732" autoAdjust="0"/>
  </p:normalViewPr>
  <p:slideViewPr>
    <p:cSldViewPr>
      <p:cViewPr varScale="1">
        <p:scale>
          <a:sx n="101" d="100"/>
          <a:sy n="101" d="100"/>
        </p:scale>
        <p:origin x="90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9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5000"/>
                    <a:tint val="96000"/>
                    <a:lumMod val="104000"/>
                  </a:schemeClr>
                </a:gs>
                <a:gs pos="100000">
                  <a:schemeClr val="accent2">
                    <a:tint val="65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2011-2012 учебный год</c:v>
                </c:pt>
                <c:pt idx="1">
                  <c:v>2012-2013 учебный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</c:v>
                </c:pt>
                <c:pt idx="1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2011-2012 учебный год</c:v>
                </c:pt>
                <c:pt idx="1">
                  <c:v>2012-2013 учебный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53</c:v>
                </c:pt>
                <c:pt idx="1">
                  <c:v>75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65000"/>
                    <a:tint val="96000"/>
                    <a:lumMod val="104000"/>
                  </a:schemeClr>
                </a:gs>
                <a:gs pos="100000">
                  <a:schemeClr val="accent2">
                    <a:shade val="65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2011-2012 учебный год</c:v>
                </c:pt>
                <c:pt idx="1">
                  <c:v>2012-2013 учебный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41572952"/>
        <c:axId val="241573344"/>
      </c:barChart>
      <c:catAx>
        <c:axId val="241572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1573344"/>
        <c:crosses val="autoZero"/>
        <c:auto val="1"/>
        <c:lblAlgn val="ctr"/>
        <c:lblOffset val="100"/>
        <c:noMultiLvlLbl val="0"/>
      </c:catAx>
      <c:valAx>
        <c:axId val="24157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15729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758D7-84EF-44C1-BA55-D67763A7FE05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42B92-5704-4C5B-98E9-87F537E55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036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D67C4-F978-4694-850F-E27785C08B6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93F7E-CE04-444D-9119-F8B06361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3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51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825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4212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88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7360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626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569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24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0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78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3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789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68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43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2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36E7-EE77-4609-B85F-F9AD8D164987}" type="datetimeFigureOut">
              <a:rPr lang="ru-RU" smtClean="0"/>
              <a:pPr/>
              <a:t>10.11.2014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58C2FE5-F76D-4767-B70F-3DA350E6803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32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  <p:sldLayoutId id="21474839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9304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39952" y="1700808"/>
            <a:ext cx="403187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Спасских Лилия </a:t>
            </a:r>
            <a:endParaRPr lang="en-US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Васильевна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764704"/>
            <a:ext cx="2808312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31640" y="4725144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оспитатель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«Родничок» </a:t>
            </a:r>
          </a:p>
        </p:txBody>
      </p:sp>
    </p:spTree>
    <p:extLst>
      <p:ext uri="{BB962C8B-B14F-4D97-AF65-F5344CB8AC3E}">
        <p14:creationId xmlns:p14="http://schemas.microsoft.com/office/powerpoint/2010/main" val="74623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1628800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проблемы заключается в том, что детский сад, являясь первой ступенью в системе образования, выполняет важную функцию подготовки детей к школе. От того, насколько качественно и своевременно будет подготовлен ребенок к школе, во многом зависит успешность его дальнейшего обучения.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- это совокупность определенных свойств и способов поведения (компетентностей) ребенка, необходимых ему для восприятия, переработки и усвоения учебных стимулов в начале и при дальнейшем продолжении школьного обучения.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620688"/>
            <a:ext cx="45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4435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548680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770"/>
              </a:spcBef>
              <a:spcAft>
                <a:spcPts val="0"/>
              </a:spcAft>
            </a:pPr>
            <a:r>
              <a:rPr lang="ru-RU" sz="3200" b="1" i="1" u="sng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представленной темы </a:t>
            </a:r>
            <a:r>
              <a:rPr lang="ru-RU" sz="3200" b="1" i="1" u="sng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презентации:</a:t>
            </a:r>
            <a:endParaRPr lang="ru-RU" sz="3200" b="1" i="1" u="sng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628800"/>
            <a:ext cx="6552728" cy="243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77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тема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самообразования: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«Психологическая готовность детей подготовительной группы к школьному обучению»;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ts val="77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кружок «Учиться надо весело»(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направление развития).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Picture 2" descr="http://lisyonok.ucoz.ru/kartinki/scool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51"/>
          <a:stretch>
            <a:fillRect/>
          </a:stretch>
        </p:blipFill>
        <p:spPr bwMode="auto">
          <a:xfrm>
            <a:off x="4355975" y="3501008"/>
            <a:ext cx="3251123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599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1340768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Цель: формирование и развитие  компонентов психологической готовности к школе.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Задачи: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Формирование познавательной активности и учебной мотивации детей старшего дошкольного возраста.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2. Развитие внимания, наглядно-образного, элементов логического мышления, речи, памяти, зрительного и слухового восприятия, развитие тонких движений руки и зрительно-моторной интеграции.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8125" algn="ctr">
              <a:spcAft>
                <a:spcPts val="0"/>
              </a:spcAft>
              <a:tabLst>
                <a:tab pos="33210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3.</a:t>
            </a:r>
            <a:r>
              <a:rPr lang="ru-RU" b="1" spc="1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b="1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изобретательской смекалки, творческого воображения, фантазии, диалектического мышления, поисковой активности, стремления к новизне, </a:t>
            </a:r>
            <a:r>
              <a:rPr lang="ru-RU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чувства цвета.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4. Формирование навыков сотрудничества со сверстниками и взрослыми.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Профилактика нарушений зрения, осанки и физического самочувствия детей.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476672"/>
            <a:ext cx="68407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</a:t>
            </a:r>
            <a:r>
              <a:rPr lang="ru-RU" sz="2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«Учиться надо весело» (</a:t>
            </a:r>
            <a:r>
              <a:rPr lang="ru-RU" sz="2400" b="1" i="1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 направление развития)</a:t>
            </a:r>
            <a:r>
              <a:rPr lang="ru-RU" sz="2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u="sng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u="sng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u="sng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6501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1484784"/>
            <a:ext cx="68407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кружка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ведется по разработанной рабочей программе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авторской программы « Лаборатория  профессора Ума» М. Р. Григорьевой.</a:t>
            </a:r>
          </a:p>
          <a:p>
            <a:pPr algn="ctr"/>
            <a:endPara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упражнения различного характера( графические диктанты, симметричные рисунки, лабиринты и т.д.);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(сюжетно-ролевые, словесные, подвижные, музыкальные, игры-драматизации, дидактические и развивающие игры);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взрослого и детей;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свободное и тематическое рисование;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-аутотренинг (с использованием стихов, релаксационной музыки и записи звуков природы) 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этюды;</a:t>
            </a:r>
          </a:p>
          <a:p>
            <a:r>
              <a:rPr lang="ru-RU" b="1" dirty="0"/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проблемно-практических ситуаций;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54868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</a:t>
            </a:r>
            <a:r>
              <a:rPr lang="ru-RU" sz="2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«Учиться надо весело» (социально-коммуникативное  направление развития)</a:t>
            </a:r>
            <a:br>
              <a:rPr lang="ru-RU" sz="2400" b="1" i="1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25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08520" y="-434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476672"/>
            <a:ext cx="3246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Методы работы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36712"/>
            <a:ext cx="3360373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92696"/>
            <a:ext cx="3552395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060848"/>
            <a:ext cx="3600400" cy="2700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17032"/>
            <a:ext cx="3582144" cy="2686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17032"/>
            <a:ext cx="3672408" cy="2754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997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7163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20688"/>
            <a:ext cx="71626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</a:t>
            </a:r>
            <a:r>
              <a:rPr lang="ru-RU" sz="32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технологий:</a:t>
            </a:r>
            <a:endParaRPr lang="ru-RU" sz="3200" b="1" i="1" u="sng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700808"/>
            <a:ext cx="6048672" cy="3371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элементы ТРИЗ;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ИКТ;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«Логические блоки </a:t>
            </a:r>
            <a:r>
              <a:rPr lang="ru-RU" sz="2400" b="1" spc="-5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Дьенеша</a:t>
            </a:r>
            <a:r>
              <a:rPr lang="ru-RU" sz="2400" b="1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»;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 игровые технологии; 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технологии (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релаксация);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элементы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арт-технологии.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795c070cf69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005064"/>
            <a:ext cx="2304256" cy="236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4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70186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технологий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3384376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12776"/>
            <a:ext cx="326436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636912"/>
            <a:ext cx="3338736" cy="25040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77072"/>
            <a:ext cx="3384376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77072"/>
            <a:ext cx="3384376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338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357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476672"/>
            <a:ext cx="6408712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u="sng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работы кружка «Учиться надо весело»</a:t>
            </a:r>
            <a:endParaRPr lang="ru-RU" sz="3200" b="1" i="1" dirty="0">
              <a:solidFill>
                <a:srgbClr val="0000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700808"/>
            <a:ext cx="64807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взаимодействий позволяют: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школьно-значимые функции (внимание, восприятие, речь, моторику, организацию деятельности);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необходимые элементы познавательной деятельности;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основы учебной деятельности;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-способствуют  эффективной социализации ребенка;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-позволяют минимизировать риски школьной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321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1314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620688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Сравнительная диагностика готовности к обучению в школе за два года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69887361"/>
              </p:ext>
            </p:extLst>
          </p:nvPr>
        </p:nvGraphicFramePr>
        <p:xfrm>
          <a:off x="1547664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60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172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548680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00CC"/>
                </a:solidFill>
                <a:latin typeface="Times New Roman" panose="02020603050405020304" pitchFamily="18" charset="0"/>
              </a:rPr>
              <a:t>Проведение психологической диагностики школьной готовности:</a:t>
            </a:r>
            <a:endParaRPr lang="en-US" sz="2800" b="1" i="1" u="sng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556792"/>
            <a:ext cx="6696744" cy="334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«Ориентировочный тест школьной зрелости Керна-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Йирасека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(изучение уровня развития вербального мышления);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Методика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Н.И.Гуткиной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«Домик» (изучение способности действовать по образцу);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Тест «Веселый-грустный» (изучение эмоционального отношения к школе);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тест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Л.Бендера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(исследование зрительно- моторной координации).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D:\картинки\детские картинки-блестяшки анимашки\Клипарт7\post-53826-121951894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6136" y="4509120"/>
            <a:ext cx="1285884" cy="1910963"/>
          </a:xfrm>
          <a:prstGeom prst="rect">
            <a:avLst/>
          </a:prstGeom>
          <a:noFill/>
        </p:spPr>
      </p:pic>
      <p:pic>
        <p:nvPicPr>
          <p:cNvPr id="8" name="Picture 3" descr="D:\картинки\детские картинки-блестяшки анимашки\Клипарт7\post-53826-121924512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581128"/>
            <a:ext cx="1071538" cy="1820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96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548680"/>
            <a:ext cx="40997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сведения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12776"/>
            <a:ext cx="3564555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27000">
              <a:schemeClr val="accent1">
                <a:alpha val="3000"/>
              </a:schemeClr>
            </a:glow>
            <a:outerShdw blurRad="152400" dist="12000" dir="600000" sy="98000" kx="110000" ky="200000" algn="tl" rotWithShape="0">
              <a:srgbClr val="000000">
                <a:alpha val="0"/>
              </a:srgbClr>
            </a:outerShdw>
            <a:softEdge rad="63500"/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187624" y="1340768"/>
            <a:ext cx="59766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*Родилась в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п.Новохопёрский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 сентября 1975 года.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*В 1994 году окончила 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Бутурлиновское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педагогическое училище по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специальности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- преподавание в начальных классах общеобразовательной школы,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квалификация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- учитель начальных классов, воспитатель ГПД.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*В 2011 году окончила Борисоглебский государственный педагогический институт по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специальности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«Педагогика и методика начального образования»,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квалификация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учитель начальных классов.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*Трудовой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стаж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-16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лет. Педагогический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стаж -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16 лет. Стаж работы в данном учреждении 3 года.</a:t>
            </a:r>
          </a:p>
        </p:txBody>
      </p:sp>
    </p:spTree>
    <p:extLst>
      <p:ext uri="{BB962C8B-B14F-4D97-AF65-F5344CB8AC3E}">
        <p14:creationId xmlns:p14="http://schemas.microsoft.com/office/powerpoint/2010/main" val="404098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407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692696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развивающий  эффект данного курса игровых взаимодействий проявляется прежде всего в интересе детей к разным видам упражнений, который со временем перерастает в познавательный мотив деятельности детей. Дети становятся более активными и уверенными в своих силах и возможностях. К концу учебного года улучшаются графические навыки и зрительно-моторные координации детей, формируется произвольность, улучшаются процессы памяти и внимания. Наблюдается устойчивая положительная динамика по параметрам психологической готовности детей к школе. </a:t>
            </a:r>
          </a:p>
        </p:txBody>
      </p:sp>
    </p:spTree>
    <p:extLst>
      <p:ext uri="{BB962C8B-B14F-4D97-AF65-F5344CB8AC3E}">
        <p14:creationId xmlns:p14="http://schemas.microsoft.com/office/powerpoint/2010/main" val="23290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9729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548680"/>
            <a:ext cx="6552728" cy="217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«Какими дети рождаются, это ни от кого не зависит, но чтобы они путем правильного воспитания сделались хорошими и умными - это в нашей власти…» 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Плутарх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thenoirlatte.files.wordpress.com/2013/03/girl-daydreaming-re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4248472" cy="28299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5301208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6428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139" y="-14833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9672" y="620688"/>
            <a:ext cx="5851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340768"/>
            <a:ext cx="6696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2013 году в ФГБОУ ВПО «Борисоглебский государственный педагогический институт» по программе «Интеграция и реализация образовательных областей в работе современного инновационного дошкольного образования» в объёме 72 часов.</a:t>
            </a:r>
          </a:p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2013 году в Частном образовательном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учреждении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г. Санкт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-Петербург «Институт развития образования» по программе  «Теория, методика и образовательные технологии дошкольного, начального общего, основного общего и среднего общего образования» в объёме 72 часов.</a:t>
            </a:r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2014 году в АНО «Санкт-Петербургский центр дополнительного профессионального образования» по программе «Теория, методика и образовательно-воспитательные технологии дошкольного образования» в объёме 72 часов.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53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620688"/>
            <a:ext cx="57741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r>
              <a:rPr lang="ru-RU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12776"/>
            <a:ext cx="2938783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05119" y="675601"/>
            <a:ext cx="2558100" cy="38884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132734" y="3292204"/>
            <a:ext cx="2462711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3431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08520" y="-12923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55776" y="548680"/>
            <a:ext cx="3588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en-US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публикации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052736"/>
            <a:ext cx="2160240" cy="3054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68144" y="1124744"/>
            <a:ext cx="203649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196752"/>
            <a:ext cx="1934445" cy="27363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005064"/>
            <a:ext cx="3154251" cy="222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77072"/>
            <a:ext cx="3240360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199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620688"/>
            <a:ext cx="6016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Мои награды и достижения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783" y="1268761"/>
            <a:ext cx="1992082" cy="27363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501008"/>
            <a:ext cx="1985586" cy="28083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29000"/>
            <a:ext cx="1985588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268759"/>
            <a:ext cx="1944216" cy="275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13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91680" y="620688"/>
            <a:ext cx="6016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Мои награды и достижения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268760"/>
            <a:ext cx="2016224" cy="2851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645024"/>
            <a:ext cx="1919761" cy="27159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268760"/>
            <a:ext cx="1934674" cy="273630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268760"/>
            <a:ext cx="1934674" cy="273630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89040"/>
            <a:ext cx="1872208" cy="264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4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570" y="116632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620688"/>
            <a:ext cx="6790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Участие в районных мероприятиях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132856"/>
            <a:ext cx="4104456" cy="3274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196752"/>
            <a:ext cx="4032448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43608" y="5229200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Районное методическое объединение  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«Взаимодействие ДОУ с семьями воспитанников»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28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764704"/>
            <a:ext cx="7056784" cy="79208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конкурс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36912"/>
            <a:ext cx="6726458" cy="768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«Воспитатель года-2014»</a:t>
            </a:r>
            <a:endParaRPr lang="ru-RU" sz="44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509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МКДОУ «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Новохопёрский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детский сад общеразвивающего вида «Родничок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1268760"/>
            <a:ext cx="64087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«Психологическая готовность дошкольников как фактор их адаптации к школе».</a:t>
            </a:r>
          </a:p>
        </p:txBody>
      </p:sp>
      <p:pic>
        <p:nvPicPr>
          <p:cNvPr id="9" name="Рисунок 8" descr="05cc871d6e4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752" y="2996952"/>
            <a:ext cx="4536504" cy="3021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620688"/>
            <a:ext cx="4146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презентации:</a:t>
            </a:r>
            <a:endParaRPr lang="ru-RU" sz="3600" b="1" i="1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75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2302</TotalTime>
  <Words>1080</Words>
  <Application>Microsoft Office PowerPoint</Application>
  <PresentationFormat>Экран (4:3)</PresentationFormat>
  <Paragraphs>125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педагога</dc:title>
  <dc:creator>Аня</dc:creator>
  <cp:lastModifiedBy>Admin</cp:lastModifiedBy>
  <cp:revision>195</cp:revision>
  <dcterms:created xsi:type="dcterms:W3CDTF">2012-10-03T15:36:32Z</dcterms:created>
  <dcterms:modified xsi:type="dcterms:W3CDTF">2014-11-10T18:36:56Z</dcterms:modified>
</cp:coreProperties>
</file>