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.jpeg" ContentType="image/jpeg"/>
  <Override PartName="/ppt/media/image21.jpeg" ContentType="image/jpeg"/>
  <Override PartName="/ppt/media/image17.jpeg" ContentType="image/jpeg"/>
  <Override PartName="/ppt/media/image3.jpeg" ContentType="image/jpeg"/>
  <Override PartName="/ppt/media/image22.jpeg" ContentType="image/jpeg"/>
  <Override PartName="/ppt/media/image18.jpeg" ContentType="image/jpeg"/>
  <Override PartName="/ppt/media/image4.jpeg" ContentType="image/jpeg"/>
  <Override PartName="/ppt/media/image23.jpeg" ContentType="image/jpeg"/>
  <Override PartName="/ppt/media/image10.jpeg" ContentType="image/jpeg"/>
  <Override PartName="/ppt/media/image19.jpeg" ContentType="image/jpeg"/>
  <Override PartName="/ppt/media/image5.jpeg" ContentType="image/jpeg"/>
  <Override PartName="/ppt/media/image24.jpeg" ContentType="image/jpeg"/>
  <Override PartName="/ppt/media/image11.jpeg" ContentType="image/jpeg"/>
  <Override PartName="/ppt/media/image6.jpeg" ContentType="image/jpeg"/>
  <Override PartName="/ppt/media/image28.png" ContentType="image/png"/>
  <Override PartName="/ppt/media/image25.jpeg" ContentType="image/jpeg"/>
  <Override PartName="/ppt/media/image12.jpeg" ContentType="image/jpeg"/>
  <Override PartName="/ppt/media/image7.jpeg" ContentType="image/jpeg"/>
  <Override PartName="/ppt/media/image26.jpeg" ContentType="image/jpeg"/>
  <Override PartName="/ppt/media/image13.jpeg" ContentType="image/jpeg"/>
  <Override PartName="/ppt/media/image8.jpeg" ContentType="image/jpeg"/>
  <Override PartName="/ppt/media/image27.jpeg" ContentType="image/jpeg"/>
  <Override PartName="/ppt/media/image14.jpeg" ContentType="image/jpeg"/>
  <Override PartName="/ppt/media/image9.jpeg" ContentType="image/jpeg"/>
  <Override PartName="/ppt/media/image15.jpeg" ContentType="image/jpeg"/>
  <Override PartName="/ppt/media/image1.jpeg" ContentType="image/jpeg"/>
  <Override PartName="/ppt/media/image20.jpeg" ContentType="image/jpeg"/>
  <Override PartName="/ppt/media/image16.jpeg" ContentType="image/jpeg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&lt;дата/время&gt;</a:t>
            </a:r>
            <a:r>
              <a:rPr lang="ru-RU" sz="1200">
                <a:solidFill>
                  <a:srgbClr val="8b8b8b"/>
                </a:solidFill>
                <a:latin typeface="Calibri"/>
              </a:rPr>
              <a:t>11.11.14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A1419121-11F1-41D1-A1E1-A18161D161F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fld id="{3131C1A1-0191-4121-81A1-D1612121B15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&lt;дата/время&gt;</a:t>
            </a:r>
            <a:r>
              <a:rPr lang="ru-RU" sz="1200">
                <a:solidFill>
                  <a:srgbClr val="8b8b8b"/>
                </a:solidFill>
                <a:latin typeface="Calibri"/>
              </a:rPr>
              <a:t>11.11.14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7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81C1C1A1-A171-4131-B181-F1411131F11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fld id="{8111E1A1-F151-4181-9171-21312111E11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11" name="TextShape 1"/>
          <p:cNvSpPr txBox="1"/>
          <p:nvPr/>
        </p:nvSpPr>
        <p:spPr>
          <a:xfrm>
            <a:off x="457200" y="500040"/>
            <a:ext cx="8686440" cy="31770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5e447c"/>
                </a:solidFill>
                <a:latin typeface="Gabriola"/>
              </a:rPr>
              <a:t>Презентация </a:t>
            </a:r>
            <a:r>
              <a:rPr b="1" lang="ru-RU" sz="4400">
                <a:solidFill>
                  <a:srgbClr val="5e447c"/>
                </a:solidFill>
                <a:latin typeface="Gabriola"/>
              </a:rPr>
              <a:t>
</a:t>
            </a:r>
            <a:r>
              <a:rPr b="1" lang="ru-RU" sz="4400">
                <a:solidFill>
                  <a:srgbClr val="5e447c"/>
                </a:solidFill>
                <a:latin typeface="Gabriola"/>
              </a:rPr>
              <a:t>по химии на тему:</a:t>
            </a:r>
            <a:r>
              <a:rPr b="1" lang="ru-RU" sz="4400">
                <a:solidFill>
                  <a:srgbClr val="5e447c"/>
                </a:solidFill>
                <a:latin typeface="Gabriola"/>
              </a:rPr>
              <a:t>
</a:t>
            </a:r>
            <a:r>
              <a:rPr b="1" lang="ru-RU" sz="4400">
                <a:solidFill>
                  <a:srgbClr val="5e447c"/>
                </a:solidFill>
                <a:latin typeface="Gabriola"/>
              </a:rPr>
              <a:t>«Железо в продуктах питания»</a:t>
            </a:r>
            <a:endParaRPr/>
          </a:p>
        </p:txBody>
      </p:sp>
      <p:sp>
        <p:nvSpPr>
          <p:cNvPr id="12" name="TextShape 2"/>
          <p:cNvSpPr txBox="1"/>
          <p:nvPr/>
        </p:nvSpPr>
        <p:spPr>
          <a:xfrm>
            <a:off x="5429160" y="3946680"/>
            <a:ext cx="4686120" cy="2910960"/>
          </a:xfrm>
          <a:prstGeom prst="rect">
            <a:avLst/>
          </a:prstGeom>
        </p:spPr>
      </p:sp>
      <p:pic>
        <p:nvPicPr>
          <p:cNvPr descr="" id="13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409840" y="4446720"/>
            <a:ext cx="1748520" cy="1714320"/>
          </a:xfrm>
          <a:prstGeom prst="rect">
            <a:avLst/>
          </a:prstGeom>
        </p:spPr>
      </p:pic>
    </p:spTree>
  </p:cSld>
  <p:transition spd="slow">
    <p:plus/>
  </p:transition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51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52" name="CustomShape 1"/>
          <p:cNvSpPr/>
          <p:nvPr/>
        </p:nvSpPr>
        <p:spPr>
          <a:xfrm>
            <a:off x="887040" y="1785960"/>
            <a:ext cx="7818840" cy="92700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ru-RU" sz="5400">
                <a:solidFill>
                  <a:srgbClr val="000000"/>
                </a:solidFill>
                <a:latin typeface="Calibri"/>
              </a:rPr>
              <a:t>СПАСИБО ЗА ВНИМАНИЕ!</a:t>
            </a:r>
            <a:endParaRPr/>
          </a:p>
        </p:txBody>
      </p:sp>
    </p:spTree>
  </p:cSld>
  <p:transition>
    <p:plus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</p:sp>
      <p:sp>
        <p:nvSpPr>
          <p:cNvPr id="1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  <p:pic>
        <p:nvPicPr>
          <p:cNvPr descr="" id="1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17" name="CustomShape 3"/>
          <p:cNvSpPr/>
          <p:nvPr/>
        </p:nvSpPr>
        <p:spPr>
          <a:xfrm>
            <a:off x="428760" y="1285920"/>
            <a:ext cx="4714560" cy="59796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600">
                <a:solidFill>
                  <a:srgbClr val="31859c"/>
                </a:solidFill>
                <a:latin typeface="Gabriola"/>
              </a:rPr>
              <a:t>Без железа невозможна жизнь животных, растений и человека. Без него не осуществимы жизненно важные процессы, без протекания которых всё живое обречено на гибель. </a:t>
            </a:r>
            <a:endParaRPr/>
          </a:p>
        </p:txBody>
      </p:sp>
      <p:sp>
        <p:nvSpPr>
          <p:cNvPr id="18" name="CustomShape 4"/>
          <p:cNvSpPr/>
          <p:nvPr/>
        </p:nvSpPr>
        <p:spPr>
          <a:xfrm>
            <a:off x="13073040" y="3643200"/>
            <a:ext cx="20502360" cy="9594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800">
                <a:solidFill>
                  <a:srgbClr val="457ab7"/>
                </a:solidFill>
                <a:latin typeface="Calibri"/>
              </a:rPr>
              <a:t>Без железа невозможна жизнь животных, растений и человека. Без него не осуществимы жизненно важные процессы, без протекания которых всё живое обречено на гибель. </a:t>
            </a:r>
            <a:endParaRPr/>
          </a:p>
        </p:txBody>
      </p:sp>
      <p:pic>
        <p:nvPicPr>
          <p:cNvPr descr="" id="1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148640" y="2815560"/>
            <a:ext cx="4381200" cy="2342880"/>
          </a:xfrm>
          <a:prstGeom prst="rect">
            <a:avLst/>
          </a:prstGeom>
        </p:spPr>
      </p:pic>
    </p:spTree>
  </p:cSld>
  <p:transition spd="slow">
    <p:wheel spokes="1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pic>
        <p:nvPicPr>
          <p:cNvPr descr="" id="21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785880" y="571320"/>
            <a:ext cx="1928520" cy="2033640"/>
          </a:xfrm>
          <a:prstGeom prst="rect">
            <a:avLst/>
          </a:prstGeom>
        </p:spPr>
      </p:pic>
      <p:sp>
        <p:nvSpPr>
          <p:cNvPr id="2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457ab7"/>
                </a:solidFill>
                <a:latin typeface="Calibri"/>
              </a:rPr>
              <a:t>Роль железа в организме</a:t>
            </a:r>
            <a:endParaRPr/>
          </a:p>
        </p:txBody>
      </p:sp>
      <p:sp>
        <p:nvSpPr>
          <p:cNvPr id="23" name="TextShape 2"/>
          <p:cNvSpPr txBox="1"/>
          <p:nvPr/>
        </p:nvSpPr>
        <p:spPr>
          <a:xfrm>
            <a:off x="457200" y="1600200"/>
            <a:ext cx="8229240" cy="8535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70c0"/>
                </a:solidFill>
              </a:rPr>
              <a:t>
</a:t>
            </a:r>
            <a:r>
              <a:rPr lang="ru-RU">
                <a:solidFill>
                  <a:srgbClr val="c00000"/>
                </a:solidFill>
              </a:rPr>
              <a:t>1.</a:t>
            </a:r>
            <a:r>
              <a:rPr lang="ru-RU">
                <a:solidFill>
                  <a:srgbClr val="0070c0"/>
                </a:solidFill>
              </a:rPr>
              <a:t> Входит в состав гемоглобина - белка, необходимого для переноса кислорода красными клетками крови к тканям. </a:t>
            </a:r>
            <a:r>
              <a:rPr lang="ru-RU">
                <a:solidFill>
                  <a:srgbClr val="0070c0"/>
                </a:solidFill>
              </a:rPr>
              <a:t>
</a:t>
            </a:r>
            <a:r>
              <a:rPr lang="ru-RU">
                <a:solidFill>
                  <a:srgbClr val="c00000"/>
                </a:solidFill>
              </a:rPr>
              <a:t>2. </a:t>
            </a:r>
            <a:r>
              <a:rPr lang="ru-RU">
                <a:solidFill>
                  <a:srgbClr val="0070c0"/>
                </a:solidFill>
              </a:rPr>
              <a:t>Необходимо для дыхания тканей - оно отдает кислород и забирает углекислый газ.</a:t>
            </a:r>
            <a:r>
              <a:rPr lang="ru-RU">
                <a:solidFill>
                  <a:srgbClr val="0070c0"/>
                </a:solidFill>
              </a:rPr>
              <a:t>
</a:t>
            </a:r>
            <a:r>
              <a:rPr lang="ru-RU">
                <a:solidFill>
                  <a:srgbClr val="c00000"/>
                </a:solidFill>
              </a:rPr>
              <a:t>3. </a:t>
            </a:r>
            <a:r>
              <a:rPr lang="ru-RU">
                <a:solidFill>
                  <a:srgbClr val="0070c0"/>
                </a:solidFill>
              </a:rPr>
              <a:t>Железо в организме играет ключевую роль в процессах роста.</a:t>
            </a:r>
            <a:r>
              <a:rPr lang="ru-RU">
                <a:solidFill>
                  <a:srgbClr val="0070c0"/>
                </a:solidFill>
              </a:rPr>
              <a:t>
</a:t>
            </a:r>
            <a:r>
              <a:rPr lang="ru-RU">
                <a:solidFill>
                  <a:srgbClr val="c00000"/>
                </a:solidFill>
              </a:rPr>
              <a:t>4. </a:t>
            </a:r>
            <a:r>
              <a:rPr lang="ru-RU">
                <a:solidFill>
                  <a:srgbClr val="0070c0"/>
                </a:solidFill>
              </a:rPr>
              <a:t>Входит в состав многих ферментов, участвующих в пищеварении и энергетическом обмене.</a:t>
            </a:r>
            <a:r>
              <a:rPr lang="ru-RU">
                <a:solidFill>
                  <a:srgbClr val="0070c0"/>
                </a:solidFill>
              </a:rPr>
              <a:t>
</a:t>
            </a:r>
            <a:r>
              <a:rPr lang="ru-RU">
                <a:solidFill>
                  <a:srgbClr val="ff0000"/>
                </a:solidFill>
              </a:rPr>
              <a:t>5. </a:t>
            </a:r>
            <a:r>
              <a:rPr lang="ru-RU">
                <a:solidFill>
                  <a:srgbClr val="0070c0"/>
                </a:solidFill>
              </a:rPr>
              <a:t>Железо в организме играет важную роль в создании и проведении нервных импульсов по нервным волокнам. </a:t>
            </a:r>
            <a:r>
              <a:rPr lang="ru-RU">
                <a:solidFill>
                  <a:srgbClr val="0070c0"/>
                </a:solidFill>
              </a:rPr>
              <a:t>
</a:t>
            </a:r>
            <a:r>
              <a:rPr lang="ru-RU">
                <a:solidFill>
                  <a:srgbClr val="c00000"/>
                </a:solidFill>
              </a:rPr>
              <a:t>6. </a:t>
            </a:r>
            <a:r>
              <a:rPr lang="ru-RU">
                <a:solidFill>
                  <a:srgbClr val="0070c0"/>
                </a:solidFill>
              </a:rPr>
              <a:t>Участвует в формировании клеток иммунной системы, поддерживая хороший иммунитет. </a:t>
            </a:r>
            <a:endParaRPr/>
          </a:p>
        </p:txBody>
      </p:sp>
    </p:spTree>
  </p:cSld>
  <p:transition spd="slow">
    <p:wheel spokes="1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25" name="TextShape 1"/>
          <p:cNvSpPr txBox="1"/>
          <p:nvPr/>
        </p:nvSpPr>
        <p:spPr>
          <a:xfrm>
            <a:off x="428760" y="642960"/>
            <a:ext cx="8229240" cy="21391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92d050"/>
                </a:solidFill>
                <a:latin typeface="Calibri"/>
              </a:rPr>
              <a:t>СУТОЧНАЯ ПОТРЕБНОСТЬ ОРГАНИЗМА В ЖЕЛЕЗЕ </a:t>
            </a:r>
            <a:r>
              <a:rPr b="1" lang="ru-RU" sz="4400">
                <a:solidFill>
                  <a:srgbClr val="5e447c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26" name="TextShape 2"/>
          <p:cNvSpPr txBox="1"/>
          <p:nvPr/>
        </p:nvSpPr>
        <p:spPr>
          <a:xfrm>
            <a:off x="457200" y="1600200"/>
            <a:ext cx="8229240" cy="49215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/>
              <a:t>Нормальными резервами железа в организме человека считаются 300–1000 мг для женщин и 500–1500 мг для мужчин. </a:t>
            </a:r>
            <a:endParaRPr/>
          </a:p>
          <a:p>
            <a:r>
              <a:rPr b="1" lang="ru-RU"/>
              <a:t>Детскому организму железо необходимо как для кроветворения, так и для формирования растущих тканей, поэтому у детей потребность в нем (в расчете на 1 кг веса) больше, чем у взрослых.</a:t>
            </a:r>
            <a:endParaRPr/>
          </a:p>
          <a:p>
            <a:endParaRPr/>
          </a:p>
        </p:txBody>
      </p:sp>
    </p:spTree>
  </p:cSld>
  <p:transition>
    <p:wheel spokes="1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28" name="CustomShape 1"/>
          <p:cNvSpPr/>
          <p:nvPr/>
        </p:nvSpPr>
        <p:spPr>
          <a:xfrm>
            <a:off x="-2071800" y="2428920"/>
            <a:ext cx="13545360" cy="1763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5400">
                <a:solidFill>
                  <a:srgbClr val="ffffff"/>
                </a:solidFill>
                <a:latin typeface="Calibri"/>
              </a:rPr>
              <a:t>Содержание железа </a:t>
            </a:r>
            <a:endParaRPr/>
          </a:p>
          <a:p>
            <a:pPr algn="ctr"/>
            <a:r>
              <a:rPr b="1" lang="ru-RU" sz="5400">
                <a:solidFill>
                  <a:srgbClr val="ffffff"/>
                </a:solidFill>
                <a:latin typeface="Calibri"/>
              </a:rPr>
              <a:t>в продуктах питания…</a:t>
            </a:r>
            <a:endParaRPr/>
          </a:p>
        </p:txBody>
      </p:sp>
      <p:pic>
        <p:nvPicPr>
          <p:cNvPr descr="" id="2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929200" y="500040"/>
            <a:ext cx="2857320" cy="2142720"/>
          </a:xfrm>
          <a:prstGeom prst="rect">
            <a:avLst/>
          </a:prstGeom>
        </p:spPr>
      </p:pic>
      <p:pic>
        <p:nvPicPr>
          <p:cNvPr descr="" id="30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14240" y="4000680"/>
            <a:ext cx="2857320" cy="2199960"/>
          </a:xfrm>
          <a:prstGeom prst="rect">
            <a:avLst/>
          </a:prstGeom>
        </p:spPr>
      </p:pic>
    </p:spTree>
  </p:cSld>
  <p:transition>
    <p:wheel spokes="1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32" name="CustomShape 1"/>
          <p:cNvSpPr/>
          <p:nvPr/>
        </p:nvSpPr>
        <p:spPr>
          <a:xfrm>
            <a:off x="3143160" y="714240"/>
            <a:ext cx="5643360" cy="55278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200">
                <a:solidFill>
                  <a:srgbClr val="7030a0"/>
                </a:solidFill>
                <a:latin typeface="Calibri"/>
              </a:rPr>
              <a:t>Продукты питания, содержащие железо в легкоусвояемой форме в максимальном количестве это, прежде всего, мясо и печень. Много железа в баранине и крольчатине. К употреблению печени следует отнестись серьезно. С одной стороны, она отличный источник легкоусвояемого железа. С другой стороны, это орган, который очищает кровь и в ней накапливаются токсины, различные вредные вещества, которые поступали в пищу животному и даже антибиотики, которыми животное лечили. Поэтому делать ее повседневным блюдом не стоит. Лучше сконцентрироваться на хорошем мясе, которое должно быть на столе хотя бы раз в день. </a:t>
            </a:r>
            <a:endParaRPr/>
          </a:p>
        </p:txBody>
      </p:sp>
      <p:pic>
        <p:nvPicPr>
          <p:cNvPr descr="" id="3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280" y="714240"/>
            <a:ext cx="1047240" cy="657000"/>
          </a:xfrm>
          <a:prstGeom prst="rect">
            <a:avLst/>
          </a:prstGeom>
        </p:spPr>
      </p:pic>
      <p:pic>
        <p:nvPicPr>
          <p:cNvPr descr="" id="34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00040" y="4000680"/>
            <a:ext cx="2466720" cy="1847520"/>
          </a:xfrm>
          <a:prstGeom prst="rect">
            <a:avLst/>
          </a:prstGeom>
        </p:spPr>
      </p:pic>
      <p:pic>
        <p:nvPicPr>
          <p:cNvPr descr="" id="35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28760" y="1714320"/>
            <a:ext cx="2466720" cy="1847520"/>
          </a:xfrm>
          <a:prstGeom prst="rect">
            <a:avLst/>
          </a:prstGeom>
        </p:spPr>
      </p:pic>
    </p:spTree>
  </p:cSld>
  <p:transition>
    <p:wheel spokes="1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pic>
        <p:nvPicPr>
          <p:cNvPr descr="" id="37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642960" y="571320"/>
            <a:ext cx="2375640" cy="2727360"/>
          </a:xfrm>
          <a:prstGeom prst="rect">
            <a:avLst/>
          </a:prstGeom>
        </p:spPr>
      </p:pic>
      <p:pic>
        <p:nvPicPr>
          <p:cNvPr descr="" id="38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429160" y="428760"/>
            <a:ext cx="1333080" cy="1428480"/>
          </a:xfrm>
          <a:prstGeom prst="rect">
            <a:avLst/>
          </a:prstGeom>
        </p:spPr>
      </p:pic>
      <p:sp>
        <p:nvSpPr>
          <p:cNvPr id="39" name="CustomShape 1"/>
          <p:cNvSpPr/>
          <p:nvPr/>
        </p:nvSpPr>
        <p:spPr>
          <a:xfrm>
            <a:off x="2286000" y="1357200"/>
            <a:ext cx="4571640" cy="41810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2400">
                <a:solidFill>
                  <a:srgbClr val="00b050"/>
                </a:solidFill>
                <a:latin typeface="Calibri"/>
              </a:rPr>
              <a:t>Железо содержащееся в растительных продуктах питания усваивается хуже, но не стоит сбрасывать ее со счетов. Продукты, содержащие железо растительного происхождения – это морская капуста, тыквенные и подсолнечные семечки, грецкие орехи, зеленые овощи, листовой салат и цельная гречневая крупа.</a:t>
            </a:r>
            <a:endParaRPr/>
          </a:p>
        </p:txBody>
      </p:sp>
      <p:pic>
        <p:nvPicPr>
          <p:cNvPr descr="" id="40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6643800" y="4071960"/>
            <a:ext cx="1904760" cy="1428480"/>
          </a:xfrm>
          <a:prstGeom prst="rect">
            <a:avLst/>
          </a:prstGeom>
        </p:spPr>
      </p:pic>
      <p:pic>
        <p:nvPicPr>
          <p:cNvPr descr="" id="4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500040" y="3571920"/>
            <a:ext cx="1904760" cy="1428480"/>
          </a:xfrm>
          <a:prstGeom prst="rect">
            <a:avLst/>
          </a:prstGeom>
        </p:spPr>
      </p:pic>
      <p:pic>
        <p:nvPicPr>
          <p:cNvPr descr="" id="42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6858000" y="2143080"/>
            <a:ext cx="1904760" cy="1428480"/>
          </a:xfrm>
          <a:prstGeom prst="rect">
            <a:avLst/>
          </a:prstGeom>
        </p:spPr>
      </p:pic>
    </p:spTree>
  </p:cSld>
  <p:transition>
    <p:wheel spokes="1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44" name="CustomShape 1"/>
          <p:cNvSpPr/>
          <p:nvPr/>
        </p:nvSpPr>
        <p:spPr>
          <a:xfrm>
            <a:off x="571320" y="714240"/>
            <a:ext cx="4928760" cy="35665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2800">
                <a:solidFill>
                  <a:srgbClr val="5e447c"/>
                </a:solidFill>
                <a:latin typeface="Calibri"/>
              </a:rPr>
              <a:t>Фрукты также богаты железом. Особенно богаты им некоторые сорта яблок, например, антоновка. Прекрасно восполняют недостаток железа спелые гранаты и хурма. Из ягод следует отметить чернику.</a:t>
            </a:r>
            <a:endParaRPr/>
          </a:p>
        </p:txBody>
      </p:sp>
      <p:pic>
        <p:nvPicPr>
          <p:cNvPr descr="" id="4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0" y="642960"/>
            <a:ext cx="1904760" cy="1428480"/>
          </a:xfrm>
          <a:prstGeom prst="rect">
            <a:avLst/>
          </a:prstGeom>
        </p:spPr>
      </p:pic>
      <p:pic>
        <p:nvPicPr>
          <p:cNvPr descr="" id="46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143680" y="2428920"/>
            <a:ext cx="1904760" cy="1428480"/>
          </a:xfrm>
          <a:prstGeom prst="rect">
            <a:avLst/>
          </a:prstGeom>
        </p:spPr>
      </p:pic>
      <p:pic>
        <p:nvPicPr>
          <p:cNvPr descr="" id="4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643280" y="642960"/>
            <a:ext cx="1914120" cy="1428480"/>
          </a:xfrm>
          <a:prstGeom prst="rect">
            <a:avLst/>
          </a:prstGeom>
        </p:spPr>
      </p:pic>
      <p:pic>
        <p:nvPicPr>
          <p:cNvPr descr="" id="48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715080" y="4143240"/>
            <a:ext cx="1904760" cy="1428480"/>
          </a:xfrm>
          <a:prstGeom prst="rect">
            <a:avLst/>
          </a:prstGeom>
        </p:spPr>
      </p:pic>
    </p:spTree>
  </p:cSld>
  <p:transition>
    <p:wheel spokes="1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pic>
        <p:nvPicPr>
          <p:cNvPr descr="" id="5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1000080"/>
            <a:ext cx="8715240" cy="4357440"/>
          </a:xfrm>
          <a:prstGeom prst="rect">
            <a:avLst/>
          </a:prstGeom>
        </p:spPr>
      </p:pic>
    </p:spTree>
  </p:cSld>
  <p:transition>
    <p:wheel spokes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