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62" r:id="rId18"/>
    <p:sldId id="264" r:id="rId19"/>
    <p:sldId id="26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557E40-A44E-4C12-9D0B-1DBFBFBE811D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C7970-A104-412A-8A36-2188F6490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C7970-A104-412A-8A36-2188F649077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C7970-A104-412A-8A36-2188F649077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C7970-A104-412A-8A36-2188F649077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C7970-A104-412A-8A36-2188F649077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C7970-A104-412A-8A36-2188F649077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C7970-A104-412A-8A36-2188F6490776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C7970-A104-412A-8A36-2188F6490776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C7970-A104-412A-8A36-2188F6490776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C7970-A104-412A-8A36-2188F6490776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C7970-A104-412A-8A36-2188F6490776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C7970-A104-412A-8A36-2188F6490776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C7970-A104-412A-8A36-2188F649077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C7970-A104-412A-8A36-2188F649077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C7970-A104-412A-8A36-2188F649077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C7970-A104-412A-8A36-2188F649077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C7970-A104-412A-8A36-2188F649077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C7970-A104-412A-8A36-2188F649077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C7970-A104-412A-8A36-2188F649077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C7970-A104-412A-8A36-2188F649077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DFEA4-E9DA-40D3-9BC4-E874E9BAA228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7D97-E8E6-4A5C-AB88-3C6650847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DFEA4-E9DA-40D3-9BC4-E874E9BAA228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7D97-E8E6-4A5C-AB88-3C6650847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DFEA4-E9DA-40D3-9BC4-E874E9BAA228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7D97-E8E6-4A5C-AB88-3C6650847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DFEA4-E9DA-40D3-9BC4-E874E9BAA228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7D97-E8E6-4A5C-AB88-3C6650847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DFEA4-E9DA-40D3-9BC4-E874E9BAA228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7D97-E8E6-4A5C-AB88-3C6650847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DFEA4-E9DA-40D3-9BC4-E874E9BAA228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7D97-E8E6-4A5C-AB88-3C6650847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DFEA4-E9DA-40D3-9BC4-E874E9BAA228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7D97-E8E6-4A5C-AB88-3C6650847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DFEA4-E9DA-40D3-9BC4-E874E9BAA228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7D97-E8E6-4A5C-AB88-3C6650847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DFEA4-E9DA-40D3-9BC4-E874E9BAA228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7D97-E8E6-4A5C-AB88-3C6650847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DFEA4-E9DA-40D3-9BC4-E874E9BAA228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7D97-E8E6-4A5C-AB88-3C6650847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DFEA4-E9DA-40D3-9BC4-E874E9BAA228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9507D97-E8E6-4A5C-AB88-3C6650847D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  <a:alpha val="48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EDFEA4-E9DA-40D3-9BC4-E874E9BAA228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507D97-E8E6-4A5C-AB88-3C6650847D3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357298"/>
            <a:ext cx="7851648" cy="1828800"/>
          </a:xfrm>
        </p:spPr>
        <p:txBody>
          <a:bodyPr>
            <a:normAutofit/>
          </a:bodyPr>
          <a:lstStyle/>
          <a:p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92696"/>
            <a:ext cx="6400800" cy="1752600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/>
              <a:t>Классификация чрезвычайных ситуаций техногенного </a:t>
            </a:r>
            <a:r>
              <a:rPr lang="ru-RU" sz="3200" dirty="0" smtClean="0"/>
              <a:t>характера</a:t>
            </a:r>
          </a:p>
          <a:p>
            <a:pPr algn="just"/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4" name="Рисунок 3" descr="Рисунок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2714596"/>
            <a:ext cx="3071803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Рисунок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000760" y="2708919"/>
            <a:ext cx="2928958" cy="3989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Рисунок14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107521" y="2708920"/>
            <a:ext cx="2928958" cy="396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4348" y="428604"/>
            <a:ext cx="72866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Аварии с выбросом (угрозой выброса) радиоактивных веществ</a:t>
            </a:r>
            <a:endParaRPr lang="ru-RU" sz="2400" dirty="0"/>
          </a:p>
        </p:txBody>
      </p:sp>
      <p:pic>
        <p:nvPicPr>
          <p:cNvPr id="35842" name="Picture 2" descr="C:\Documents and Settings\Юрий\Мои документы\Downloads\fd715cd6fa2097660e41ae44fc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571744"/>
            <a:ext cx="4455185" cy="3171826"/>
          </a:xfrm>
          <a:prstGeom prst="rect">
            <a:avLst/>
          </a:prstGeom>
          <a:noFill/>
        </p:spPr>
      </p:pic>
      <p:pic>
        <p:nvPicPr>
          <p:cNvPr id="35843" name="Picture 3" descr="C:\Documents and Settings\Юрий\Мои документы\Downloads\6b7c962283ed9d603866e0e3f9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571744"/>
            <a:ext cx="4191029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28662" y="357166"/>
            <a:ext cx="7358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Аварии с выбросом (угрозой выброса) биологически опасных веществ</a:t>
            </a:r>
            <a:endParaRPr lang="ru-RU" sz="2400" dirty="0"/>
          </a:p>
        </p:txBody>
      </p:sp>
      <p:pic>
        <p:nvPicPr>
          <p:cNvPr id="36866" name="Picture 2" descr="C:\Documents and Settings\Юрий\Мои документы\Downloads\19cfb257de726dbd3a83f326b1b2f0e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214554"/>
            <a:ext cx="4214810" cy="2855636"/>
          </a:xfrm>
          <a:prstGeom prst="rect">
            <a:avLst/>
          </a:prstGeom>
          <a:noFill/>
        </p:spPr>
      </p:pic>
      <p:pic>
        <p:nvPicPr>
          <p:cNvPr id="36867" name="Picture 3" descr="C:\Documents and Settings\Юрий\Мои документы\Downloads\n01n-s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51480" y="2214554"/>
            <a:ext cx="4392520" cy="28971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2976" y="428604"/>
            <a:ext cx="65008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Внезапное обрушение зданий, сооружений</a:t>
            </a:r>
            <a:endParaRPr lang="ru-RU" sz="2400" dirty="0"/>
          </a:p>
        </p:txBody>
      </p:sp>
      <p:pic>
        <p:nvPicPr>
          <p:cNvPr id="37891" name="Picture 3" descr="C:\Documents and Settings\Юрий\Мои документы\Downloads\a3414693c35d1d6df77f2c4872a67cd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00306"/>
            <a:ext cx="3619525" cy="2714644"/>
          </a:xfrm>
          <a:prstGeom prst="rect">
            <a:avLst/>
          </a:prstGeom>
          <a:noFill/>
        </p:spPr>
      </p:pic>
      <p:pic>
        <p:nvPicPr>
          <p:cNvPr id="37892" name="Picture 4" descr="C:\Documents and Settings\Юрий\Мои документы\Downloads\19f13e105a66601f584a25a5548e3b4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2571744"/>
            <a:ext cx="4826020" cy="2714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28" y="357166"/>
            <a:ext cx="61837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Аварии в электроэнергетических системах</a:t>
            </a:r>
            <a:endParaRPr lang="ru-RU" sz="2400" dirty="0"/>
          </a:p>
        </p:txBody>
      </p:sp>
      <p:pic>
        <p:nvPicPr>
          <p:cNvPr id="38914" name="Picture 2" descr="C:\Documents and Settings\Юрий\Мои документы\Downloads\111111111assawevgd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357430"/>
            <a:ext cx="4071966" cy="2945388"/>
          </a:xfrm>
          <a:prstGeom prst="rect">
            <a:avLst/>
          </a:prstGeom>
          <a:noFill/>
        </p:spPr>
      </p:pic>
      <p:pic>
        <p:nvPicPr>
          <p:cNvPr id="38915" name="Picture 3" descr="C:\Documents and Settings\Юрий\Мои документы\Downloads\e38ef67f6a6daa744628b74c4b9fc328-s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2357430"/>
            <a:ext cx="3524275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00166" y="357166"/>
            <a:ext cx="6286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Аварии в коммунальных системах жизнеобеспечения</a:t>
            </a:r>
            <a:endParaRPr lang="ru-RU" sz="2400" dirty="0"/>
          </a:p>
        </p:txBody>
      </p:sp>
      <p:pic>
        <p:nvPicPr>
          <p:cNvPr id="39938" name="Picture 2" descr="C:\Documents and Settings\Юрий\Мои документы\Downloads\stal_st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214554"/>
            <a:ext cx="4148155" cy="3117111"/>
          </a:xfrm>
          <a:prstGeom prst="rect">
            <a:avLst/>
          </a:prstGeom>
          <a:noFill/>
        </p:spPr>
      </p:pic>
      <p:pic>
        <p:nvPicPr>
          <p:cNvPr id="39939" name="Picture 3" descr="C:\Documents and Settings\Юрий\Мои документы\Downloads\d58e5032b09056a6eb829297ce697fa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38704" y="2143116"/>
            <a:ext cx="4305296" cy="32289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28794" y="500042"/>
            <a:ext cx="49541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Аварии на очистных сооружениях</a:t>
            </a:r>
            <a:endParaRPr lang="ru-RU" sz="2400" dirty="0"/>
          </a:p>
        </p:txBody>
      </p:sp>
      <p:pic>
        <p:nvPicPr>
          <p:cNvPr id="40962" name="Picture 2" descr="C:\Documents and Settings\Юрий\Мои документы\Downloads\Jultider-i-kina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214554"/>
            <a:ext cx="4167216" cy="2786082"/>
          </a:xfrm>
          <a:prstGeom prst="rect">
            <a:avLst/>
          </a:prstGeom>
          <a:noFill/>
        </p:spPr>
      </p:pic>
      <p:pic>
        <p:nvPicPr>
          <p:cNvPr id="40963" name="Picture 3" descr="C:\Documents and Settings\Юрий\Мои документы\Downloads\Absorbents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285991"/>
            <a:ext cx="3548061" cy="26610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28662" y="214290"/>
            <a:ext cx="72866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Гидродинамические аварии (прорывы плотин, дамб, шлюзов, перемычек)</a:t>
            </a:r>
            <a:endParaRPr lang="ru-RU" sz="2400" dirty="0"/>
          </a:p>
        </p:txBody>
      </p:sp>
      <p:pic>
        <p:nvPicPr>
          <p:cNvPr id="41986" name="Picture 2" descr="C:\Documents and Settings\Юрий\Мои документы\Downloads\0006-005-Navodnenija-zatoplenija-obrazujuschiesja-pri-proryvakh-plot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143248"/>
            <a:ext cx="3681957" cy="2543170"/>
          </a:xfrm>
          <a:prstGeom prst="rect">
            <a:avLst/>
          </a:prstGeom>
          <a:noFill/>
        </p:spPr>
      </p:pic>
      <p:pic>
        <p:nvPicPr>
          <p:cNvPr id="41987" name="Picture 3" descr="C:\Documents and Settings\Юрий\Мои документы\Downloads\41929_html_461e0e9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000372"/>
            <a:ext cx="3810020" cy="2724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Причины возникновения ЧС  техногенного характера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Анализ опасностей техногенного характера и причин их </a:t>
            </a:r>
            <a:r>
              <a:rPr lang="ru-RU" sz="1800" dirty="0" smtClean="0"/>
              <a:t>возникновения </a:t>
            </a:r>
            <a:r>
              <a:rPr lang="ru-RU" sz="1800" dirty="0"/>
              <a:t>свидетельствует о том, что возникают они в процессе </a:t>
            </a:r>
            <a:r>
              <a:rPr lang="ru-RU" sz="1800" dirty="0" smtClean="0"/>
              <a:t>хозяйственной </a:t>
            </a:r>
            <a:r>
              <a:rPr lang="ru-RU" sz="1800" dirty="0"/>
              <a:t>деятельности человека, а главная причина их возникновения обусловлена человеческим фактором, т. е. в большинстве своем они </a:t>
            </a:r>
            <a:r>
              <a:rPr lang="ru-RU" sz="1800" dirty="0" smtClean="0"/>
              <a:t>являются рукотворными</a:t>
            </a:r>
            <a:r>
              <a:rPr lang="ru-RU" dirty="0"/>
              <a:t>.</a:t>
            </a:r>
          </a:p>
          <a:p>
            <a:r>
              <a:rPr lang="ru-RU" sz="1900" dirty="0"/>
              <a:t>Оказывает существенное влияние на возникновение чрезвычайных ситуаций техногенного характера несовершенство и устарелость </a:t>
            </a:r>
            <a:r>
              <a:rPr lang="ru-RU" sz="1900" dirty="0" smtClean="0"/>
              <a:t>производственных </a:t>
            </a:r>
            <a:r>
              <a:rPr lang="ru-RU" sz="1900" dirty="0"/>
              <a:t>технологий,  а также «человеческий </a:t>
            </a:r>
            <a:r>
              <a:rPr lang="ru-RU" sz="1900" i="1" dirty="0"/>
              <a:t>фактор», </a:t>
            </a:r>
            <a:r>
              <a:rPr lang="ru-RU" sz="1900" dirty="0"/>
              <a:t>связанный с нарушением технологической и трудовой дисципли­ны, низким профессиональным уровнем работающего персонала</a:t>
            </a:r>
            <a:r>
              <a:rPr lang="ru-RU" sz="1900" dirty="0" smtClean="0"/>
              <a:t>.</a:t>
            </a:r>
            <a:endParaRPr lang="ru-RU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Статистика</a:t>
            </a:r>
            <a:endParaRPr lang="ru-RU" dirty="0"/>
          </a:p>
        </p:txBody>
      </p:sp>
      <p:pic>
        <p:nvPicPr>
          <p:cNvPr id="4" name="Picture 5" descr="{0F88302C-9C1F-4AF7-A193-1835D0DBD845}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860032" y="1916832"/>
            <a:ext cx="3790387" cy="4389437"/>
          </a:xfr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1916832"/>
            <a:ext cx="464400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Более 72 </a:t>
            </a:r>
            <a:r>
              <a:rPr lang="ru-RU" sz="2800" dirty="0" err="1" smtClean="0"/>
              <a:t>млн</a:t>
            </a:r>
            <a:r>
              <a:rPr lang="ru-RU" sz="2800" dirty="0" smtClean="0"/>
              <a:t> человек в России проживает в зонах, где может возникнуть непосредственная угроза жизни и здоровью при авариях на потенциально опасных объект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tx1"/>
                </a:solidFill>
              </a:rPr>
              <a:t>необходимые качества человека, для поднятия общего уровня культуры в области безопасности 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ru-RU" sz="2800" dirty="0"/>
              <a:t>высокая ответственность и исполнительность при выполнении любого рода работ;</a:t>
            </a:r>
          </a:p>
          <a:p>
            <a:r>
              <a:rPr lang="ru-RU" sz="2800" dirty="0"/>
              <a:t>постоянное стремление в повышении уровня своих знаний об окружающем мире и выработка профессиональных качеств; </a:t>
            </a:r>
            <a:endParaRPr lang="ru-RU" sz="2800" dirty="0" smtClean="0"/>
          </a:p>
          <a:p>
            <a:r>
              <a:rPr lang="ru-RU" sz="2800" dirty="0" smtClean="0"/>
              <a:t>выработка </a:t>
            </a:r>
            <a:r>
              <a:rPr lang="ru-RU" sz="2800" dirty="0"/>
              <a:t>твердых убеждений в необходимости соблюдения су­ществующих норм и правил при эксплуатации любых машин и механизмов, знание норм и правил безопасного поведения в различных опасных и чрезвычайных ситуациях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</a:rPr>
              <a:t>Учебные вопросы.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828600" y="2780928"/>
            <a:ext cx="9289032" cy="2304256"/>
          </a:xfrm>
        </p:spPr>
        <p:txBody>
          <a:bodyPr>
            <a:normAutofit/>
          </a:bodyPr>
          <a:lstStyle/>
          <a:p>
            <a:pPr marL="1885950" lvl="3" indent="-514350" algn="l">
              <a:spcBef>
                <a:spcPts val="0"/>
              </a:spcBef>
            </a:pPr>
            <a:r>
              <a:rPr lang="ru-RU" sz="3200" dirty="0" smtClean="0">
                <a:solidFill>
                  <a:schemeClr val="tx1"/>
                </a:solidFill>
              </a:rPr>
              <a:t>1.Чрезвычайные ситуации техногенного характера </a:t>
            </a:r>
          </a:p>
          <a:p>
            <a:pPr marL="1885950" lvl="3" indent="-514350" algn="l">
              <a:spcBef>
                <a:spcPts val="0"/>
              </a:spcBef>
            </a:pPr>
            <a:r>
              <a:rPr lang="ru-RU" sz="3200" dirty="0" smtClean="0">
                <a:solidFill>
                  <a:schemeClr val="tx1"/>
                </a:solidFill>
              </a:rPr>
              <a:t>2.Классификация чрезвычайных ситуаций техногенного характера </a:t>
            </a:r>
          </a:p>
          <a:p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642918"/>
            <a:ext cx="8352928" cy="252028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Авария — это чрезвычайное событие техногенного характера, заключающееся в повреждении, выходе из строя, разрушении технического устройства или сооружения во время его работы.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200" dirty="0" smtClean="0">
                <a:solidFill>
                  <a:schemeClr val="tx1"/>
                </a:solidFill>
                <a:effectLst/>
              </a:rPr>
            </a:br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857628"/>
            <a:ext cx="8280920" cy="3528392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ru-RU" sz="2800" b="1" dirty="0" smtClean="0">
                <a:solidFill>
                  <a:schemeClr val="tx1"/>
                </a:solidFill>
              </a:rPr>
              <a:t>Катастрофа — это авария, которая повлекла за собой человеческие жертвы</a:t>
            </a:r>
            <a:r>
              <a:rPr lang="ru-RU" sz="3600" b="1" dirty="0" smtClean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Понятие чрезвычайной ситуации</a:t>
            </a:r>
            <a:r>
              <a:rPr lang="ru-RU" sz="2800" b="1" dirty="0" smtClean="0"/>
              <a:t> </a:t>
            </a:r>
            <a:r>
              <a:rPr lang="ru-RU" sz="2800" dirty="0" smtClean="0"/>
              <a:t>(ЧС) техногенного характера 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762390"/>
            <a:ext cx="8208912" cy="374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1) обстановка, сложившаяся в результате аварии, катастрофы или иного бедствия </a:t>
            </a:r>
            <a:r>
              <a:rPr lang="ru-RU" sz="2400" dirty="0" smtClean="0"/>
              <a:t>(сама авария, катастрофа, еще не является чрезвычайной ситуацией, а лишь может стать источником ее возникновения);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2) </a:t>
            </a:r>
            <a:r>
              <a:rPr lang="ru-RU" sz="2400" b="1" dirty="0" smtClean="0"/>
              <a:t>наличие или возможность возникновения тяжелых последствий </a:t>
            </a:r>
            <a:r>
              <a:rPr lang="ru-RU" sz="2400" dirty="0" smtClean="0"/>
              <a:t>(человеческие жертвы, ущерб здоровью и окружающей среде, материальные потери и нарушения жизнедеятельности);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3) </a:t>
            </a:r>
            <a:r>
              <a:rPr lang="ru-RU" sz="2400" b="1" dirty="0" smtClean="0"/>
              <a:t>техногенный характер события, </a:t>
            </a:r>
            <a:r>
              <a:rPr lang="ru-RU" sz="2400" dirty="0" smtClean="0"/>
              <a:t>то есть его связь с технической, производственной сферой деятельности человека.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dirty="0" smtClean="0"/>
              <a:t>Объекты </a:t>
            </a:r>
            <a:r>
              <a:rPr lang="ru-RU" sz="2400" dirty="0"/>
              <a:t>экономики, </a:t>
            </a:r>
            <a:r>
              <a:rPr lang="ru-RU" sz="2400" dirty="0" smtClean="0"/>
              <a:t>возникновение </a:t>
            </a:r>
            <a:r>
              <a:rPr lang="ru-RU" sz="2400" dirty="0"/>
              <a:t>на которых производственных аварий может привести к </a:t>
            </a:r>
            <a:r>
              <a:rPr lang="ru-RU" sz="2400" dirty="0" smtClean="0"/>
              <a:t>возникновению </a:t>
            </a:r>
            <a:r>
              <a:rPr lang="ru-RU" sz="2400" dirty="0"/>
              <a:t>чрезвычайных ситуаций техногенного характера.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dirty="0" err="1"/>
              <a:t>радиационно</a:t>
            </a:r>
            <a:r>
              <a:rPr lang="ru-RU" sz="2800" dirty="0"/>
              <a:t> опасные объекты;</a:t>
            </a:r>
          </a:p>
          <a:p>
            <a:pPr lvl="0"/>
            <a:r>
              <a:rPr lang="ru-RU" sz="2800" dirty="0"/>
              <a:t>химически опасные объекты; </a:t>
            </a:r>
          </a:p>
          <a:p>
            <a:pPr lvl="0"/>
            <a:r>
              <a:rPr lang="ru-RU" sz="2800" dirty="0" smtClean="0"/>
              <a:t>взрывопожароопасные </a:t>
            </a:r>
            <a:r>
              <a:rPr lang="ru-RU" sz="2800" dirty="0"/>
              <a:t>объекты</a:t>
            </a:r>
            <a:r>
              <a:rPr lang="ru-RU" sz="2800" dirty="0" smtClean="0"/>
              <a:t>;</a:t>
            </a:r>
          </a:p>
          <a:p>
            <a:pPr lvl="0"/>
            <a:r>
              <a:rPr lang="ru-RU" sz="2800" dirty="0" err="1"/>
              <a:t>газо</a:t>
            </a:r>
            <a:r>
              <a:rPr lang="ru-RU" sz="2800" dirty="0"/>
              <a:t>- и нефтепроводы;</a:t>
            </a:r>
          </a:p>
          <a:p>
            <a:pPr lvl="0"/>
            <a:r>
              <a:rPr lang="ru-RU" sz="2800" dirty="0"/>
              <a:t>транспорт;</a:t>
            </a:r>
          </a:p>
          <a:p>
            <a:pPr lvl="0"/>
            <a:r>
              <a:rPr lang="ru-RU" sz="2800" dirty="0"/>
              <a:t>гидротехнические сооружения;</a:t>
            </a:r>
          </a:p>
          <a:p>
            <a:pPr lvl="0"/>
            <a:r>
              <a:rPr lang="ru-RU" sz="2800" dirty="0"/>
              <a:t>объекты коммунального хозяйства.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Классификация ЧС </a:t>
            </a:r>
            <a:br>
              <a:rPr lang="ru-RU" dirty="0" smtClean="0"/>
            </a:br>
            <a:r>
              <a:rPr lang="ru-RU" dirty="0" smtClean="0"/>
              <a:t>техногенного  характера: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ru-RU" dirty="0" smtClean="0"/>
              <a:t>1)  транспортные аварии и катастрофы;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2)  пожары, взрывы, угрозы взрывов;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3)  аварии с выбросом (угрозой выброса) химически опасных веществ;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4)  аварии с выбросом (угрозой выброса) радиоактивных веществ;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5)  аварии с выбросом (угрозой выброса) биологически опасных веществ;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6)  внезапное обрушение зданий, сооружений;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7)  аварии в электроэнергетических системах;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8)  аварии в коммунальных системах жизнеобеспечения;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9)  аварии на очистных сооружениях;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10) гидродинамические аварии (прорывы плотин, дамб, шлюзов, перемычек).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транспортные аварии и катастрофы;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http://dusidusi.ru/uploads/posts/2012-05/1337827026_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214554"/>
            <a:ext cx="4071966" cy="4071966"/>
          </a:xfrm>
          <a:prstGeom prst="rect">
            <a:avLst/>
          </a:prstGeom>
          <a:noFill/>
        </p:spPr>
      </p:pic>
      <p:pic>
        <p:nvPicPr>
          <p:cNvPr id="3085" name="Picture 13" descr="C:\Documents and Settings\Юрий\Мои документы\Downloads\1368814680_17c354b2661ac259f956d8f6fba10aa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214554"/>
            <a:ext cx="4143372" cy="40608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571604" y="285728"/>
            <a:ext cx="56798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/>
              <a:t>Пожары, взрывы, угрозы взрывов</a:t>
            </a:r>
            <a:endParaRPr lang="ru-RU" sz="2800" dirty="0"/>
          </a:p>
        </p:txBody>
      </p:sp>
      <p:pic>
        <p:nvPicPr>
          <p:cNvPr id="2055" name="Picture 7" descr="C:\Documents and Settings\Юрий\Мои документы\Downloads\pyateroch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214554"/>
            <a:ext cx="3846661" cy="3500462"/>
          </a:xfrm>
          <a:prstGeom prst="rect">
            <a:avLst/>
          </a:prstGeom>
          <a:noFill/>
        </p:spPr>
      </p:pic>
      <p:pic>
        <p:nvPicPr>
          <p:cNvPr id="2056" name="Picture 8" descr="C:\Documents and Settings\Юрий\Мои документы\Downloads\b_3766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19578" y="2428868"/>
            <a:ext cx="4381531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4348" y="142852"/>
            <a:ext cx="7643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Аварии с выбросом (угрозой выброса) химически опасных веществ</a:t>
            </a:r>
            <a:endParaRPr lang="ru-RU" sz="2400" dirty="0"/>
          </a:p>
        </p:txBody>
      </p:sp>
      <p:pic>
        <p:nvPicPr>
          <p:cNvPr id="1025" name="Picture 1" descr="C:\Documents and Settings\Юрий\Мои документы\Downloads\i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500306"/>
            <a:ext cx="3810000" cy="2857500"/>
          </a:xfrm>
          <a:prstGeom prst="rect">
            <a:avLst/>
          </a:prstGeom>
          <a:noFill/>
        </p:spPr>
      </p:pic>
      <p:pic>
        <p:nvPicPr>
          <p:cNvPr id="1026" name="Picture 2" descr="C:\Documents and Settings\Юрий\Мои документы\Downloads\vibros_hlor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571743"/>
            <a:ext cx="4171682" cy="27619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542</Words>
  <Application>Microsoft Office PowerPoint</Application>
  <PresentationFormat>Экран (4:3)</PresentationFormat>
  <Paragraphs>69</Paragraphs>
  <Slides>19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 </vt:lpstr>
      <vt:lpstr>Учебные вопросы.</vt:lpstr>
      <vt:lpstr>Авария — это чрезвычайное событие техногенного характера, заключающееся в повреждении, выходе из строя, разрушении технического устройства или сооружения во время его работы.  </vt:lpstr>
      <vt:lpstr>Понятие чрезвычайной ситуации (ЧС) техногенного характера  </vt:lpstr>
      <vt:lpstr>Объекты экономики, возникновение на которых производственных аварий может привести к возникновению чрезвычайных ситуаций техногенного характера. </vt:lpstr>
      <vt:lpstr>Классификация ЧС  техногенного  характера: </vt:lpstr>
      <vt:lpstr>транспортные аварии и катастрофы;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Причины возникновения ЧС  техногенного характера</vt:lpstr>
      <vt:lpstr>Статистика</vt:lpstr>
      <vt:lpstr>необходимые качества человека, для поднятия общего уровня культуры в области безопасности 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Admin</dc:creator>
  <cp:lastModifiedBy>Юрий</cp:lastModifiedBy>
  <cp:revision>11</cp:revision>
  <dcterms:created xsi:type="dcterms:W3CDTF">2014-11-11T10:43:07Z</dcterms:created>
  <dcterms:modified xsi:type="dcterms:W3CDTF">2014-11-11T16:06:17Z</dcterms:modified>
</cp:coreProperties>
</file>