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65" r:id="rId4"/>
    <p:sldId id="258" r:id="rId5"/>
    <p:sldId id="259" r:id="rId6"/>
    <p:sldId id="260" r:id="rId7"/>
    <p:sldId id="261" r:id="rId8"/>
    <p:sldId id="262" r:id="rId9"/>
    <p:sldId id="263" r:id="rId10"/>
    <p:sldId id="264"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72"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4FAF00-BA99-4BA5-BA74-1D01E76A1C36}" type="datetimeFigureOut">
              <a:rPr lang="ru-RU" smtClean="0"/>
              <a:pPr/>
              <a:t>18.04.2013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D1E414-4031-4262-8F04-3D5E119A77F7}" type="slidenum">
              <a:rPr lang="ru-RU" smtClean="0"/>
              <a:pPr/>
              <a:t>‹#›</a:t>
            </a:fld>
            <a:endParaRPr lang="ru-RU"/>
          </a:p>
        </p:txBody>
      </p:sp>
    </p:spTree>
    <p:extLst>
      <p:ext uri="{BB962C8B-B14F-4D97-AF65-F5344CB8AC3E}">
        <p14:creationId xmlns:p14="http://schemas.microsoft.com/office/powerpoint/2010/main" xmlns="" val="2429087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1</a:t>
            </a:fld>
            <a:endParaRPr lang="ru-RU"/>
          </a:p>
        </p:txBody>
      </p:sp>
    </p:spTree>
    <p:extLst>
      <p:ext uri="{BB962C8B-B14F-4D97-AF65-F5344CB8AC3E}">
        <p14:creationId xmlns:p14="http://schemas.microsoft.com/office/powerpoint/2010/main" xmlns="" val="369979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D1E414-4031-4262-8F04-3D5E119A77F7}"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11</a:t>
            </a:fld>
            <a:endParaRPr lang="ru-RU"/>
          </a:p>
        </p:txBody>
      </p:sp>
    </p:spTree>
    <p:extLst>
      <p:ext uri="{BB962C8B-B14F-4D97-AF65-F5344CB8AC3E}">
        <p14:creationId xmlns:p14="http://schemas.microsoft.com/office/powerpoint/2010/main" xmlns="" val="533671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2</a:t>
            </a:fld>
            <a:endParaRPr lang="ru-RU"/>
          </a:p>
        </p:txBody>
      </p:sp>
    </p:spTree>
    <p:extLst>
      <p:ext uri="{BB962C8B-B14F-4D97-AF65-F5344CB8AC3E}">
        <p14:creationId xmlns:p14="http://schemas.microsoft.com/office/powerpoint/2010/main" xmlns="" val="2473035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3</a:t>
            </a:fld>
            <a:endParaRPr lang="ru-RU"/>
          </a:p>
        </p:txBody>
      </p:sp>
    </p:spTree>
    <p:extLst>
      <p:ext uri="{BB962C8B-B14F-4D97-AF65-F5344CB8AC3E}">
        <p14:creationId xmlns:p14="http://schemas.microsoft.com/office/powerpoint/2010/main" xmlns="" val="1707640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4</a:t>
            </a:fld>
            <a:endParaRPr lang="ru-RU"/>
          </a:p>
        </p:txBody>
      </p:sp>
    </p:spTree>
    <p:extLst>
      <p:ext uri="{BB962C8B-B14F-4D97-AF65-F5344CB8AC3E}">
        <p14:creationId xmlns:p14="http://schemas.microsoft.com/office/powerpoint/2010/main" xmlns="" val="1615376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5</a:t>
            </a:fld>
            <a:endParaRPr lang="ru-RU"/>
          </a:p>
        </p:txBody>
      </p:sp>
    </p:spTree>
    <p:extLst>
      <p:ext uri="{BB962C8B-B14F-4D97-AF65-F5344CB8AC3E}">
        <p14:creationId xmlns:p14="http://schemas.microsoft.com/office/powerpoint/2010/main" xmlns="" val="3260881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6</a:t>
            </a:fld>
            <a:endParaRPr lang="ru-RU"/>
          </a:p>
        </p:txBody>
      </p:sp>
    </p:spTree>
    <p:extLst>
      <p:ext uri="{BB962C8B-B14F-4D97-AF65-F5344CB8AC3E}">
        <p14:creationId xmlns:p14="http://schemas.microsoft.com/office/powerpoint/2010/main" xmlns="" val="3849157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7</a:t>
            </a:fld>
            <a:endParaRPr lang="ru-RU"/>
          </a:p>
        </p:txBody>
      </p:sp>
    </p:spTree>
    <p:extLst>
      <p:ext uri="{BB962C8B-B14F-4D97-AF65-F5344CB8AC3E}">
        <p14:creationId xmlns:p14="http://schemas.microsoft.com/office/powerpoint/2010/main" xmlns="" val="2488425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8</a:t>
            </a:fld>
            <a:endParaRPr lang="ru-RU"/>
          </a:p>
        </p:txBody>
      </p:sp>
    </p:spTree>
    <p:extLst>
      <p:ext uri="{BB962C8B-B14F-4D97-AF65-F5344CB8AC3E}">
        <p14:creationId xmlns:p14="http://schemas.microsoft.com/office/powerpoint/2010/main" xmlns="" val="3589655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ED1E414-4031-4262-8F04-3D5E119A77F7}" type="slidenum">
              <a:rPr lang="ru-RU" smtClean="0"/>
              <a:pPr/>
              <a:t>9</a:t>
            </a:fld>
            <a:endParaRPr lang="ru-RU"/>
          </a:p>
        </p:txBody>
      </p:sp>
    </p:spTree>
    <p:extLst>
      <p:ext uri="{BB962C8B-B14F-4D97-AF65-F5344CB8AC3E}">
        <p14:creationId xmlns:p14="http://schemas.microsoft.com/office/powerpoint/2010/main" xmlns="" val="3387637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18.04.2013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ris22.gif"/>
          <p:cNvPicPr>
            <a:picLocks noChangeAspect="1"/>
          </p:cNvPicPr>
          <p:nvPr/>
        </p:nvPicPr>
        <p:blipFill>
          <a:blip r:embed="rId3"/>
          <a:stretch>
            <a:fillRect/>
          </a:stretch>
        </p:blipFill>
        <p:spPr>
          <a:xfrm>
            <a:off x="0" y="2158747"/>
            <a:ext cx="4000496" cy="4714884"/>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ctrTitle"/>
          </p:nvPr>
        </p:nvSpPr>
        <p:spPr>
          <a:xfrm>
            <a:off x="533400" y="357166"/>
            <a:ext cx="7851648" cy="1785950"/>
          </a:xfrm>
        </p:spPr>
        <p:txBody>
          <a:bodyPr/>
          <a:lstStyle/>
          <a:p>
            <a:r>
              <a:rPr lang="ru-RU" dirty="0" smtClean="0">
                <a:solidFill>
                  <a:schemeClr val="tx1"/>
                </a:solidFill>
                <a:latin typeface="Times New Roman" pitchFamily="18" charset="0"/>
                <a:cs typeface="Times New Roman" pitchFamily="18" charset="0"/>
              </a:rPr>
              <a:t>Параллельные прямые </a:t>
            </a:r>
            <a:br>
              <a:rPr lang="ru-RU" dirty="0" smtClean="0">
                <a:solidFill>
                  <a:schemeClr val="tx1"/>
                </a:solidFill>
                <a:latin typeface="Times New Roman" pitchFamily="18" charset="0"/>
                <a:cs typeface="Times New Roman" pitchFamily="18" charset="0"/>
              </a:rPr>
            </a:br>
            <a:r>
              <a:rPr lang="ru-RU" dirty="0" smtClean="0">
                <a:solidFill>
                  <a:schemeClr val="tx1"/>
                </a:solidFill>
                <a:latin typeface="Times New Roman" pitchFamily="18" charset="0"/>
                <a:cs typeface="Times New Roman" pitchFamily="18" charset="0"/>
              </a:rPr>
              <a:t>в математике и в жизни</a:t>
            </a:r>
            <a:endParaRPr lang="ru-RU"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000496" y="3228536"/>
            <a:ext cx="4387600" cy="1752600"/>
          </a:xfrm>
        </p:spPr>
        <p:txBody>
          <a:bodyPr/>
          <a:lstStyle/>
          <a:p>
            <a:endParaRPr lang="ru-RU" dirty="0"/>
          </a:p>
        </p:txBody>
      </p:sp>
      <p:pic>
        <p:nvPicPr>
          <p:cNvPr id="7" name="Рисунок 6" descr="0_c6dd_980efab8_XL.jpg"/>
          <p:cNvPicPr>
            <a:picLocks noChangeAspect="1"/>
          </p:cNvPicPr>
          <p:nvPr/>
        </p:nvPicPr>
        <p:blipFill>
          <a:blip r:embed="rId4"/>
          <a:stretch>
            <a:fillRect/>
          </a:stretch>
        </p:blipFill>
        <p:spPr>
          <a:xfrm>
            <a:off x="4000496" y="2143116"/>
            <a:ext cx="4857784" cy="2214578"/>
          </a:xfrm>
          <a:prstGeom prst="rect">
            <a:avLst/>
          </a:prstGeom>
        </p:spPr>
      </p:pic>
      <p:sp>
        <p:nvSpPr>
          <p:cNvPr id="8" name="TextBox 7"/>
          <p:cNvSpPr txBox="1"/>
          <p:nvPr/>
        </p:nvSpPr>
        <p:spPr>
          <a:xfrm>
            <a:off x="3214678" y="5500702"/>
            <a:ext cx="5840718" cy="1200329"/>
          </a:xfrm>
          <a:prstGeom prst="rect">
            <a:avLst/>
          </a:prstGeom>
          <a:noFill/>
        </p:spPr>
        <p:txBody>
          <a:bodyPr wrap="square" rtlCol="0">
            <a:spAutoFit/>
          </a:bodyPr>
          <a:lstStyle/>
          <a:p>
            <a:r>
              <a:rPr lang="ru-RU" dirty="0" smtClean="0"/>
              <a:t>Работу выполнили учащиеся 8 б класса МБОУ</a:t>
            </a:r>
            <a:r>
              <a:rPr lang="en-US" dirty="0" smtClean="0"/>
              <a:t>”</a:t>
            </a:r>
            <a:r>
              <a:rPr lang="ru-RU" dirty="0" smtClean="0"/>
              <a:t>РГЭЛ</a:t>
            </a:r>
            <a:r>
              <a:rPr lang="en-US" dirty="0" smtClean="0"/>
              <a:t>“</a:t>
            </a:r>
          </a:p>
          <a:p>
            <a:r>
              <a:rPr lang="ru-RU" dirty="0" smtClean="0"/>
              <a:t>Матвеев Александр, Архипцев Иван, Бончев Иван.</a:t>
            </a:r>
          </a:p>
          <a:p>
            <a:r>
              <a:rPr lang="ru-RU" dirty="0" smtClean="0"/>
              <a:t>Руководитель-учитель математики </a:t>
            </a:r>
          </a:p>
          <a:p>
            <a:r>
              <a:rPr lang="ru-RU" dirty="0" err="1" smtClean="0"/>
              <a:t>Силенко</a:t>
            </a:r>
            <a:r>
              <a:rPr lang="ru-RU" dirty="0" smtClean="0"/>
              <a:t> Наталья Ивановна.</a:t>
            </a:r>
            <a:endParaRPr lang="ru-RU" dirty="0"/>
          </a:p>
        </p:txBody>
      </p:sp>
    </p:spTree>
  </p:cSld>
  <p:clrMapOvr>
    <a:masterClrMapping/>
  </p:clrMapOvr>
  <mc:AlternateContent xmlns:mc="http://schemas.openxmlformats.org/markup-compatibility/2006">
    <mc:Choice xmlns:p14="http://schemas.microsoft.com/office/powerpoint/2010/main" xmlns="" Requires="p14">
      <p:transition spd="slow" p14:dur="2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75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25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7186634" cy="1571636"/>
          </a:xfrm>
        </p:spPr>
        <p:txBody>
          <a:bodyPr>
            <a:normAutofit/>
          </a:bodyPr>
          <a:lstStyle/>
          <a:p>
            <a:r>
              <a:rPr lang="ru-RU" sz="4400" dirty="0" smtClean="0">
                <a:latin typeface="Times New Roman" pitchFamily="18" charset="0"/>
                <a:cs typeface="Times New Roman" pitchFamily="18" charset="0"/>
              </a:rPr>
              <a:t>Параллельные</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миры</a:t>
            </a:r>
            <a:endParaRPr lang="ru-RU" dirty="0">
              <a:latin typeface="Times New Roman" pitchFamily="18" charset="0"/>
              <a:cs typeface="Times New Roman" pitchFamily="18" charset="0"/>
            </a:endParaRPr>
          </a:p>
        </p:txBody>
      </p:sp>
      <p:pic>
        <p:nvPicPr>
          <p:cNvPr id="4" name="Содержимое 3" descr="1_mir.jpg"/>
          <p:cNvPicPr>
            <a:picLocks noGrp="1" noChangeAspect="1"/>
          </p:cNvPicPr>
          <p:nvPr>
            <p:ph idx="1"/>
          </p:nvPr>
        </p:nvPicPr>
        <p:blipFill>
          <a:blip r:embed="rId3"/>
          <a:stretch>
            <a:fillRect/>
          </a:stretch>
        </p:blipFill>
        <p:spPr>
          <a:xfrm>
            <a:off x="142844" y="4429132"/>
            <a:ext cx="3071833" cy="2286016"/>
          </a:xfrm>
        </p:spPr>
      </p:pic>
      <p:pic>
        <p:nvPicPr>
          <p:cNvPr id="5" name="Рисунок 4" descr="gg6.jpg"/>
          <p:cNvPicPr>
            <a:picLocks noChangeAspect="1"/>
          </p:cNvPicPr>
          <p:nvPr/>
        </p:nvPicPr>
        <p:blipFill>
          <a:blip r:embed="rId4"/>
          <a:stretch>
            <a:fillRect/>
          </a:stretch>
        </p:blipFill>
        <p:spPr>
          <a:xfrm>
            <a:off x="142844" y="1857364"/>
            <a:ext cx="2978308" cy="2428868"/>
          </a:xfrm>
          <a:prstGeom prst="rect">
            <a:avLst/>
          </a:prstGeom>
        </p:spPr>
      </p:pic>
      <p:sp>
        <p:nvSpPr>
          <p:cNvPr id="6" name="Прямоугольник 5"/>
          <p:cNvSpPr/>
          <p:nvPr/>
        </p:nvSpPr>
        <p:spPr>
          <a:xfrm>
            <a:off x="3286116" y="-2"/>
            <a:ext cx="5572164" cy="6715150"/>
          </a:xfrm>
          <a:prstGeom prst="rect">
            <a:avLst/>
          </a:prstGeom>
        </p:spPr>
        <p:txBody>
          <a:bodyPr wrap="square">
            <a:spAutoFit/>
          </a:bodyPr>
          <a:lstStyle/>
          <a:p>
            <a:r>
              <a:rPr lang="ru-RU" sz="1400" dirty="0" smtClean="0"/>
              <a:t>Команда ученых во главе с Дэвидом </a:t>
            </a:r>
            <a:r>
              <a:rPr lang="ru-RU" sz="1400" dirty="0" err="1" smtClean="0"/>
              <a:t>Deutsch</a:t>
            </a:r>
            <a:r>
              <a:rPr lang="ru-RU" sz="1400" dirty="0" smtClean="0"/>
              <a:t> в Оксфорде сделали открытие в области математики. </a:t>
            </a:r>
            <a:r>
              <a:rPr lang="ru-RU" sz="1400" b="1" dirty="0" smtClean="0"/>
              <a:t>Параллельные миры действительно существуют.</a:t>
            </a:r>
            <a:endParaRPr lang="ru-RU" sz="1400" dirty="0" smtClean="0"/>
          </a:p>
          <a:p>
            <a:r>
              <a:rPr lang="ru-RU" sz="1400" dirty="0" smtClean="0"/>
              <a:t>Сама теория таких миров появилась еще в 1950 в США (автор — </a:t>
            </a:r>
            <a:r>
              <a:rPr lang="ru-RU" sz="1400" dirty="0" err="1" smtClean="0"/>
              <a:t>Хью</a:t>
            </a:r>
            <a:r>
              <a:rPr lang="ru-RU" sz="1400" dirty="0" smtClean="0"/>
              <a:t> </a:t>
            </a:r>
            <a:r>
              <a:rPr lang="ru-RU" sz="1400" dirty="0" err="1" smtClean="0"/>
              <a:t>Эверетт</a:t>
            </a:r>
            <a:r>
              <a:rPr lang="ru-RU" sz="1400" dirty="0" smtClean="0"/>
              <a:t>) и объяснила тайны квантовой механики, вызывавшие споры ученых. В </a:t>
            </a:r>
            <a:r>
              <a:rPr lang="ru-RU" sz="1400" dirty="0" err="1" smtClean="0"/>
              <a:t>Эвереттовской</a:t>
            </a:r>
            <a:r>
              <a:rPr lang="ru-RU" sz="1400" dirty="0" smtClean="0"/>
              <a:t> «</a:t>
            </a:r>
            <a:r>
              <a:rPr lang="ru-RU" sz="1400" dirty="0" err="1" smtClean="0"/>
              <a:t>многомирной</a:t>
            </a:r>
            <a:r>
              <a:rPr lang="ru-RU" sz="1400" dirty="0" smtClean="0"/>
              <a:t>» Вселенной каждое новое событие возможно и вызывает разделение Вселенной. Число возможных альтернативных исходов равно числу миров.</a:t>
            </a:r>
          </a:p>
          <a:p>
            <a:r>
              <a:rPr lang="ru-RU" sz="1400" dirty="0" smtClean="0"/>
              <a:t>К примеру, водитель машины видит выскочившего на дорогу пешехода. В одной реальности он, избегая наезда, гибнет сам, в другой попадает в больницу и остается живым, в третьей гибнет пешеход. Число альтернативных сценариев бесконечно.</a:t>
            </a:r>
          </a:p>
          <a:p>
            <a:r>
              <a:rPr lang="ru-RU" sz="1400" dirty="0" smtClean="0"/>
              <a:t>Теория была признана фантастической и забыта. Но неожиданно в Оксфорде в ходе математического исследования обнаружили, что </a:t>
            </a:r>
            <a:r>
              <a:rPr lang="ru-RU" sz="1400" dirty="0" err="1" smtClean="0"/>
              <a:t>Эверетт</a:t>
            </a:r>
            <a:r>
              <a:rPr lang="ru-RU" sz="1400" dirty="0" smtClean="0"/>
              <a:t> был на верном пути.</a:t>
            </a:r>
          </a:p>
          <a:p>
            <a:r>
              <a:rPr lang="ru-RU" sz="1400" dirty="0" smtClean="0"/>
              <a:t>Согласно квантовой механике, до эксперимента про то, что внутри атома, нельзя сказать, что оно реально существует. До замеров частицы занимают неясную «суперпозицию», в которой они могут иметь одновременно верхний и нижний спин, или появляться в разных местах в одно и то же время. Наблюдение проводят для «проявления» конкретного состояния реальности, ведь и подброшенная монета приходит только в 1 положение «орел» или «решка», как только ее поймают.</a:t>
            </a:r>
          </a:p>
          <a:p>
            <a:r>
              <a:rPr lang="ru-RU" sz="1400" dirty="0" smtClean="0"/>
              <a:t>Главный вывод из открытия состоит в следующем. </a:t>
            </a:r>
            <a:r>
              <a:rPr lang="ru-RU" sz="1400" i="1" dirty="0" smtClean="0"/>
              <a:t>Кустоподобные ветвящиеся структуры, возникающие при расщеплении Вселенной на параллельные версии ее самой, объясняют вероятностный характер результатов в квантовой механике. То есть неизбежно мы живем лишь в одном из множества параллельных миров, а не в единственном. </a:t>
            </a:r>
            <a:endParaRPr lang="ru-R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000132"/>
          </a:xfrm>
        </p:spPr>
        <p:txBody>
          <a:bodyPr>
            <a:noAutofit/>
          </a:bodyPr>
          <a:lstStyle/>
          <a:p>
            <a:pPr algn="ctr"/>
            <a:r>
              <a:rPr lang="ru-RU" sz="3600" dirty="0" smtClean="0">
                <a:latin typeface="Times New Roman" pitchFamily="18" charset="0"/>
                <a:cs typeface="Times New Roman" pitchFamily="18" charset="0"/>
              </a:rPr>
              <a:t>Большой </a:t>
            </a:r>
            <a:r>
              <a:rPr lang="ru-RU" sz="3600" dirty="0" err="1" smtClean="0">
                <a:latin typeface="Times New Roman" pitchFamily="18" charset="0"/>
                <a:cs typeface="Times New Roman" pitchFamily="18" charset="0"/>
              </a:rPr>
              <a:t>адронный</a:t>
            </a:r>
            <a:r>
              <a:rPr lang="ru-RU" sz="3600" dirty="0" smtClean="0">
                <a:latin typeface="Times New Roman" pitchFamily="18" charset="0"/>
                <a:cs typeface="Times New Roman" pitchFamily="18" charset="0"/>
              </a:rPr>
              <a:t> </a:t>
            </a:r>
            <a:r>
              <a:rPr lang="ru-RU" sz="3600" dirty="0" err="1" smtClean="0">
                <a:latin typeface="Times New Roman" pitchFamily="18" charset="0"/>
                <a:cs typeface="Times New Roman" pitchFamily="18" charset="0"/>
              </a:rPr>
              <a:t>коллайдер</a:t>
            </a:r>
            <a:r>
              <a:rPr lang="ru-RU" sz="3600" dirty="0" smtClean="0">
                <a:latin typeface="Times New Roman" pitchFamily="18" charset="0"/>
                <a:cs typeface="Times New Roman" pitchFamily="18" charset="0"/>
              </a:rPr>
              <a:t>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откроет параллельные миры</a:t>
            </a:r>
            <a:endParaRPr lang="ru-RU" sz="3600" dirty="0">
              <a:latin typeface="Times New Roman" pitchFamily="18" charset="0"/>
              <a:cs typeface="Times New Roman" pitchFamily="18" charset="0"/>
            </a:endParaRPr>
          </a:p>
        </p:txBody>
      </p:sp>
      <p:pic>
        <p:nvPicPr>
          <p:cNvPr id="4" name="Содержимое 3" descr="1315.jpg"/>
          <p:cNvPicPr>
            <a:picLocks noGrp="1" noChangeAspect="1"/>
          </p:cNvPicPr>
          <p:nvPr>
            <p:ph idx="1"/>
          </p:nvPr>
        </p:nvPicPr>
        <p:blipFill>
          <a:blip r:embed="rId3"/>
          <a:stretch>
            <a:fillRect/>
          </a:stretch>
        </p:blipFill>
        <p:spPr>
          <a:xfrm>
            <a:off x="500034" y="4214818"/>
            <a:ext cx="8143932" cy="2500330"/>
          </a:xfrm>
        </p:spPr>
      </p:pic>
      <p:sp>
        <p:nvSpPr>
          <p:cNvPr id="5" name="Прямоугольник 4"/>
          <p:cNvSpPr/>
          <p:nvPr/>
        </p:nvSpPr>
        <p:spPr>
          <a:xfrm>
            <a:off x="428596" y="1142984"/>
            <a:ext cx="8501122" cy="3108543"/>
          </a:xfrm>
          <a:prstGeom prst="rect">
            <a:avLst/>
          </a:prstGeom>
        </p:spPr>
        <p:txBody>
          <a:bodyPr wrap="square">
            <a:spAutoFit/>
          </a:bodyPr>
          <a:lstStyle/>
          <a:p>
            <a:r>
              <a:rPr lang="ru-RU" sz="1400" dirty="0" smtClean="0"/>
              <a:t>Физики Европейской организации ядерных исследований (ЦЕРН) приближаются к главному открытию XXI века, пытаясь доказать, что параллельные вселенные – это не выдумки фантастов, а реальный </a:t>
            </a:r>
            <a:r>
              <a:rPr lang="ru-RU" sz="1400" dirty="0" smtClean="0"/>
              <a:t>факт . Именно </a:t>
            </a:r>
            <a:r>
              <a:rPr lang="ru-RU" sz="1400" dirty="0" smtClean="0"/>
              <a:t>в 2013 году Большой </a:t>
            </a:r>
            <a:r>
              <a:rPr lang="ru-RU" sz="1400" dirty="0" err="1" smtClean="0"/>
              <a:t>адронный</a:t>
            </a:r>
            <a:r>
              <a:rPr lang="ru-RU" sz="1400" dirty="0" smtClean="0"/>
              <a:t> </a:t>
            </a:r>
            <a:r>
              <a:rPr lang="ru-RU" sz="1400" dirty="0" err="1" smtClean="0"/>
              <a:t>коллайдер</a:t>
            </a:r>
            <a:r>
              <a:rPr lang="ru-RU" sz="1400" dirty="0" smtClean="0"/>
              <a:t> будет выведен на рабочий максимум. Главным открытием этого момента станет создание модели рождения нашей Вселенной, а другие миры, в том числе и путешествия во времени, пока кажущихся выдумкой фантастов, по мнению ученых, приложатся. В октябрьском сообщении пресс-службы ЦЕРН поясняется, что до сих пор ученые не смогли найти доказательства существования параллельных вселенных лишь потому, что другие миры «спрятаны» в измерениях, куда не проникает свет. Однако воссоздание рождения Вселенной должно помочь исправить эту проблему. Несколько лет назад стало известно о сенсационной работе оксфордского теоретика Дэвида </a:t>
            </a:r>
            <a:r>
              <a:rPr lang="ru-RU" sz="1400" dirty="0" err="1" smtClean="0"/>
              <a:t>Дойча</a:t>
            </a:r>
            <a:r>
              <a:rPr lang="ru-RU" sz="1400" dirty="0" smtClean="0"/>
              <a:t>. Большой поклонник таланта </a:t>
            </a:r>
            <a:r>
              <a:rPr lang="ru-RU" sz="1400" dirty="0" err="1" smtClean="0"/>
              <a:t>Эверетта</a:t>
            </a:r>
            <a:r>
              <a:rPr lang="ru-RU" sz="1400" dirty="0" smtClean="0"/>
              <a:t> израильский физик </a:t>
            </a:r>
            <a:r>
              <a:rPr lang="ru-RU" sz="1400" dirty="0" err="1" smtClean="0"/>
              <a:t>Дойч</a:t>
            </a:r>
            <a:r>
              <a:rPr lang="ru-RU" sz="1400" dirty="0" smtClean="0"/>
              <a:t> создал математическую модель, согласно которой параллельные миры реальны. В этих вселенных не работают законы классической квантовой теории. При этом ученый верит и в возможность путешествий </a:t>
            </a:r>
            <a:r>
              <a:rPr lang="ru-RU" sz="1400" smtClean="0"/>
              <a:t>во </a:t>
            </a:r>
            <a:r>
              <a:rPr lang="ru-RU" sz="1400" smtClean="0"/>
              <a:t>времени . Пока </a:t>
            </a:r>
            <a:r>
              <a:rPr lang="ru-RU" sz="1400" dirty="0" smtClean="0"/>
              <a:t>же физики, работающие с </a:t>
            </a:r>
            <a:r>
              <a:rPr lang="ru-RU" sz="1400" dirty="0" err="1" smtClean="0"/>
              <a:t>коллайдером</a:t>
            </a:r>
            <a:r>
              <a:rPr lang="ru-RU" sz="1400" dirty="0" smtClean="0"/>
              <a:t>, опережают собственные графики. </a:t>
            </a:r>
            <a:endParaRPr lang="ru-RU" sz="1400" dirty="0"/>
          </a:p>
        </p:txBody>
      </p:sp>
    </p:spTree>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081970"/>
          </a:xfrm>
        </p:spPr>
        <p:txBody>
          <a:bodyPr>
            <a:normAutofit fontScale="90000"/>
          </a:bodyPr>
          <a:lstStyle/>
          <a:p>
            <a:pPr algn="ctr"/>
            <a:r>
              <a:rPr lang="ru-RU" dirty="0" smtClean="0">
                <a:latin typeface="Times New Roman" pitchFamily="18" charset="0"/>
                <a:cs typeface="Times New Roman" pitchFamily="18" charset="0"/>
              </a:rPr>
              <a:t>Аксиома параллельных прямых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 евклидовой   (школьной) геометрии</a:t>
            </a:r>
            <a:endParaRPr lang="ru-RU" dirty="0">
              <a:latin typeface="Times New Roman" pitchFamily="18" charset="0"/>
              <a:cs typeface="Times New Roman" pitchFamily="18" charset="0"/>
            </a:endParaRPr>
          </a:p>
        </p:txBody>
      </p:sp>
      <p:sp>
        <p:nvSpPr>
          <p:cNvPr id="9218" name="Rectangle 2"/>
          <p:cNvSpPr>
            <a:spLocks noChangeArrowheads="1"/>
          </p:cNvSpPr>
          <p:nvPr/>
        </p:nvSpPr>
        <p:spPr bwMode="auto">
          <a:xfrm>
            <a:off x="214282" y="2714620"/>
            <a:ext cx="838563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320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ru-RU" sz="3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Через точку, не лежащую на данной прямой,</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sz="3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можно провести одну и только одну прямую,</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sz="3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параллельную данной</a:t>
            </a:r>
            <a:r>
              <a:rPr kumimoji="0" lang="ru-RU" sz="320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ru-RU" sz="3200" i="0" u="none" strike="noStrike" cap="none" normalizeH="0" baseline="0" dirty="0" smtClean="0">
              <a:ln>
                <a:noFill/>
              </a:ln>
              <a:solidFill>
                <a:schemeClr val="tx1"/>
              </a:solidFill>
              <a:effectLst/>
              <a:latin typeface="Arial" pitchFamily="34" charset="0"/>
            </a:endParaRPr>
          </a:p>
        </p:txBody>
      </p:sp>
      <p:sp>
        <p:nvSpPr>
          <p:cNvPr id="6" name="Объект 5"/>
          <p:cNvSpPr>
            <a:spLocks noGrp="1"/>
          </p:cNvSpPr>
          <p:nvPr>
            <p:ph idx="1"/>
          </p:nvPr>
        </p:nvSpPr>
        <p:spPr/>
        <p:txBody>
          <a:bodyPr/>
          <a:lstStyle/>
          <a:p>
            <a:endParaRPr lang="ru-RU" dirty="0"/>
          </a:p>
        </p:txBody>
      </p:sp>
      <p:cxnSp>
        <p:nvCxnSpPr>
          <p:cNvPr id="8" name="Прямая соединительная линия 7"/>
          <p:cNvCxnSpPr/>
          <p:nvPr/>
        </p:nvCxnSpPr>
        <p:spPr>
          <a:xfrm>
            <a:off x="827584" y="4729105"/>
            <a:ext cx="1040730"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1105935" y="4337923"/>
            <a:ext cx="1065312" cy="11052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Блок-схема: узел 12"/>
          <p:cNvSpPr/>
          <p:nvPr/>
        </p:nvSpPr>
        <p:spPr>
          <a:xfrm>
            <a:off x="1591360" y="4818551"/>
            <a:ext cx="94462" cy="14401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5" name="Прямая соединительная линия 14"/>
          <p:cNvCxnSpPr/>
          <p:nvPr/>
        </p:nvCxnSpPr>
        <p:spPr>
          <a:xfrm flipH="1" flipV="1">
            <a:off x="827585" y="4653136"/>
            <a:ext cx="1593856" cy="4320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1460991" y="4243501"/>
            <a:ext cx="355199" cy="12513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flipH="1">
            <a:off x="1460991" y="4349082"/>
            <a:ext cx="520366" cy="7600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816190" y="5494818"/>
            <a:ext cx="295274" cy="369332"/>
          </a:xfrm>
          <a:prstGeom prst="rect">
            <a:avLst/>
          </a:prstGeom>
          <a:noFill/>
        </p:spPr>
        <p:txBody>
          <a:bodyPr wrap="none" rtlCol="0">
            <a:spAutoFit/>
          </a:bodyPr>
          <a:lstStyle/>
          <a:p>
            <a:r>
              <a:rPr lang="en-US" dirty="0" smtClean="0"/>
              <a:t>a</a:t>
            </a:r>
            <a:endParaRPr lang="ru-RU" dirty="0"/>
          </a:p>
        </p:txBody>
      </p:sp>
      <p:sp>
        <p:nvSpPr>
          <p:cNvPr id="28" name="TextBox 27"/>
          <p:cNvSpPr txBox="1"/>
          <p:nvPr/>
        </p:nvSpPr>
        <p:spPr>
          <a:xfrm>
            <a:off x="2186199" y="5085185"/>
            <a:ext cx="312906" cy="369332"/>
          </a:xfrm>
          <a:prstGeom prst="rect">
            <a:avLst/>
          </a:prstGeom>
          <a:noFill/>
        </p:spPr>
        <p:txBody>
          <a:bodyPr wrap="none" rtlCol="0">
            <a:spAutoFit/>
          </a:bodyPr>
          <a:lstStyle/>
          <a:p>
            <a:r>
              <a:rPr lang="en-US" dirty="0" smtClean="0"/>
              <a:t>b</a:t>
            </a:r>
            <a:endParaRPr lang="ru-RU" dirty="0"/>
          </a:p>
        </p:txBody>
      </p:sp>
    </p:spTree>
  </p:cSld>
  <p:clrMapOvr>
    <a:masterClrMapping/>
  </p:clrMapOvr>
  <mc:AlternateContent xmlns:mc="http://schemas.openxmlformats.org/markup-compatibility/2006">
    <mc:Choice xmlns:p14="http://schemas.microsoft.com/office/powerpoint/2010/main" xmlns="" Requires="p14">
      <p:transition spd="slow" p14:dur="40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circle(in)">
                                      <p:cBhvr>
                                        <p:cTn id="12" dur="2000"/>
                                        <p:tgtEl>
                                          <p:spTgt spid="92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999"/>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inVertical)">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barn(inVertical)">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arn(inVertical)">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18" grpId="0"/>
      <p:bldP spid="13" grpId="0" animBg="1"/>
      <p:bldP spid="26"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Параллельные прямые в пространстве</a:t>
            </a:r>
            <a:endParaRPr lang="ru-RU" dirty="0">
              <a:latin typeface="Times New Roman" pitchFamily="18" charset="0"/>
              <a:cs typeface="Times New Roman" pitchFamily="18" charset="0"/>
            </a:endParaRPr>
          </a:p>
        </p:txBody>
      </p:sp>
      <p:sp>
        <p:nvSpPr>
          <p:cNvPr id="5" name="Прямоугольник 4"/>
          <p:cNvSpPr/>
          <p:nvPr/>
        </p:nvSpPr>
        <p:spPr>
          <a:xfrm>
            <a:off x="3643306" y="1928802"/>
            <a:ext cx="4572000" cy="1754326"/>
          </a:xfrm>
          <a:prstGeom prst="rect">
            <a:avLst/>
          </a:prstGeom>
        </p:spPr>
        <p:txBody>
          <a:bodyPr wrap="square">
            <a:spAutoFit/>
          </a:bodyPr>
          <a:lstStyle/>
          <a:p>
            <a:r>
              <a:rPr lang="ru-RU" dirty="0" smtClean="0"/>
              <a:t>   Две  прямые в пространстве называются параллельными, если они лежат в одной плоскости и не пересекаются.</a:t>
            </a:r>
          </a:p>
          <a:p>
            <a:r>
              <a:rPr lang="ru-RU" dirty="0" smtClean="0"/>
              <a:t>    Прямые, которые не пересекаются и не лежат в одной плоскости, называются скрещивающимися. </a:t>
            </a:r>
            <a:endParaRPr lang="ru-RU" dirty="0"/>
          </a:p>
        </p:txBody>
      </p:sp>
      <p:pic>
        <p:nvPicPr>
          <p:cNvPr id="7" name="Рисунок 6" descr="1638326mro.jpg"/>
          <p:cNvPicPr>
            <a:picLocks noChangeAspect="1"/>
          </p:cNvPicPr>
          <p:nvPr/>
        </p:nvPicPr>
        <p:blipFill>
          <a:blip r:embed="rId3"/>
          <a:stretch>
            <a:fillRect/>
          </a:stretch>
        </p:blipFill>
        <p:spPr>
          <a:xfrm>
            <a:off x="2857489" y="3643314"/>
            <a:ext cx="2928958" cy="3071834"/>
          </a:xfrm>
          <a:prstGeom prst="rect">
            <a:avLst/>
          </a:prstGeom>
        </p:spPr>
      </p:pic>
      <p:pic>
        <p:nvPicPr>
          <p:cNvPr id="8" name="Рисунок 7" descr="cross.jpg"/>
          <p:cNvPicPr>
            <a:picLocks noChangeAspect="1"/>
          </p:cNvPicPr>
          <p:nvPr/>
        </p:nvPicPr>
        <p:blipFill>
          <a:blip r:embed="rId4"/>
          <a:stretch>
            <a:fillRect/>
          </a:stretch>
        </p:blipFill>
        <p:spPr>
          <a:xfrm>
            <a:off x="5929322" y="3643314"/>
            <a:ext cx="3071834" cy="3071834"/>
          </a:xfrm>
          <a:prstGeom prst="rect">
            <a:avLst/>
          </a:prstGeom>
        </p:spPr>
      </p:pic>
      <p:sp>
        <p:nvSpPr>
          <p:cNvPr id="10" name="Параллелограмм 9"/>
          <p:cNvSpPr/>
          <p:nvPr/>
        </p:nvSpPr>
        <p:spPr>
          <a:xfrm>
            <a:off x="539552" y="1556792"/>
            <a:ext cx="1872208" cy="86409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935596" y="1720156"/>
            <a:ext cx="108012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755576" y="2060848"/>
            <a:ext cx="108012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flipH="1">
            <a:off x="1835696" y="1494840"/>
            <a:ext cx="288032" cy="369332"/>
          </a:xfrm>
          <a:prstGeom prst="rect">
            <a:avLst/>
          </a:prstGeom>
          <a:noFill/>
        </p:spPr>
        <p:txBody>
          <a:bodyPr wrap="square" rtlCol="0">
            <a:spAutoFit/>
          </a:bodyPr>
          <a:lstStyle/>
          <a:p>
            <a:r>
              <a:rPr lang="en-US" dirty="0" smtClean="0"/>
              <a:t>a</a:t>
            </a:r>
            <a:endParaRPr lang="ru-RU" dirty="0"/>
          </a:p>
        </p:txBody>
      </p:sp>
      <p:sp>
        <p:nvSpPr>
          <p:cNvPr id="18" name="TextBox 17"/>
          <p:cNvSpPr txBox="1"/>
          <p:nvPr/>
        </p:nvSpPr>
        <p:spPr>
          <a:xfrm>
            <a:off x="1710358" y="1854992"/>
            <a:ext cx="312906" cy="369332"/>
          </a:xfrm>
          <a:prstGeom prst="rect">
            <a:avLst/>
          </a:prstGeom>
          <a:noFill/>
        </p:spPr>
        <p:txBody>
          <a:bodyPr wrap="none" rtlCol="0">
            <a:spAutoFit/>
          </a:bodyPr>
          <a:lstStyle/>
          <a:p>
            <a:r>
              <a:rPr lang="en-US" dirty="0"/>
              <a:t>b</a:t>
            </a:r>
            <a:endParaRPr lang="ru-RU" dirty="0"/>
          </a:p>
        </p:txBody>
      </p:sp>
      <p:sp>
        <p:nvSpPr>
          <p:cNvPr id="6" name="Блок-схема: данные 5"/>
          <p:cNvSpPr/>
          <p:nvPr/>
        </p:nvSpPr>
        <p:spPr>
          <a:xfrm>
            <a:off x="539552" y="3643314"/>
            <a:ext cx="1836204" cy="648072"/>
          </a:xfrm>
          <a:prstGeom prst="flowChartInputOutp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араллелограмм 10"/>
          <p:cNvSpPr/>
          <p:nvPr/>
        </p:nvSpPr>
        <p:spPr>
          <a:xfrm>
            <a:off x="508632" y="4459151"/>
            <a:ext cx="1836204" cy="720080"/>
          </a:xfrm>
          <a:prstGeom prst="parallelogram">
            <a:avLst>
              <a:gd name="adj" fmla="val 4205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5" name="Прямая соединительная линия 14"/>
          <p:cNvCxnSpPr/>
          <p:nvPr/>
        </p:nvCxnSpPr>
        <p:spPr>
          <a:xfrm flipV="1">
            <a:off x="875155" y="3756114"/>
            <a:ext cx="1087668" cy="43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935596" y="4627205"/>
            <a:ext cx="953925" cy="3839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Блок-схема: узел 23"/>
          <p:cNvSpPr/>
          <p:nvPr/>
        </p:nvSpPr>
        <p:spPr>
          <a:xfrm>
            <a:off x="1404049" y="3922772"/>
            <a:ext cx="45719" cy="89155"/>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7" name="Picture 3"/>
          <p:cNvPicPr>
            <a:picLocks noGrp="1" noChangeAspect="1" noChangeArrowheads="1"/>
          </p:cNvPicPr>
          <p:nvPr>
            <p:ph idx="1"/>
          </p:nvPr>
        </p:nvPicPr>
        <p:blipFill>
          <a:blip r:embed="rId5">
            <a:extLst>
              <a:ext uri="{28A0092B-C50C-407E-A947-70E740481C1C}">
                <a14:useLocalDpi xmlns:a14="http://schemas.microsoft.com/office/drawing/2010/main" xmlns="" val="0"/>
              </a:ext>
            </a:extLst>
          </a:blip>
          <a:srcRect/>
          <a:stretch>
            <a:fillRect/>
          </a:stretch>
        </p:blipFill>
        <p:spPr bwMode="auto">
          <a:xfrm>
            <a:off x="1387008" y="4761274"/>
            <a:ext cx="73158" cy="1158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025" name="Прямая соединительная линия 1024"/>
          <p:cNvCxnSpPr/>
          <p:nvPr/>
        </p:nvCxnSpPr>
        <p:spPr>
          <a:xfrm>
            <a:off x="1423586" y="3979354"/>
            <a:ext cx="0" cy="65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1" name="Прямая соединительная линия 1040"/>
          <p:cNvCxnSpPr/>
          <p:nvPr/>
        </p:nvCxnSpPr>
        <p:spPr>
          <a:xfrm>
            <a:off x="1421989" y="4077072"/>
            <a:ext cx="1598"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6" name="Прямая соединительная линия 1045"/>
          <p:cNvCxnSpPr/>
          <p:nvPr/>
        </p:nvCxnSpPr>
        <p:spPr>
          <a:xfrm>
            <a:off x="1423587" y="4188162"/>
            <a:ext cx="0" cy="685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9" name="Прямая соединительная линия 1048"/>
          <p:cNvCxnSpPr/>
          <p:nvPr/>
        </p:nvCxnSpPr>
        <p:spPr>
          <a:xfrm>
            <a:off x="1423916" y="4222450"/>
            <a:ext cx="7159" cy="56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2" name="TextBox 1051"/>
          <p:cNvSpPr txBox="1"/>
          <p:nvPr/>
        </p:nvSpPr>
        <p:spPr>
          <a:xfrm>
            <a:off x="972790" y="3707740"/>
            <a:ext cx="322846" cy="369332"/>
          </a:xfrm>
          <a:prstGeom prst="rect">
            <a:avLst/>
          </a:prstGeom>
          <a:noFill/>
        </p:spPr>
        <p:txBody>
          <a:bodyPr wrap="square" rtlCol="0">
            <a:spAutoFit/>
          </a:bodyPr>
          <a:lstStyle/>
          <a:p>
            <a:r>
              <a:rPr lang="en-US" dirty="0" smtClean="0"/>
              <a:t>a</a:t>
            </a:r>
            <a:endParaRPr lang="ru-RU" dirty="0"/>
          </a:p>
        </p:txBody>
      </p:sp>
      <p:sp>
        <p:nvSpPr>
          <p:cNvPr id="1053" name="TextBox 1052"/>
          <p:cNvSpPr txBox="1"/>
          <p:nvPr/>
        </p:nvSpPr>
        <p:spPr>
          <a:xfrm>
            <a:off x="1866811" y="4784901"/>
            <a:ext cx="312906" cy="369332"/>
          </a:xfrm>
          <a:prstGeom prst="rect">
            <a:avLst/>
          </a:prstGeom>
          <a:noFill/>
        </p:spPr>
        <p:txBody>
          <a:bodyPr wrap="none" rtlCol="0">
            <a:spAutoFit/>
          </a:bodyPr>
          <a:lstStyle/>
          <a:p>
            <a:r>
              <a:rPr lang="en-US" dirty="0" smtClean="0"/>
              <a:t>b</a:t>
            </a:r>
            <a:endParaRPr lang="ru-RU" dirty="0"/>
          </a:p>
        </p:txBody>
      </p:sp>
    </p:spTree>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heel(1)">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barn(inVertical)">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arn(inVertical)">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inVertical)">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052"/>
                                        </p:tgtEl>
                                        <p:attrNameLst>
                                          <p:attrName>style.visibility</p:attrName>
                                        </p:attrNameLst>
                                      </p:cBhvr>
                                      <p:to>
                                        <p:strVal val="visible"/>
                                      </p:to>
                                    </p:set>
                                    <p:animEffect transition="in" filter="fade">
                                      <p:cBhvr>
                                        <p:cTn id="62" dur="500"/>
                                        <p:tgtEl>
                                          <p:spTgt spid="105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053"/>
                                        </p:tgtEl>
                                        <p:attrNameLst>
                                          <p:attrName>style.visibility</p:attrName>
                                        </p:attrNameLst>
                                      </p:cBhvr>
                                      <p:to>
                                        <p:strVal val="visible"/>
                                      </p:to>
                                    </p:set>
                                    <p:animEffect transition="in" filter="fade">
                                      <p:cBhvr>
                                        <p:cTn id="67" dur="500"/>
                                        <p:tgtEl>
                                          <p:spTgt spid="105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down)">
                                      <p:cBhvr>
                                        <p:cTn id="72" dur="500"/>
                                        <p:tgtEl>
                                          <p:spTgt spid="2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1027"/>
                                        </p:tgtEl>
                                        <p:attrNameLst>
                                          <p:attrName>style.visibility</p:attrName>
                                        </p:attrNameLst>
                                      </p:cBhvr>
                                      <p:to>
                                        <p:strVal val="visible"/>
                                      </p:to>
                                    </p:set>
                                    <p:animEffect transition="in" filter="wipe(down)">
                                      <p:cBhvr>
                                        <p:cTn id="77" dur="500"/>
                                        <p:tgtEl>
                                          <p:spTgt spid="1027"/>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1025"/>
                                        </p:tgtEl>
                                        <p:attrNameLst>
                                          <p:attrName>style.visibility</p:attrName>
                                        </p:attrNameLst>
                                      </p:cBhvr>
                                      <p:to>
                                        <p:strVal val="visible"/>
                                      </p:to>
                                    </p:set>
                                    <p:animEffect transition="in" filter="fade">
                                      <p:cBhvr>
                                        <p:cTn id="82" dur="1000"/>
                                        <p:tgtEl>
                                          <p:spTgt spid="1025"/>
                                        </p:tgtEl>
                                      </p:cBhvr>
                                    </p:animEffect>
                                    <p:anim calcmode="lin" valueType="num">
                                      <p:cBhvr>
                                        <p:cTn id="83" dur="1000" fill="hold"/>
                                        <p:tgtEl>
                                          <p:spTgt spid="1025"/>
                                        </p:tgtEl>
                                        <p:attrNameLst>
                                          <p:attrName>ppt_x</p:attrName>
                                        </p:attrNameLst>
                                      </p:cBhvr>
                                      <p:tavLst>
                                        <p:tav tm="0">
                                          <p:val>
                                            <p:strVal val="#ppt_x"/>
                                          </p:val>
                                        </p:tav>
                                        <p:tav tm="100000">
                                          <p:val>
                                            <p:strVal val="#ppt_x"/>
                                          </p:val>
                                        </p:tav>
                                      </p:tavLst>
                                    </p:anim>
                                    <p:anim calcmode="lin" valueType="num">
                                      <p:cBhvr>
                                        <p:cTn id="84" dur="1000" fill="hold"/>
                                        <p:tgtEl>
                                          <p:spTgt spid="1025"/>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nodeType="clickEffect">
                                  <p:stCondLst>
                                    <p:cond delay="0"/>
                                  </p:stCondLst>
                                  <p:childTnLst>
                                    <p:set>
                                      <p:cBhvr>
                                        <p:cTn id="88" dur="1" fill="hold">
                                          <p:stCondLst>
                                            <p:cond delay="0"/>
                                          </p:stCondLst>
                                        </p:cTn>
                                        <p:tgtEl>
                                          <p:spTgt spid="1041"/>
                                        </p:tgtEl>
                                        <p:attrNameLst>
                                          <p:attrName>style.visibility</p:attrName>
                                        </p:attrNameLst>
                                      </p:cBhvr>
                                      <p:to>
                                        <p:strVal val="visible"/>
                                      </p:to>
                                    </p:set>
                                    <p:animEffect transition="in" filter="fade">
                                      <p:cBhvr>
                                        <p:cTn id="89" dur="1000"/>
                                        <p:tgtEl>
                                          <p:spTgt spid="1041"/>
                                        </p:tgtEl>
                                      </p:cBhvr>
                                    </p:animEffect>
                                    <p:anim calcmode="lin" valueType="num">
                                      <p:cBhvr>
                                        <p:cTn id="90" dur="1000" fill="hold"/>
                                        <p:tgtEl>
                                          <p:spTgt spid="1041"/>
                                        </p:tgtEl>
                                        <p:attrNameLst>
                                          <p:attrName>ppt_x</p:attrName>
                                        </p:attrNameLst>
                                      </p:cBhvr>
                                      <p:tavLst>
                                        <p:tav tm="0">
                                          <p:val>
                                            <p:strVal val="#ppt_x"/>
                                          </p:val>
                                        </p:tav>
                                        <p:tav tm="100000">
                                          <p:val>
                                            <p:strVal val="#ppt_x"/>
                                          </p:val>
                                        </p:tav>
                                      </p:tavLst>
                                    </p:anim>
                                    <p:anim calcmode="lin" valueType="num">
                                      <p:cBhvr>
                                        <p:cTn id="91" dur="1000" fill="hold"/>
                                        <p:tgtEl>
                                          <p:spTgt spid="1041"/>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1046"/>
                                        </p:tgtEl>
                                        <p:attrNameLst>
                                          <p:attrName>style.visibility</p:attrName>
                                        </p:attrNameLst>
                                      </p:cBhvr>
                                      <p:to>
                                        <p:strVal val="visible"/>
                                      </p:to>
                                    </p:set>
                                    <p:animEffect transition="in" filter="fade">
                                      <p:cBhvr>
                                        <p:cTn id="96" dur="1000"/>
                                        <p:tgtEl>
                                          <p:spTgt spid="1046"/>
                                        </p:tgtEl>
                                      </p:cBhvr>
                                    </p:animEffect>
                                    <p:anim calcmode="lin" valueType="num">
                                      <p:cBhvr>
                                        <p:cTn id="97" dur="1000" fill="hold"/>
                                        <p:tgtEl>
                                          <p:spTgt spid="1046"/>
                                        </p:tgtEl>
                                        <p:attrNameLst>
                                          <p:attrName>ppt_x</p:attrName>
                                        </p:attrNameLst>
                                      </p:cBhvr>
                                      <p:tavLst>
                                        <p:tav tm="0">
                                          <p:val>
                                            <p:strVal val="#ppt_x"/>
                                          </p:val>
                                        </p:tav>
                                        <p:tav tm="100000">
                                          <p:val>
                                            <p:strVal val="#ppt_x"/>
                                          </p:val>
                                        </p:tav>
                                      </p:tavLst>
                                    </p:anim>
                                    <p:anim calcmode="lin" valueType="num">
                                      <p:cBhvr>
                                        <p:cTn id="98" dur="1000" fill="hold"/>
                                        <p:tgtEl>
                                          <p:spTgt spid="1046"/>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1049"/>
                                        </p:tgtEl>
                                        <p:attrNameLst>
                                          <p:attrName>style.visibility</p:attrName>
                                        </p:attrNameLst>
                                      </p:cBhvr>
                                      <p:to>
                                        <p:strVal val="visible"/>
                                      </p:to>
                                    </p:set>
                                    <p:animEffect transition="in" filter="fade">
                                      <p:cBhvr>
                                        <p:cTn id="103" dur="1000"/>
                                        <p:tgtEl>
                                          <p:spTgt spid="1049"/>
                                        </p:tgtEl>
                                      </p:cBhvr>
                                    </p:animEffect>
                                    <p:anim calcmode="lin" valueType="num">
                                      <p:cBhvr>
                                        <p:cTn id="104" dur="1000" fill="hold"/>
                                        <p:tgtEl>
                                          <p:spTgt spid="1049"/>
                                        </p:tgtEl>
                                        <p:attrNameLst>
                                          <p:attrName>ppt_x</p:attrName>
                                        </p:attrNameLst>
                                      </p:cBhvr>
                                      <p:tavLst>
                                        <p:tav tm="0">
                                          <p:val>
                                            <p:strVal val="#ppt_x"/>
                                          </p:val>
                                        </p:tav>
                                        <p:tav tm="100000">
                                          <p:val>
                                            <p:strVal val="#ppt_x"/>
                                          </p:val>
                                        </p:tav>
                                      </p:tavLst>
                                    </p:anim>
                                    <p:anim calcmode="lin" valueType="num">
                                      <p:cBhvr>
                                        <p:cTn id="105" dur="1000" fill="hold"/>
                                        <p:tgtEl>
                                          <p:spTgt spid="1049"/>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2" presetClass="entr" presetSubtype="4" fill="hold" nodeType="clickEffect">
                                  <p:stCondLst>
                                    <p:cond delay="0"/>
                                  </p:stCondLst>
                                  <p:childTnLst>
                                    <p:set>
                                      <p:cBhvr>
                                        <p:cTn id="109" dur="1" fill="hold">
                                          <p:stCondLst>
                                            <p:cond delay="0"/>
                                          </p:stCondLst>
                                        </p:cTn>
                                        <p:tgtEl>
                                          <p:spTgt spid="7"/>
                                        </p:tgtEl>
                                        <p:attrNameLst>
                                          <p:attrName>style.visibility</p:attrName>
                                        </p:attrNameLst>
                                      </p:cBhvr>
                                      <p:to>
                                        <p:strVal val="visible"/>
                                      </p:to>
                                    </p:set>
                                    <p:anim calcmode="lin" valueType="num">
                                      <p:cBhvr additive="base">
                                        <p:cTn id="110" dur="500" fill="hold"/>
                                        <p:tgtEl>
                                          <p:spTgt spid="7"/>
                                        </p:tgtEl>
                                        <p:attrNameLst>
                                          <p:attrName>ppt_x</p:attrName>
                                        </p:attrNameLst>
                                      </p:cBhvr>
                                      <p:tavLst>
                                        <p:tav tm="0">
                                          <p:val>
                                            <p:strVal val="#ppt_x"/>
                                          </p:val>
                                        </p:tav>
                                        <p:tav tm="100000">
                                          <p:val>
                                            <p:strVal val="#ppt_x"/>
                                          </p:val>
                                        </p:tav>
                                      </p:tavLst>
                                    </p:anim>
                                    <p:anim calcmode="lin" valueType="num">
                                      <p:cBhvr additive="base">
                                        <p:cTn id="1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26" presetClass="entr" presetSubtype="0" fill="hold" nodeType="click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wipe(down)">
                                      <p:cBhvr>
                                        <p:cTn id="116" dur="580">
                                          <p:stCondLst>
                                            <p:cond delay="0"/>
                                          </p:stCondLst>
                                        </p:cTn>
                                        <p:tgtEl>
                                          <p:spTgt spid="8"/>
                                        </p:tgtEl>
                                      </p:cBhvr>
                                    </p:animEffect>
                                    <p:anim calcmode="lin" valueType="num">
                                      <p:cBhvr>
                                        <p:cTn id="11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1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1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2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22" dur="26">
                                          <p:stCondLst>
                                            <p:cond delay="650"/>
                                          </p:stCondLst>
                                        </p:cTn>
                                        <p:tgtEl>
                                          <p:spTgt spid="8"/>
                                        </p:tgtEl>
                                      </p:cBhvr>
                                      <p:to x="100000" y="60000"/>
                                    </p:animScale>
                                    <p:animScale>
                                      <p:cBhvr>
                                        <p:cTn id="123" dur="166" decel="50000">
                                          <p:stCondLst>
                                            <p:cond delay="676"/>
                                          </p:stCondLst>
                                        </p:cTn>
                                        <p:tgtEl>
                                          <p:spTgt spid="8"/>
                                        </p:tgtEl>
                                      </p:cBhvr>
                                      <p:to x="100000" y="100000"/>
                                    </p:animScale>
                                    <p:animScale>
                                      <p:cBhvr>
                                        <p:cTn id="124" dur="26">
                                          <p:stCondLst>
                                            <p:cond delay="1312"/>
                                          </p:stCondLst>
                                        </p:cTn>
                                        <p:tgtEl>
                                          <p:spTgt spid="8"/>
                                        </p:tgtEl>
                                      </p:cBhvr>
                                      <p:to x="100000" y="80000"/>
                                    </p:animScale>
                                    <p:animScale>
                                      <p:cBhvr>
                                        <p:cTn id="125" dur="166" decel="50000">
                                          <p:stCondLst>
                                            <p:cond delay="1338"/>
                                          </p:stCondLst>
                                        </p:cTn>
                                        <p:tgtEl>
                                          <p:spTgt spid="8"/>
                                        </p:tgtEl>
                                      </p:cBhvr>
                                      <p:to x="100000" y="100000"/>
                                    </p:animScale>
                                    <p:animScale>
                                      <p:cBhvr>
                                        <p:cTn id="126" dur="26">
                                          <p:stCondLst>
                                            <p:cond delay="1642"/>
                                          </p:stCondLst>
                                        </p:cTn>
                                        <p:tgtEl>
                                          <p:spTgt spid="8"/>
                                        </p:tgtEl>
                                      </p:cBhvr>
                                      <p:to x="100000" y="90000"/>
                                    </p:animScale>
                                    <p:animScale>
                                      <p:cBhvr>
                                        <p:cTn id="127" dur="166" decel="50000">
                                          <p:stCondLst>
                                            <p:cond delay="1668"/>
                                          </p:stCondLst>
                                        </p:cTn>
                                        <p:tgtEl>
                                          <p:spTgt spid="8"/>
                                        </p:tgtEl>
                                      </p:cBhvr>
                                      <p:to x="100000" y="100000"/>
                                    </p:animScale>
                                    <p:animScale>
                                      <p:cBhvr>
                                        <p:cTn id="128" dur="26">
                                          <p:stCondLst>
                                            <p:cond delay="1808"/>
                                          </p:stCondLst>
                                        </p:cTn>
                                        <p:tgtEl>
                                          <p:spTgt spid="8"/>
                                        </p:tgtEl>
                                      </p:cBhvr>
                                      <p:to x="100000" y="95000"/>
                                    </p:animScale>
                                    <p:animScale>
                                      <p:cBhvr>
                                        <p:cTn id="129"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animBg="1"/>
      <p:bldP spid="17" grpId="0"/>
      <p:bldP spid="18" grpId="0"/>
      <p:bldP spid="6" grpId="0" animBg="1"/>
      <p:bldP spid="11" grpId="0" animBg="1"/>
      <p:bldP spid="24" grpId="0" animBg="1"/>
      <p:bldP spid="1052" grpId="0"/>
      <p:bldP spid="10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642918"/>
            <a:ext cx="6143668" cy="1143000"/>
          </a:xfrm>
        </p:spPr>
        <p:txBody>
          <a:bodyPr>
            <a:normAutofit fontScale="90000"/>
          </a:bodyPr>
          <a:lstStyle/>
          <a:p>
            <a:pPr algn="ctr"/>
            <a:r>
              <a:rPr lang="ru-RU" dirty="0" smtClean="0">
                <a:latin typeface="Times New Roman" pitchFamily="18" charset="0"/>
                <a:cs typeface="Times New Roman" pitchFamily="18" charset="0"/>
              </a:rPr>
              <a:t>Неевклидова геометрия Лобачевского</a:t>
            </a:r>
            <a:endParaRPr lang="ru-RU" dirty="0">
              <a:latin typeface="Times New Roman" pitchFamily="18" charset="0"/>
              <a:cs typeface="Times New Roman" pitchFamily="18" charset="0"/>
            </a:endParaRPr>
          </a:p>
        </p:txBody>
      </p:sp>
      <p:sp>
        <p:nvSpPr>
          <p:cNvPr id="5" name="Прямоугольник 4"/>
          <p:cNvSpPr/>
          <p:nvPr/>
        </p:nvSpPr>
        <p:spPr>
          <a:xfrm>
            <a:off x="3214678" y="1714489"/>
            <a:ext cx="5643602" cy="4770537"/>
          </a:xfrm>
          <a:prstGeom prst="rect">
            <a:avLst/>
          </a:prstGeom>
        </p:spPr>
        <p:txBody>
          <a:bodyPr wrap="square">
            <a:spAutoFit/>
          </a:bodyPr>
          <a:lstStyle/>
          <a:p>
            <a:r>
              <a:rPr lang="ru-RU" sz="1600" dirty="0" smtClean="0"/>
              <a:t>Одной из первых моделей, в которой «работает» геометрия Лобачевского, является круг. Неевклидовыми точками будут считаться те, которые расположены внутри него. Точки, лежащие на окружности, исключаем из рассмотрения. Прямыми будем считать хорды</a:t>
            </a:r>
            <a:br>
              <a:rPr lang="ru-RU" sz="1600" dirty="0" smtClean="0"/>
            </a:br>
            <a:r>
              <a:rPr lang="ru-RU" sz="1600" dirty="0" smtClean="0"/>
              <a:t>данной окружности. Из точки </a:t>
            </a:r>
            <a:r>
              <a:rPr lang="ru-RU" sz="1600" i="1" dirty="0" smtClean="0"/>
              <a:t>A</a:t>
            </a:r>
            <a:r>
              <a:rPr lang="ru-RU" sz="1600" dirty="0" smtClean="0"/>
              <a:t> проведем хорду </a:t>
            </a:r>
            <a:r>
              <a:rPr lang="ru-RU" sz="1600" i="1" dirty="0" smtClean="0"/>
              <a:t>AB</a:t>
            </a:r>
            <a:r>
              <a:rPr lang="ru-RU" sz="1600" dirty="0" smtClean="0"/>
              <a:t>. Концы данной хорды лежат на окружности, следовательно мы принять их не можем, все же точки, лежащие внутри круга и принадлежащие хорде </a:t>
            </a:r>
            <a:r>
              <a:rPr lang="ru-RU" sz="1600" i="1" dirty="0" smtClean="0"/>
              <a:t>AB</a:t>
            </a:r>
            <a:r>
              <a:rPr lang="ru-RU" sz="1600" dirty="0" smtClean="0"/>
              <a:t> являются неевклидовыми, и мы их можем принять во внимание, но какое бы малое расстояние мы не брали приближаясь к точке </a:t>
            </a:r>
            <a:r>
              <a:rPr lang="ru-RU" sz="1600" i="1" dirty="0" smtClean="0"/>
              <a:t>A,</a:t>
            </a:r>
            <a:r>
              <a:rPr lang="ru-RU" sz="1600" dirty="0" smtClean="0"/>
              <a:t> все равно будет существовать еще более маленькое, еще более близкое к точке </a:t>
            </a:r>
            <a:r>
              <a:rPr lang="ru-RU" sz="1600" i="1" dirty="0" smtClean="0"/>
              <a:t>A.</a:t>
            </a:r>
            <a:r>
              <a:rPr lang="ru-RU" sz="1600" dirty="0" smtClean="0"/>
              <a:t> Отсюда можно сделать вывод: хорда </a:t>
            </a:r>
            <a:r>
              <a:rPr lang="ru-RU" sz="1600" i="1" dirty="0" smtClean="0"/>
              <a:t>AB</a:t>
            </a:r>
            <a:r>
              <a:rPr lang="ru-RU" sz="1600" dirty="0" smtClean="0"/>
              <a:t> не имеет четко определенного начала и конца, следовательно </a:t>
            </a:r>
            <a:r>
              <a:rPr lang="ru-RU" sz="1600" i="1" dirty="0" smtClean="0"/>
              <a:t>AB</a:t>
            </a:r>
            <a:r>
              <a:rPr lang="ru-RU" sz="1600" dirty="0" smtClean="0"/>
              <a:t> – прямая. </a:t>
            </a:r>
            <a:br>
              <a:rPr lang="ru-RU" sz="1600" dirty="0" smtClean="0"/>
            </a:br>
            <a:r>
              <a:rPr lang="ru-RU" sz="1600" dirty="0" smtClean="0"/>
              <a:t>Пусть даны неевклидова прямая </a:t>
            </a:r>
            <a:r>
              <a:rPr lang="ru-RU" sz="1600" i="1" dirty="0" smtClean="0"/>
              <a:t>AB</a:t>
            </a:r>
            <a:r>
              <a:rPr lang="ru-RU" sz="1600" dirty="0" smtClean="0"/>
              <a:t> и точка </a:t>
            </a:r>
            <a:r>
              <a:rPr lang="ru-RU" sz="1600" i="1" dirty="0" smtClean="0"/>
              <a:t>C </a:t>
            </a:r>
            <a:r>
              <a:rPr lang="ru-RU" sz="1600" dirty="0" smtClean="0"/>
              <a:t>вне ее. Бесконечное множество прямых, проходящих через точку </a:t>
            </a:r>
            <a:r>
              <a:rPr lang="ru-RU" sz="1600" i="1" dirty="0" smtClean="0"/>
              <a:t>C</a:t>
            </a:r>
            <a:r>
              <a:rPr lang="ru-RU" sz="1600" dirty="0" smtClean="0"/>
              <a:t> , не пересекают хорду-прямую </a:t>
            </a:r>
            <a:r>
              <a:rPr lang="ru-RU" sz="1600" i="1" dirty="0" smtClean="0"/>
              <a:t>AB</a:t>
            </a:r>
            <a:r>
              <a:rPr lang="ru-RU" sz="1600" dirty="0" smtClean="0"/>
              <a:t>. А следовательно аксиома Лобачевского верна для этой модели:</a:t>
            </a:r>
            <a:endParaRPr lang="ru-RU" sz="1600" dirty="0"/>
          </a:p>
        </p:txBody>
      </p:sp>
      <p:sp>
        <p:nvSpPr>
          <p:cNvPr id="3" name="Объект 2"/>
          <p:cNvSpPr>
            <a:spLocks noGrp="1"/>
          </p:cNvSpPr>
          <p:nvPr>
            <p:ph idx="1"/>
          </p:nvPr>
        </p:nvSpPr>
        <p:spPr/>
        <p:txBody>
          <a:bodyPr/>
          <a:lstStyle/>
          <a:p>
            <a:endParaRPr lang="ru-RU" dirty="0"/>
          </a:p>
        </p:txBody>
      </p:sp>
      <p:sp>
        <p:nvSpPr>
          <p:cNvPr id="6" name="Овал 5"/>
          <p:cNvSpPr/>
          <p:nvPr/>
        </p:nvSpPr>
        <p:spPr>
          <a:xfrm>
            <a:off x="827584" y="3429000"/>
            <a:ext cx="2160240" cy="20882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flipV="1">
            <a:off x="827584" y="3460723"/>
            <a:ext cx="1296144"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99592" y="4365104"/>
            <a:ext cx="340158" cy="369332"/>
          </a:xfrm>
          <a:prstGeom prst="rect">
            <a:avLst/>
          </a:prstGeom>
          <a:noFill/>
        </p:spPr>
        <p:txBody>
          <a:bodyPr wrap="none" rtlCol="0">
            <a:spAutoFit/>
          </a:bodyPr>
          <a:lstStyle/>
          <a:p>
            <a:r>
              <a:rPr lang="en-US" dirty="0"/>
              <a:t>A</a:t>
            </a:r>
            <a:endParaRPr lang="ru-RU" dirty="0"/>
          </a:p>
        </p:txBody>
      </p:sp>
      <p:sp>
        <p:nvSpPr>
          <p:cNvPr id="15" name="TextBox 14"/>
          <p:cNvSpPr txBox="1"/>
          <p:nvPr/>
        </p:nvSpPr>
        <p:spPr>
          <a:xfrm>
            <a:off x="2123728" y="3091391"/>
            <a:ext cx="322524" cy="369332"/>
          </a:xfrm>
          <a:prstGeom prst="rect">
            <a:avLst/>
          </a:prstGeom>
          <a:noFill/>
        </p:spPr>
        <p:txBody>
          <a:bodyPr wrap="none" rtlCol="0">
            <a:spAutoFit/>
          </a:bodyPr>
          <a:lstStyle/>
          <a:p>
            <a:r>
              <a:rPr lang="en-US" dirty="0" smtClean="0"/>
              <a:t>B</a:t>
            </a:r>
            <a:endParaRPr lang="ru-RU" dirty="0"/>
          </a:p>
        </p:txBody>
      </p:sp>
      <p:sp>
        <p:nvSpPr>
          <p:cNvPr id="16" name="Овал 15"/>
          <p:cNvSpPr/>
          <p:nvPr/>
        </p:nvSpPr>
        <p:spPr>
          <a:xfrm>
            <a:off x="2123728" y="4873436"/>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2278578" y="4919102"/>
            <a:ext cx="335348" cy="369332"/>
          </a:xfrm>
          <a:prstGeom prst="rect">
            <a:avLst/>
          </a:prstGeom>
          <a:noFill/>
        </p:spPr>
        <p:txBody>
          <a:bodyPr wrap="none" rtlCol="0">
            <a:spAutoFit/>
          </a:bodyPr>
          <a:lstStyle/>
          <a:p>
            <a:r>
              <a:rPr lang="en-US" dirty="0" smtClean="0"/>
              <a:t>C</a:t>
            </a:r>
            <a:endParaRPr lang="ru-RU" dirty="0"/>
          </a:p>
        </p:txBody>
      </p:sp>
      <p:cxnSp>
        <p:nvCxnSpPr>
          <p:cNvPr id="20" name="Прямая соединительная линия 19"/>
          <p:cNvCxnSpPr/>
          <p:nvPr/>
        </p:nvCxnSpPr>
        <p:spPr>
          <a:xfrm flipH="1">
            <a:off x="1257348" y="4549770"/>
            <a:ext cx="1728192" cy="75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flipH="1">
            <a:off x="1835696" y="3861048"/>
            <a:ext cx="936104" cy="1656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895319" y="4919102"/>
            <a:ext cx="2024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 calcmode="lin" valueType="num">
                                      <p:cBhvr>
                                        <p:cTn id="36" dur="1000" fill="hold"/>
                                        <p:tgtEl>
                                          <p:spTgt spid="8"/>
                                        </p:tgtEl>
                                        <p:attrNameLst>
                                          <p:attrName>style.rotation</p:attrName>
                                        </p:attrNameLst>
                                      </p:cBhvr>
                                      <p:tavLst>
                                        <p:tav tm="0">
                                          <p:val>
                                            <p:fltVal val="90"/>
                                          </p:val>
                                        </p:tav>
                                        <p:tav tm="100000">
                                          <p:val>
                                            <p:fltVal val="0"/>
                                          </p:val>
                                        </p:tav>
                                      </p:tavLst>
                                    </p:anim>
                                    <p:animEffect transition="in" filter="fade">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heel(1)">
                                      <p:cBhvr>
                                        <p:cTn id="42" dur="20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1000" fill="hold"/>
                                        <p:tgtEl>
                                          <p:spTgt spid="29"/>
                                        </p:tgtEl>
                                        <p:attrNameLst>
                                          <p:attrName>ppt_w</p:attrName>
                                        </p:attrNameLst>
                                      </p:cBhvr>
                                      <p:tavLst>
                                        <p:tav tm="0">
                                          <p:val>
                                            <p:fltVal val="0"/>
                                          </p:val>
                                        </p:tav>
                                        <p:tav tm="100000">
                                          <p:val>
                                            <p:strVal val="#ppt_w"/>
                                          </p:val>
                                        </p:tav>
                                      </p:tavLst>
                                    </p:anim>
                                    <p:anim calcmode="lin" valueType="num">
                                      <p:cBhvr>
                                        <p:cTn id="53" dur="1000" fill="hold"/>
                                        <p:tgtEl>
                                          <p:spTgt spid="29"/>
                                        </p:tgtEl>
                                        <p:attrNameLst>
                                          <p:attrName>ppt_h</p:attrName>
                                        </p:attrNameLst>
                                      </p:cBhvr>
                                      <p:tavLst>
                                        <p:tav tm="0">
                                          <p:val>
                                            <p:fltVal val="0"/>
                                          </p:val>
                                        </p:tav>
                                        <p:tav tm="100000">
                                          <p:val>
                                            <p:strVal val="#ppt_h"/>
                                          </p:val>
                                        </p:tav>
                                      </p:tavLst>
                                    </p:anim>
                                    <p:anim calcmode="lin" valueType="num">
                                      <p:cBhvr>
                                        <p:cTn id="54" dur="1000" fill="hold"/>
                                        <p:tgtEl>
                                          <p:spTgt spid="29"/>
                                        </p:tgtEl>
                                        <p:attrNameLst>
                                          <p:attrName>style.rotation</p:attrName>
                                        </p:attrNameLst>
                                      </p:cBhvr>
                                      <p:tavLst>
                                        <p:tav tm="0">
                                          <p:val>
                                            <p:fltVal val="90"/>
                                          </p:val>
                                        </p:tav>
                                        <p:tav tm="100000">
                                          <p:val>
                                            <p:fltVal val="0"/>
                                          </p:val>
                                        </p:tav>
                                      </p:tavLst>
                                    </p:anim>
                                    <p:animEffect transition="in" filter="fade">
                                      <p:cBhvr>
                                        <p:cTn id="55" dur="10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nodeType="click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p:cTn id="60" dur="1000" fill="hold"/>
                                        <p:tgtEl>
                                          <p:spTgt spid="34"/>
                                        </p:tgtEl>
                                        <p:attrNameLst>
                                          <p:attrName>ppt_w</p:attrName>
                                        </p:attrNameLst>
                                      </p:cBhvr>
                                      <p:tavLst>
                                        <p:tav tm="0">
                                          <p:val>
                                            <p:fltVal val="0"/>
                                          </p:val>
                                        </p:tav>
                                        <p:tav tm="100000">
                                          <p:val>
                                            <p:strVal val="#ppt_w"/>
                                          </p:val>
                                        </p:tav>
                                      </p:tavLst>
                                    </p:anim>
                                    <p:anim calcmode="lin" valueType="num">
                                      <p:cBhvr>
                                        <p:cTn id="61" dur="1000" fill="hold"/>
                                        <p:tgtEl>
                                          <p:spTgt spid="34"/>
                                        </p:tgtEl>
                                        <p:attrNameLst>
                                          <p:attrName>ppt_h</p:attrName>
                                        </p:attrNameLst>
                                      </p:cBhvr>
                                      <p:tavLst>
                                        <p:tav tm="0">
                                          <p:val>
                                            <p:fltVal val="0"/>
                                          </p:val>
                                        </p:tav>
                                        <p:tav tm="100000">
                                          <p:val>
                                            <p:strVal val="#ppt_h"/>
                                          </p:val>
                                        </p:tav>
                                      </p:tavLst>
                                    </p:anim>
                                    <p:anim calcmode="lin" valueType="num">
                                      <p:cBhvr>
                                        <p:cTn id="62" dur="1000" fill="hold"/>
                                        <p:tgtEl>
                                          <p:spTgt spid="34"/>
                                        </p:tgtEl>
                                        <p:attrNameLst>
                                          <p:attrName>style.rotation</p:attrName>
                                        </p:attrNameLst>
                                      </p:cBhvr>
                                      <p:tavLst>
                                        <p:tav tm="0">
                                          <p:val>
                                            <p:fltVal val="90"/>
                                          </p:val>
                                        </p:tav>
                                        <p:tav tm="100000">
                                          <p:val>
                                            <p:fltVal val="0"/>
                                          </p:val>
                                        </p:tav>
                                      </p:tavLst>
                                    </p:anim>
                                    <p:animEffect transition="in" filter="fade">
                                      <p:cBhvr>
                                        <p:cTn id="63" dur="1000"/>
                                        <p:tgtEl>
                                          <p:spTgt spid="34"/>
                                        </p:tgtEl>
                                      </p:cBhvr>
                                    </p:animEffec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nodeType="click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fltVal val="0"/>
                                          </p:val>
                                        </p:tav>
                                        <p:tav tm="100000">
                                          <p:val>
                                            <p:strVal val="#ppt_w"/>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 calcmode="lin" valueType="num">
                                      <p:cBhvr>
                                        <p:cTn id="70" dur="1000" fill="hold"/>
                                        <p:tgtEl>
                                          <p:spTgt spid="20"/>
                                        </p:tgtEl>
                                        <p:attrNameLst>
                                          <p:attrName>style.rotation</p:attrName>
                                        </p:attrNameLst>
                                      </p:cBhvr>
                                      <p:tavLst>
                                        <p:tav tm="0">
                                          <p:val>
                                            <p:fltVal val="90"/>
                                          </p:val>
                                        </p:tav>
                                        <p:tav tm="100000">
                                          <p:val>
                                            <p:fltVal val="0"/>
                                          </p:val>
                                        </p:tav>
                                      </p:tavLst>
                                    </p:anim>
                                    <p:animEffect transition="in" filter="fade">
                                      <p:cBhvr>
                                        <p:cTn id="7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animBg="1"/>
      <p:bldP spid="14" grpId="0"/>
      <p:bldP spid="15" grpId="0"/>
      <p:bldP spid="16"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571480"/>
            <a:ext cx="5543560" cy="1143000"/>
          </a:xfrm>
        </p:spPr>
        <p:txBody>
          <a:bodyPr/>
          <a:lstStyle/>
          <a:p>
            <a:r>
              <a:rPr lang="ru-RU" dirty="0" smtClean="0">
                <a:latin typeface="Times New Roman" pitchFamily="18" charset="0"/>
                <a:cs typeface="Times New Roman" pitchFamily="18" charset="0"/>
              </a:rPr>
              <a:t>Модель Клейна</a:t>
            </a:r>
            <a:endParaRPr lang="ru-RU" dirty="0">
              <a:latin typeface="Times New Roman" pitchFamily="18" charset="0"/>
              <a:cs typeface="Times New Roman" pitchFamily="18" charset="0"/>
            </a:endParaRPr>
          </a:p>
        </p:txBody>
      </p:sp>
      <p:sp>
        <p:nvSpPr>
          <p:cNvPr id="5" name="Прямоугольник 4"/>
          <p:cNvSpPr/>
          <p:nvPr/>
        </p:nvSpPr>
        <p:spPr>
          <a:xfrm>
            <a:off x="3214678" y="1714487"/>
            <a:ext cx="5643602" cy="4524315"/>
          </a:xfrm>
          <a:prstGeom prst="rect">
            <a:avLst/>
          </a:prstGeom>
        </p:spPr>
        <p:txBody>
          <a:bodyPr wrap="square">
            <a:spAutoFit/>
          </a:bodyPr>
          <a:lstStyle/>
          <a:p>
            <a:r>
              <a:rPr lang="ru-RU" sz="1600" dirty="0" smtClean="0"/>
              <a:t>Плоскостью служит внутренность круга, прямой — хорда круга без концов, а точкой — точка внутри круга. «Движением» назовём любое преобразование круга в самого себя, которое переводит хорды в хорды. Соответственно, равными называются фигуры внутри круга, переводящиеся одна в другую такими преобразованиями. Тогда оказывается, что любой геометрический факт, описанный на таком языке, представляет теорему или аксиому геометрии Лобачевского. Иными словами, всякое утверждение геометрии Лобачевского на плоскости есть не что иное, как утверждение евклидовой геометрии, относящееся к фигурам внутри круга, лишь пересказанное в указанных терминах.</a:t>
            </a:r>
            <a:br>
              <a:rPr lang="ru-RU" sz="1600" dirty="0" smtClean="0"/>
            </a:br>
            <a:r>
              <a:rPr lang="ru-RU" sz="1600" dirty="0" smtClean="0"/>
              <a:t>Евклидова аксиома о параллельных здесь явно не выполняется, так как через точку </a:t>
            </a:r>
            <a:r>
              <a:rPr lang="ru-RU" sz="1600" i="1" dirty="0" smtClean="0"/>
              <a:t>С,</a:t>
            </a:r>
            <a:r>
              <a:rPr lang="ru-RU" sz="1600" dirty="0" smtClean="0"/>
              <a:t> не лежащую на данной хорде а (то есть «прямой»), проходит сколько угодно не пересекающих её хорд («прямых»).</a:t>
            </a:r>
            <a:endParaRPr lang="ru-RU" sz="16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bwMode="auto">
          <a:xfrm>
            <a:off x="831718" y="3429000"/>
            <a:ext cx="2182557" cy="21093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Прямая соединительная линия 6"/>
          <p:cNvCxnSpPr/>
          <p:nvPr/>
        </p:nvCxnSpPr>
        <p:spPr>
          <a:xfrm flipV="1">
            <a:off x="829044" y="3477348"/>
            <a:ext cx="1366691"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99592" y="4365104"/>
            <a:ext cx="340158" cy="369332"/>
          </a:xfrm>
          <a:prstGeom prst="rect">
            <a:avLst/>
          </a:prstGeom>
          <a:noFill/>
        </p:spPr>
        <p:txBody>
          <a:bodyPr wrap="none" rtlCol="0">
            <a:spAutoFit/>
          </a:bodyPr>
          <a:lstStyle/>
          <a:p>
            <a:r>
              <a:rPr lang="en-US" dirty="0"/>
              <a:t>A</a:t>
            </a:r>
            <a:endParaRPr lang="ru-RU" dirty="0"/>
          </a:p>
        </p:txBody>
      </p:sp>
      <p:sp>
        <p:nvSpPr>
          <p:cNvPr id="10" name="TextBox 9"/>
          <p:cNvSpPr txBox="1"/>
          <p:nvPr/>
        </p:nvSpPr>
        <p:spPr>
          <a:xfrm>
            <a:off x="2202452" y="3108016"/>
            <a:ext cx="322524" cy="369332"/>
          </a:xfrm>
          <a:prstGeom prst="rect">
            <a:avLst/>
          </a:prstGeom>
          <a:noFill/>
        </p:spPr>
        <p:txBody>
          <a:bodyPr wrap="none" rtlCol="0">
            <a:spAutoFit/>
          </a:bodyPr>
          <a:lstStyle/>
          <a:p>
            <a:r>
              <a:rPr lang="en-US" dirty="0" smtClean="0"/>
              <a:t>B</a:t>
            </a:r>
            <a:endParaRPr lang="ru-RU" dirty="0"/>
          </a:p>
        </p:txBody>
      </p:sp>
      <p:sp>
        <p:nvSpPr>
          <p:cNvPr id="11" name="Овал 10"/>
          <p:cNvSpPr/>
          <p:nvPr/>
        </p:nvSpPr>
        <p:spPr>
          <a:xfrm>
            <a:off x="2231739" y="4857600"/>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2278578" y="4919102"/>
            <a:ext cx="335348" cy="369332"/>
          </a:xfrm>
          <a:prstGeom prst="rect">
            <a:avLst/>
          </a:prstGeom>
          <a:noFill/>
        </p:spPr>
        <p:txBody>
          <a:bodyPr wrap="none" rtlCol="0">
            <a:spAutoFit/>
          </a:bodyPr>
          <a:lstStyle/>
          <a:p>
            <a:r>
              <a:rPr lang="en-US" dirty="0" smtClean="0"/>
              <a:t>C</a:t>
            </a:r>
            <a:endParaRPr lang="ru-RU" dirty="0"/>
          </a:p>
        </p:txBody>
      </p:sp>
      <p:cxnSp>
        <p:nvCxnSpPr>
          <p:cNvPr id="13" name="Прямая соединительная линия 12"/>
          <p:cNvCxnSpPr/>
          <p:nvPr/>
        </p:nvCxnSpPr>
        <p:spPr>
          <a:xfrm flipH="1">
            <a:off x="1259633" y="4581128"/>
            <a:ext cx="1754642" cy="7200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a:endCxn id="1026" idx="2"/>
          </p:cNvCxnSpPr>
          <p:nvPr/>
        </p:nvCxnSpPr>
        <p:spPr>
          <a:xfrm flipH="1">
            <a:off x="1922997" y="3906344"/>
            <a:ext cx="908769" cy="1632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910612" y="4888125"/>
            <a:ext cx="2024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ppt_w</p:attrName>
                                        </p:attrNameLst>
                                      </p:cBhvr>
                                      <p:tavLst>
                                        <p:tav tm="0" fmla="#ppt_w*sin(2.5*pi*$)">
                                          <p:val>
                                            <p:fltVal val="0"/>
                                          </p:val>
                                        </p:tav>
                                        <p:tav tm="100000">
                                          <p:val>
                                            <p:fltVal val="1"/>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wheel(1)">
                                      <p:cBhvr>
                                        <p:cTn id="21" dur="2000"/>
                                        <p:tgtEl>
                                          <p:spTgt spid="102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fltVal val="0"/>
                                          </p:val>
                                        </p:tav>
                                        <p:tav tm="100000">
                                          <p:val>
                                            <p:strVal val="#ppt_w"/>
                                          </p:val>
                                        </p:tav>
                                      </p:tavLst>
                                    </p:anim>
                                    <p:anim calcmode="lin" valueType="num">
                                      <p:cBhvr>
                                        <p:cTn id="37" dur="1000" fill="hold"/>
                                        <p:tgtEl>
                                          <p:spTgt spid="7"/>
                                        </p:tgtEl>
                                        <p:attrNameLst>
                                          <p:attrName>ppt_h</p:attrName>
                                        </p:attrNameLst>
                                      </p:cBhvr>
                                      <p:tavLst>
                                        <p:tav tm="0">
                                          <p:val>
                                            <p:fltVal val="0"/>
                                          </p:val>
                                        </p:tav>
                                        <p:tav tm="100000">
                                          <p:val>
                                            <p:strVal val="#ppt_h"/>
                                          </p:val>
                                        </p:tav>
                                      </p:tavLst>
                                    </p:anim>
                                    <p:anim calcmode="lin" valueType="num">
                                      <p:cBhvr>
                                        <p:cTn id="38" dur="1000" fill="hold"/>
                                        <p:tgtEl>
                                          <p:spTgt spid="7"/>
                                        </p:tgtEl>
                                        <p:attrNameLst>
                                          <p:attrName>style.rotation</p:attrName>
                                        </p:attrNameLst>
                                      </p:cBhvr>
                                      <p:tavLst>
                                        <p:tav tm="0">
                                          <p:val>
                                            <p:fltVal val="90"/>
                                          </p:val>
                                        </p:tav>
                                        <p:tav tm="100000">
                                          <p:val>
                                            <p:fltVal val="0"/>
                                          </p:val>
                                        </p:tav>
                                      </p:tavLst>
                                    </p:anim>
                                    <p:animEffect transition="in" filter="fade">
                                      <p:cBhvr>
                                        <p:cTn id="39" dur="10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heel(1)">
                                      <p:cBhvr>
                                        <p:cTn id="44" dur="20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nodeType="click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31" presetClass="entr" presetSubtype="0" fill="hold" nodeType="click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 calcmode="lin" valueType="num">
                                      <p:cBhvr>
                                        <p:cTn id="64" dur="1000" fill="hold"/>
                                        <p:tgtEl>
                                          <p:spTgt spid="22"/>
                                        </p:tgtEl>
                                        <p:attrNameLst>
                                          <p:attrName>style.rotation</p:attrName>
                                        </p:attrNameLst>
                                      </p:cBhvr>
                                      <p:tavLst>
                                        <p:tav tm="0">
                                          <p:val>
                                            <p:fltVal val="90"/>
                                          </p:val>
                                        </p:tav>
                                        <p:tav tm="100000">
                                          <p:val>
                                            <p:fltVal val="0"/>
                                          </p:val>
                                        </p:tav>
                                      </p:tavLst>
                                    </p:anim>
                                    <p:animEffect transition="in" filter="fade">
                                      <p:cBhvr>
                                        <p:cTn id="65" dur="10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31"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1000" fill="hold"/>
                                        <p:tgtEl>
                                          <p:spTgt spid="13"/>
                                        </p:tgtEl>
                                        <p:attrNameLst>
                                          <p:attrName>ppt_w</p:attrName>
                                        </p:attrNameLst>
                                      </p:cBhvr>
                                      <p:tavLst>
                                        <p:tav tm="0">
                                          <p:val>
                                            <p:fltVal val="0"/>
                                          </p:val>
                                        </p:tav>
                                        <p:tav tm="100000">
                                          <p:val>
                                            <p:strVal val="#ppt_w"/>
                                          </p:val>
                                        </p:tav>
                                      </p:tavLst>
                                    </p:anim>
                                    <p:anim calcmode="lin" valueType="num">
                                      <p:cBhvr>
                                        <p:cTn id="71" dur="1000" fill="hold"/>
                                        <p:tgtEl>
                                          <p:spTgt spid="13"/>
                                        </p:tgtEl>
                                        <p:attrNameLst>
                                          <p:attrName>ppt_h</p:attrName>
                                        </p:attrNameLst>
                                      </p:cBhvr>
                                      <p:tavLst>
                                        <p:tav tm="0">
                                          <p:val>
                                            <p:fltVal val="0"/>
                                          </p:val>
                                        </p:tav>
                                        <p:tav tm="100000">
                                          <p:val>
                                            <p:strVal val="#ppt_h"/>
                                          </p:val>
                                        </p:tav>
                                      </p:tavLst>
                                    </p:anim>
                                    <p:anim calcmode="lin" valueType="num">
                                      <p:cBhvr>
                                        <p:cTn id="72" dur="1000" fill="hold"/>
                                        <p:tgtEl>
                                          <p:spTgt spid="13"/>
                                        </p:tgtEl>
                                        <p:attrNameLst>
                                          <p:attrName>style.rotation</p:attrName>
                                        </p:attrNameLst>
                                      </p:cBhvr>
                                      <p:tavLst>
                                        <p:tav tm="0">
                                          <p:val>
                                            <p:fltVal val="90"/>
                                          </p:val>
                                        </p:tav>
                                        <p:tav tm="100000">
                                          <p:val>
                                            <p:fltVal val="0"/>
                                          </p:val>
                                        </p:tav>
                                      </p:tavLst>
                                    </p:anim>
                                    <p:animEffect transition="in" filter="fade">
                                      <p:cBhvr>
                                        <p:cTn id="7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9" grpId="0"/>
      <p:bldP spid="10" grpId="0"/>
      <p:bldP spid="11"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642918"/>
            <a:ext cx="5257808" cy="1143000"/>
          </a:xfrm>
        </p:spPr>
        <p:txBody>
          <a:bodyPr/>
          <a:lstStyle/>
          <a:p>
            <a:r>
              <a:rPr lang="ru-RU" dirty="0" smtClean="0">
                <a:latin typeface="Times New Roman" pitchFamily="18" charset="0"/>
                <a:cs typeface="Times New Roman" pitchFamily="18" charset="0"/>
              </a:rPr>
              <a:t>Модель Пуанкаре</a:t>
            </a:r>
            <a:endParaRPr lang="ru-RU" dirty="0">
              <a:latin typeface="Times New Roman" pitchFamily="18" charset="0"/>
              <a:cs typeface="Times New Roman" pitchFamily="18" charset="0"/>
            </a:endParaRPr>
          </a:p>
        </p:txBody>
      </p:sp>
      <p:sp>
        <p:nvSpPr>
          <p:cNvPr id="5" name="Прямоугольник 4"/>
          <p:cNvSpPr/>
          <p:nvPr/>
        </p:nvSpPr>
        <p:spPr>
          <a:xfrm>
            <a:off x="3500430" y="2285992"/>
            <a:ext cx="4572000" cy="3416320"/>
          </a:xfrm>
          <a:prstGeom prst="rect">
            <a:avLst/>
          </a:prstGeom>
        </p:spPr>
        <p:txBody>
          <a:bodyPr>
            <a:spAutoFit/>
          </a:bodyPr>
          <a:lstStyle/>
          <a:p>
            <a:r>
              <a:rPr lang="ru-RU" dirty="0" smtClean="0"/>
              <a:t>За плоскость Лобачевского принимается внутренность круга, прямыми считаются дуги окружностей, перпендикулярных окружности данного круга, и его диаметры, движениями — преобразования, получаемые комбинациями инверсий относительно окружностей, дуги которых служат прямыми. </a:t>
            </a:r>
            <a:br>
              <a:rPr lang="ru-RU" dirty="0" smtClean="0"/>
            </a:br>
            <a:r>
              <a:rPr lang="ru-RU" dirty="0" smtClean="0"/>
              <a:t>Модель Пуанкаре замечательна тем, что в ней углы изображаются обычными углами. </a:t>
            </a:r>
            <a:endParaRPr lang="ru-RU"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bwMode="auto">
          <a:xfrm>
            <a:off x="878423" y="2939452"/>
            <a:ext cx="2182557" cy="21093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99591" y="2956809"/>
            <a:ext cx="1311275" cy="1165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903517" y="4028960"/>
            <a:ext cx="340158" cy="369332"/>
          </a:xfrm>
          <a:prstGeom prst="rect">
            <a:avLst/>
          </a:prstGeom>
          <a:noFill/>
        </p:spPr>
        <p:txBody>
          <a:bodyPr wrap="none" rtlCol="0">
            <a:spAutoFit/>
          </a:bodyPr>
          <a:lstStyle/>
          <a:p>
            <a:r>
              <a:rPr lang="en-US" dirty="0"/>
              <a:t>A</a:t>
            </a:r>
            <a:endParaRPr lang="ru-RU" dirty="0"/>
          </a:p>
        </p:txBody>
      </p:sp>
      <p:sp>
        <p:nvSpPr>
          <p:cNvPr id="9" name="TextBox 8"/>
          <p:cNvSpPr txBox="1"/>
          <p:nvPr/>
        </p:nvSpPr>
        <p:spPr>
          <a:xfrm>
            <a:off x="2244896" y="2626190"/>
            <a:ext cx="322524" cy="369332"/>
          </a:xfrm>
          <a:prstGeom prst="rect">
            <a:avLst/>
          </a:prstGeom>
          <a:noFill/>
        </p:spPr>
        <p:txBody>
          <a:bodyPr wrap="none" rtlCol="0">
            <a:spAutoFit/>
          </a:bodyPr>
          <a:lstStyle/>
          <a:p>
            <a:r>
              <a:rPr lang="en-US" dirty="0" smtClean="0"/>
              <a:t>B</a:t>
            </a:r>
            <a:endParaRPr lang="ru-RU"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255916" y="4349872"/>
            <a:ext cx="92075" cy="968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159731" y="4365104"/>
            <a:ext cx="439738" cy="493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4" name="Прямая соединительная линия 13"/>
          <p:cNvCxnSpPr/>
          <p:nvPr/>
        </p:nvCxnSpPr>
        <p:spPr>
          <a:xfrm flipH="1">
            <a:off x="1259632" y="4105689"/>
            <a:ext cx="1800199" cy="6820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H="1">
            <a:off x="1938106" y="3385534"/>
            <a:ext cx="936104" cy="1656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962052" y="4398291"/>
            <a:ext cx="2024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wheel(1)">
                                      <p:cBhvr>
                                        <p:cTn id="17" dur="20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2051"/>
                                        </p:tgtEl>
                                        <p:attrNameLst>
                                          <p:attrName>style.visibility</p:attrName>
                                        </p:attrNameLst>
                                      </p:cBhvr>
                                      <p:to>
                                        <p:strVal val="visible"/>
                                      </p:to>
                                    </p:set>
                                    <p:anim calcmode="lin" valueType="num">
                                      <p:cBhvr>
                                        <p:cTn id="32" dur="1000" fill="hold"/>
                                        <p:tgtEl>
                                          <p:spTgt spid="2051"/>
                                        </p:tgtEl>
                                        <p:attrNameLst>
                                          <p:attrName>ppt_w</p:attrName>
                                        </p:attrNameLst>
                                      </p:cBhvr>
                                      <p:tavLst>
                                        <p:tav tm="0">
                                          <p:val>
                                            <p:fltVal val="0"/>
                                          </p:val>
                                        </p:tav>
                                        <p:tav tm="100000">
                                          <p:val>
                                            <p:strVal val="#ppt_w"/>
                                          </p:val>
                                        </p:tav>
                                      </p:tavLst>
                                    </p:anim>
                                    <p:anim calcmode="lin" valueType="num">
                                      <p:cBhvr>
                                        <p:cTn id="33" dur="1000" fill="hold"/>
                                        <p:tgtEl>
                                          <p:spTgt spid="2051"/>
                                        </p:tgtEl>
                                        <p:attrNameLst>
                                          <p:attrName>ppt_h</p:attrName>
                                        </p:attrNameLst>
                                      </p:cBhvr>
                                      <p:tavLst>
                                        <p:tav tm="0">
                                          <p:val>
                                            <p:fltVal val="0"/>
                                          </p:val>
                                        </p:tav>
                                        <p:tav tm="100000">
                                          <p:val>
                                            <p:strVal val="#ppt_h"/>
                                          </p:val>
                                        </p:tav>
                                      </p:tavLst>
                                    </p:anim>
                                    <p:anim calcmode="lin" valueType="num">
                                      <p:cBhvr>
                                        <p:cTn id="34" dur="1000" fill="hold"/>
                                        <p:tgtEl>
                                          <p:spTgt spid="2051"/>
                                        </p:tgtEl>
                                        <p:attrNameLst>
                                          <p:attrName>style.rotation</p:attrName>
                                        </p:attrNameLst>
                                      </p:cBhvr>
                                      <p:tavLst>
                                        <p:tav tm="0">
                                          <p:val>
                                            <p:fltVal val="90"/>
                                          </p:val>
                                        </p:tav>
                                        <p:tav tm="100000">
                                          <p:val>
                                            <p:fltVal val="0"/>
                                          </p:val>
                                        </p:tav>
                                      </p:tavLst>
                                    </p:anim>
                                    <p:animEffect transition="in" filter="fade">
                                      <p:cBhvr>
                                        <p:cTn id="35" dur="1000"/>
                                        <p:tgtEl>
                                          <p:spTgt spid="2051"/>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2052"/>
                                        </p:tgtEl>
                                        <p:attrNameLst>
                                          <p:attrName>style.visibility</p:attrName>
                                        </p:attrNameLst>
                                      </p:cBhvr>
                                      <p:to>
                                        <p:strVal val="visible"/>
                                      </p:to>
                                    </p:set>
                                    <p:animEffect transition="in" filter="wheel(1)">
                                      <p:cBhvr>
                                        <p:cTn id="40" dur="2000"/>
                                        <p:tgtEl>
                                          <p:spTgt spid="205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053"/>
                                        </p:tgtEl>
                                        <p:attrNameLst>
                                          <p:attrName>style.visibility</p:attrName>
                                        </p:attrNameLst>
                                      </p:cBhvr>
                                      <p:to>
                                        <p:strVal val="visible"/>
                                      </p:to>
                                    </p:set>
                                    <p:animEffect transition="in" filter="fade">
                                      <p:cBhvr>
                                        <p:cTn id="45" dur="500"/>
                                        <p:tgtEl>
                                          <p:spTgt spid="2053"/>
                                        </p:tgtEl>
                                      </p:cBhvr>
                                    </p:animEffect>
                                  </p:childTnLst>
                                </p:cTn>
                              </p:par>
                            </p:childTnLst>
                          </p:cTn>
                        </p:par>
                      </p:childTnLst>
                    </p:cTn>
                  </p:par>
                  <p:par>
                    <p:cTn id="46" fill="hold">
                      <p:stCondLst>
                        <p:cond delay="indefinite"/>
                      </p:stCondLst>
                      <p:childTnLst>
                        <p:par>
                          <p:cTn id="47" fill="hold">
                            <p:stCondLst>
                              <p:cond delay="0"/>
                            </p:stCondLst>
                            <p:childTnLst>
                              <p:par>
                                <p:cTn id="48" presetID="31" presetClass="entr" presetSubtype="0"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1000" fill="hold"/>
                                        <p:tgtEl>
                                          <p:spTgt spid="16"/>
                                        </p:tgtEl>
                                        <p:attrNameLst>
                                          <p:attrName>ppt_w</p:attrName>
                                        </p:attrNameLst>
                                      </p:cBhvr>
                                      <p:tavLst>
                                        <p:tav tm="0">
                                          <p:val>
                                            <p:fltVal val="0"/>
                                          </p:val>
                                        </p:tav>
                                        <p:tav tm="100000">
                                          <p:val>
                                            <p:strVal val="#ppt_w"/>
                                          </p:val>
                                        </p:tav>
                                      </p:tavLst>
                                    </p:anim>
                                    <p:anim calcmode="lin" valueType="num">
                                      <p:cBhvr>
                                        <p:cTn id="51" dur="1000" fill="hold"/>
                                        <p:tgtEl>
                                          <p:spTgt spid="16"/>
                                        </p:tgtEl>
                                        <p:attrNameLst>
                                          <p:attrName>ppt_h</p:attrName>
                                        </p:attrNameLst>
                                      </p:cBhvr>
                                      <p:tavLst>
                                        <p:tav tm="0">
                                          <p:val>
                                            <p:fltVal val="0"/>
                                          </p:val>
                                        </p:tav>
                                        <p:tav tm="100000">
                                          <p:val>
                                            <p:strVal val="#ppt_h"/>
                                          </p:val>
                                        </p:tav>
                                      </p:tavLst>
                                    </p:anim>
                                    <p:anim calcmode="lin" valueType="num">
                                      <p:cBhvr>
                                        <p:cTn id="52" dur="1000" fill="hold"/>
                                        <p:tgtEl>
                                          <p:spTgt spid="16"/>
                                        </p:tgtEl>
                                        <p:attrNameLst>
                                          <p:attrName>style.rotation</p:attrName>
                                        </p:attrNameLst>
                                      </p:cBhvr>
                                      <p:tavLst>
                                        <p:tav tm="0">
                                          <p:val>
                                            <p:fltVal val="90"/>
                                          </p:val>
                                        </p:tav>
                                        <p:tav tm="100000">
                                          <p:val>
                                            <p:fltVal val="0"/>
                                          </p:val>
                                        </p:tav>
                                      </p:tavLst>
                                    </p:anim>
                                    <p:animEffect transition="in" filter="fade">
                                      <p:cBhvr>
                                        <p:cTn id="53" dur="10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1000" fill="hold"/>
                                        <p:tgtEl>
                                          <p:spTgt spid="17"/>
                                        </p:tgtEl>
                                        <p:attrNameLst>
                                          <p:attrName>ppt_w</p:attrName>
                                        </p:attrNameLst>
                                      </p:cBhvr>
                                      <p:tavLst>
                                        <p:tav tm="0">
                                          <p:val>
                                            <p:fltVal val="0"/>
                                          </p:val>
                                        </p:tav>
                                        <p:tav tm="100000">
                                          <p:val>
                                            <p:strVal val="#ppt_w"/>
                                          </p:val>
                                        </p:tav>
                                      </p:tavLst>
                                    </p:anim>
                                    <p:anim calcmode="lin" valueType="num">
                                      <p:cBhvr>
                                        <p:cTn id="59" dur="1000" fill="hold"/>
                                        <p:tgtEl>
                                          <p:spTgt spid="17"/>
                                        </p:tgtEl>
                                        <p:attrNameLst>
                                          <p:attrName>ppt_h</p:attrName>
                                        </p:attrNameLst>
                                      </p:cBhvr>
                                      <p:tavLst>
                                        <p:tav tm="0">
                                          <p:val>
                                            <p:fltVal val="0"/>
                                          </p:val>
                                        </p:tav>
                                        <p:tav tm="100000">
                                          <p:val>
                                            <p:strVal val="#ppt_h"/>
                                          </p:val>
                                        </p:tav>
                                      </p:tavLst>
                                    </p:anim>
                                    <p:anim calcmode="lin" valueType="num">
                                      <p:cBhvr>
                                        <p:cTn id="60" dur="1000" fill="hold"/>
                                        <p:tgtEl>
                                          <p:spTgt spid="17"/>
                                        </p:tgtEl>
                                        <p:attrNameLst>
                                          <p:attrName>style.rotation</p:attrName>
                                        </p:attrNameLst>
                                      </p:cBhvr>
                                      <p:tavLst>
                                        <p:tav tm="0">
                                          <p:val>
                                            <p:fltVal val="90"/>
                                          </p:val>
                                        </p:tav>
                                        <p:tav tm="100000">
                                          <p:val>
                                            <p:fltVal val="0"/>
                                          </p:val>
                                        </p:tav>
                                      </p:tavLst>
                                    </p:anim>
                                    <p:animEffect transition="in" filter="fade">
                                      <p:cBhvr>
                                        <p:cTn id="61" dur="1000"/>
                                        <p:tgtEl>
                                          <p:spTgt spid="17"/>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96086"/>
          </a:xfrm>
        </p:spPr>
        <p:txBody>
          <a:bodyPr>
            <a:normAutofit fontScale="90000"/>
          </a:bodyPr>
          <a:lstStyle/>
          <a:p>
            <a:pPr algn="ctr"/>
            <a:r>
              <a:rPr lang="ru-RU" dirty="0" smtClean="0">
                <a:latin typeface="Times New Roman" pitchFamily="18" charset="0"/>
                <a:cs typeface="Times New Roman" pitchFamily="18" charset="0"/>
              </a:rPr>
              <a:t>Параллельные прямые в жизни</a:t>
            </a:r>
            <a:endParaRPr lang="ru-RU" dirty="0">
              <a:latin typeface="Times New Roman" pitchFamily="18" charset="0"/>
              <a:cs typeface="Times New Roman" pitchFamily="18" charset="0"/>
            </a:endParaRPr>
          </a:p>
        </p:txBody>
      </p:sp>
      <p:pic>
        <p:nvPicPr>
          <p:cNvPr id="4" name="Содержимое 3" descr="515460.jpg"/>
          <p:cNvPicPr>
            <a:picLocks noGrp="1" noChangeAspect="1"/>
          </p:cNvPicPr>
          <p:nvPr>
            <p:ph idx="1"/>
          </p:nvPr>
        </p:nvPicPr>
        <p:blipFill>
          <a:blip r:embed="rId3"/>
          <a:stretch>
            <a:fillRect/>
          </a:stretch>
        </p:blipFill>
        <p:spPr>
          <a:xfrm>
            <a:off x="214282" y="1500174"/>
            <a:ext cx="3714776" cy="5143536"/>
          </a:xfrm>
        </p:spPr>
      </p:pic>
      <p:pic>
        <p:nvPicPr>
          <p:cNvPr id="5" name="Рисунок 4" descr="sv_vo_parallel_nyh_p.jpg"/>
          <p:cNvPicPr>
            <a:picLocks noChangeAspect="1"/>
          </p:cNvPicPr>
          <p:nvPr/>
        </p:nvPicPr>
        <p:blipFill>
          <a:blip r:embed="rId4"/>
          <a:stretch>
            <a:fillRect/>
          </a:stretch>
        </p:blipFill>
        <p:spPr>
          <a:xfrm>
            <a:off x="4071934" y="1428736"/>
            <a:ext cx="4864096" cy="5214974"/>
          </a:xfrm>
          <a:prstGeom prst="rect">
            <a:avLst/>
          </a:prstGeom>
        </p:spPr>
      </p:pic>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Параллельные прямые в жизни</a:t>
            </a:r>
            <a:endParaRPr lang="ru-RU" dirty="0"/>
          </a:p>
        </p:txBody>
      </p:sp>
      <p:pic>
        <p:nvPicPr>
          <p:cNvPr id="4" name="Содержимое 3" descr="101.jpg"/>
          <p:cNvPicPr>
            <a:picLocks noGrp="1" noChangeAspect="1"/>
          </p:cNvPicPr>
          <p:nvPr>
            <p:ph idx="1"/>
          </p:nvPr>
        </p:nvPicPr>
        <p:blipFill>
          <a:blip r:embed="rId3"/>
          <a:stretch>
            <a:fillRect/>
          </a:stretch>
        </p:blipFill>
        <p:spPr>
          <a:xfrm>
            <a:off x="285720" y="1928802"/>
            <a:ext cx="4000528" cy="4500594"/>
          </a:xfrm>
        </p:spPr>
      </p:pic>
      <p:pic>
        <p:nvPicPr>
          <p:cNvPr id="5" name="Рисунок 4" descr="77892.jpg"/>
          <p:cNvPicPr>
            <a:picLocks noChangeAspect="1"/>
          </p:cNvPicPr>
          <p:nvPr/>
        </p:nvPicPr>
        <p:blipFill>
          <a:blip r:embed="rId4"/>
          <a:stretch>
            <a:fillRect/>
          </a:stretch>
        </p:blipFill>
        <p:spPr>
          <a:xfrm>
            <a:off x="4429124" y="1928802"/>
            <a:ext cx="4500594" cy="4500594"/>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r>
              <a:rPr lang="ru-RU" dirty="0" smtClean="0">
                <a:latin typeface="Times New Roman" pitchFamily="18" charset="0"/>
                <a:cs typeface="Times New Roman" pitchFamily="18" charset="0"/>
              </a:rPr>
              <a:t>Параллельные прямые в жизни</a:t>
            </a:r>
            <a:endParaRPr lang="ru-RU" dirty="0"/>
          </a:p>
        </p:txBody>
      </p:sp>
      <p:pic>
        <p:nvPicPr>
          <p:cNvPr id="4" name="Содержимое 3" descr="post-591-1218314576.jpg"/>
          <p:cNvPicPr>
            <a:picLocks noGrp="1" noChangeAspect="1"/>
          </p:cNvPicPr>
          <p:nvPr>
            <p:ph idx="1"/>
          </p:nvPr>
        </p:nvPicPr>
        <p:blipFill>
          <a:blip r:embed="rId3"/>
          <a:stretch>
            <a:fillRect/>
          </a:stretch>
        </p:blipFill>
        <p:spPr>
          <a:xfrm>
            <a:off x="142844" y="1857364"/>
            <a:ext cx="4572032" cy="4429156"/>
          </a:xfrm>
        </p:spPr>
      </p:pic>
      <p:pic>
        <p:nvPicPr>
          <p:cNvPr id="5" name="Рисунок 4" descr="0_STATIC8a2b9_4a64c13b_L.jpeg"/>
          <p:cNvPicPr>
            <a:picLocks noChangeAspect="1"/>
          </p:cNvPicPr>
          <p:nvPr/>
        </p:nvPicPr>
        <p:blipFill>
          <a:blip r:embed="rId4"/>
          <a:stretch>
            <a:fillRect/>
          </a:stretch>
        </p:blipFill>
        <p:spPr>
          <a:xfrm>
            <a:off x="4786314" y="1857364"/>
            <a:ext cx="4214842" cy="4429156"/>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368</TotalTime>
  <Words>537</Words>
  <Application>Microsoft Office PowerPoint</Application>
  <PresentationFormat>Экран (4:3)</PresentationFormat>
  <Paragraphs>55</Paragraphs>
  <Slides>11</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Параллельные прямые  в математике и в жизни</vt:lpstr>
      <vt:lpstr>Аксиома параллельных прямых  в евклидовой   (школьной) геометрии</vt:lpstr>
      <vt:lpstr>Параллельные прямые в пространстве</vt:lpstr>
      <vt:lpstr>Неевклидова геометрия Лобачевского</vt:lpstr>
      <vt:lpstr>Модель Клейна</vt:lpstr>
      <vt:lpstr>Модель Пуанкаре</vt:lpstr>
      <vt:lpstr>Параллельные прямые в жизни</vt:lpstr>
      <vt:lpstr>Параллельные прямые в жизни</vt:lpstr>
      <vt:lpstr>Параллельные прямые в жизни</vt:lpstr>
      <vt:lpstr>Параллельные  миры</vt:lpstr>
      <vt:lpstr>Большой адронный коллайдер  откроет параллельные миры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Параллельные прямые  в математике и в жизни</dc:title>
  <dc:creator>Toshiba</dc:creator>
  <cp:lastModifiedBy>Для работы</cp:lastModifiedBy>
  <cp:revision>62</cp:revision>
  <dcterms:modified xsi:type="dcterms:W3CDTF">2013-04-18T12:05:12Z</dcterms:modified>
</cp:coreProperties>
</file>