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66" r:id="rId5"/>
    <p:sldId id="258" r:id="rId6"/>
    <p:sldId id="269" r:id="rId7"/>
    <p:sldId id="259" r:id="rId8"/>
    <p:sldId id="260" r:id="rId9"/>
    <p:sldId id="261" r:id="rId10"/>
    <p:sldId id="262" r:id="rId11"/>
    <p:sldId id="263" r:id="rId12"/>
    <p:sldId id="268" r:id="rId13"/>
    <p:sldId id="270" r:id="rId14"/>
    <p:sldId id="271" r:id="rId15"/>
    <p:sldId id="272" r:id="rId16"/>
    <p:sldId id="273" r:id="rId17"/>
    <p:sldId id="274" r:id="rId18"/>
    <p:sldId id="275" r:id="rId19"/>
    <p:sldId id="26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4660"/>
  </p:normalViewPr>
  <p:slideViewPr>
    <p:cSldViewPr>
      <p:cViewPr varScale="1">
        <p:scale>
          <a:sx n="108" d="100"/>
          <a:sy n="108" d="100"/>
        </p:scale>
        <p:origin x="-171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6F3FC25-4E44-4F90-AF6A-E5281F1A505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1680DBF-C443-4488-9A6F-6B6A4051E3E0}" type="datetimeFigureOut">
              <a:rPr lang="ru-RU" smtClean="0"/>
              <a:pPr/>
              <a:t>20.10.2014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6F3FC25-4E44-4F90-AF6A-E5281F1A505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1680DBF-C443-4488-9A6F-6B6A4051E3E0}" type="datetimeFigureOut">
              <a:rPr lang="ru-RU" smtClean="0"/>
              <a:pPr/>
              <a:t>20.10.2014</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6F3FC25-4E44-4F90-AF6A-E5281F1A505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844824"/>
            <a:ext cx="7772400" cy="1828800"/>
          </a:xfrm>
        </p:spPr>
        <p:txBody>
          <a:bodyPr>
            <a:normAutofit fontScale="90000"/>
          </a:bodyPr>
          <a:lstStyle/>
          <a:p>
            <a:r>
              <a:rPr lang="en-US" sz="4800" i="1" dirty="0" smtClean="0">
                <a:latin typeface="Georgia" pitchFamily="18" charset="0"/>
              </a:rPr>
              <a:t/>
            </a:r>
            <a:br>
              <a:rPr lang="en-US" sz="4800" i="1" dirty="0" smtClean="0">
                <a:latin typeface="Georgia" pitchFamily="18" charset="0"/>
              </a:rPr>
            </a:br>
            <a:r>
              <a:rPr lang="en-US" sz="4800" i="1" dirty="0" smtClean="0">
                <a:latin typeface="Georgia" pitchFamily="18" charset="0"/>
              </a:rPr>
              <a:t/>
            </a:r>
            <a:br>
              <a:rPr lang="en-US" sz="4800" i="1" dirty="0" smtClean="0">
                <a:latin typeface="Georgia" pitchFamily="18" charset="0"/>
              </a:rPr>
            </a:br>
            <a:r>
              <a:rPr lang="en-US" sz="4800" i="1" dirty="0" smtClean="0">
                <a:latin typeface="Georgia" pitchFamily="18" charset="0"/>
              </a:rPr>
              <a:t/>
            </a:r>
            <a:br>
              <a:rPr lang="en-US" sz="4800" i="1" dirty="0" smtClean="0">
                <a:latin typeface="Georgia" pitchFamily="18" charset="0"/>
              </a:rPr>
            </a:br>
            <a:r>
              <a:rPr lang="en-US" sz="4800" i="1" dirty="0" smtClean="0">
                <a:latin typeface="Georgia" pitchFamily="18" charset="0"/>
              </a:rPr>
              <a:t/>
            </a:r>
            <a:br>
              <a:rPr lang="en-US" sz="4800" i="1" dirty="0" smtClean="0">
                <a:latin typeface="Georgia" pitchFamily="18" charset="0"/>
              </a:rPr>
            </a:br>
            <a:r>
              <a:rPr lang="en-US" sz="4800" i="1" dirty="0" smtClean="0">
                <a:latin typeface="Georgia" pitchFamily="18" charset="0"/>
              </a:rPr>
              <a:t/>
            </a:r>
            <a:br>
              <a:rPr lang="en-US" sz="4800" i="1" dirty="0" smtClean="0">
                <a:latin typeface="Georgia" pitchFamily="18" charset="0"/>
              </a:rPr>
            </a:br>
            <a:r>
              <a:rPr lang="ru-RU" sz="4800" i="1" dirty="0" smtClean="0">
                <a:latin typeface="Georgia" pitchFamily="18" charset="0"/>
              </a:rPr>
              <a:t>Подвижные </a:t>
            </a:r>
            <a:r>
              <a:rPr lang="ru-RU" sz="4800" i="1" dirty="0" smtClean="0">
                <a:latin typeface="Georgia" pitchFamily="18" charset="0"/>
              </a:rPr>
              <a:t>игры на улице </a:t>
            </a:r>
            <a:r>
              <a:rPr lang="en-US" sz="4800" i="1" dirty="0" smtClean="0">
                <a:latin typeface="Georgia" pitchFamily="18" charset="0"/>
              </a:rPr>
              <a:t> </a:t>
            </a:r>
            <a:endParaRPr lang="ru-RU" sz="4800" i="1" dirty="0">
              <a:latin typeface="Georgia" pitchFamily="18" charset="0"/>
            </a:endParaRPr>
          </a:p>
        </p:txBody>
      </p:sp>
      <p:sp>
        <p:nvSpPr>
          <p:cNvPr id="3" name="Подзаголовок 2"/>
          <p:cNvSpPr>
            <a:spLocks noGrp="1"/>
          </p:cNvSpPr>
          <p:nvPr>
            <p:ph type="subTitle" idx="1"/>
          </p:nvPr>
        </p:nvSpPr>
        <p:spPr>
          <a:xfrm>
            <a:off x="722376" y="476672"/>
            <a:ext cx="7772400" cy="864096"/>
          </a:xfrm>
        </p:spPr>
        <p:txBody>
          <a:bodyPr/>
          <a:lstStyle/>
          <a:p>
            <a:r>
              <a:rPr lang="ru-RU" b="1" i="1" dirty="0" smtClean="0"/>
              <a:t>Выполнил: Гончаров </a:t>
            </a:r>
            <a:r>
              <a:rPr lang="ru-RU" b="1" i="1" dirty="0" smtClean="0"/>
              <a:t>Т.В.</a:t>
            </a:r>
            <a:endParaRPr lang="en-US" b="1" i="1" dirty="0" smtClean="0"/>
          </a:p>
          <a:p>
            <a:r>
              <a:rPr lang="ru-RU" b="1" i="1" dirty="0" smtClean="0"/>
              <a:t> </a:t>
            </a:r>
            <a:r>
              <a:rPr lang="ru-RU" b="1" i="1" dirty="0" smtClean="0"/>
              <a:t>Проверила: Тымчишина М.Г.</a:t>
            </a:r>
            <a:endParaRPr lang="ru-RU"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p:style>
          <a:lnRef idx="2">
            <a:schemeClr val="accent1"/>
          </a:lnRef>
          <a:fillRef idx="1">
            <a:schemeClr val="lt1"/>
          </a:fillRef>
          <a:effectRef idx="0">
            <a:schemeClr val="accent1"/>
          </a:effectRef>
          <a:fontRef idx="minor">
            <a:schemeClr val="dk1"/>
          </a:fontRef>
        </p:style>
        <p:txBody>
          <a:bodyPr/>
          <a:lstStyle/>
          <a:p>
            <a:r>
              <a:rPr lang="ru-RU" i="1" dirty="0" smtClean="0"/>
              <a:t>Подвижные игры бывают разных видов: коллективные, индивидуальные (одиночные) подвижные игры, игры, подводящие к спортивной деятельности.</a:t>
            </a:r>
            <a:endParaRPr lang="ru-RU" i="1" dirty="0"/>
          </a:p>
        </p:txBody>
      </p:sp>
      <p:pic>
        <p:nvPicPr>
          <p:cNvPr id="5" name="Рисунок 4" descr="p3_24114.jpg"/>
          <p:cNvPicPr>
            <a:picLocks noChangeAspect="1"/>
          </p:cNvPicPr>
          <p:nvPr/>
        </p:nvPicPr>
        <p:blipFill>
          <a:blip r:embed="rId2" cstate="print"/>
          <a:stretch>
            <a:fillRect/>
          </a:stretch>
        </p:blipFill>
        <p:spPr>
          <a:xfrm>
            <a:off x="5724128" y="1052736"/>
            <a:ext cx="2520280" cy="4536504"/>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p:style>
          <a:lnRef idx="2">
            <a:schemeClr val="dk1"/>
          </a:lnRef>
          <a:fillRef idx="1">
            <a:schemeClr val="lt1"/>
          </a:fillRef>
          <a:effectRef idx="0">
            <a:schemeClr val="dk1"/>
          </a:effectRef>
          <a:fontRef idx="minor">
            <a:schemeClr val="dk1"/>
          </a:fontRef>
        </p:style>
        <p:txBody>
          <a:bodyPr>
            <a:normAutofit fontScale="85000" lnSpcReduction="20000"/>
          </a:bodyPr>
          <a:lstStyle/>
          <a:p>
            <a:r>
              <a:rPr lang="ru-RU" i="1" dirty="0" smtClean="0"/>
              <a:t>Двигательные действия в подвижных играх очень разнообразны. Они могут быть, например, подражательными, образно-творческими, ритмическими; выполняться в виде двигательных задач, требующих проявления ловкости, быстроты, силы и</a:t>
            </a:r>
            <a:br>
              <a:rPr lang="ru-RU" i="1" dirty="0" smtClean="0"/>
            </a:br>
            <a:r>
              <a:rPr lang="ru-RU" i="1" dirty="0" smtClean="0"/>
              <a:t>других физических качеств.</a:t>
            </a:r>
            <a:endParaRPr lang="ru-RU" i="1" dirty="0"/>
          </a:p>
        </p:txBody>
      </p:sp>
      <p:pic>
        <p:nvPicPr>
          <p:cNvPr id="5" name="Рисунок 4" descr="Lovkost.jpg"/>
          <p:cNvPicPr>
            <a:picLocks noChangeAspect="1"/>
          </p:cNvPicPr>
          <p:nvPr/>
        </p:nvPicPr>
        <p:blipFill>
          <a:blip r:embed="rId2" cstate="print"/>
          <a:stretch>
            <a:fillRect/>
          </a:stretch>
        </p:blipFill>
        <p:spPr>
          <a:xfrm>
            <a:off x="5508104" y="1628800"/>
            <a:ext cx="3019425" cy="3384376"/>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a:p>
        </p:txBody>
      </p:sp>
      <p:sp>
        <p:nvSpPr>
          <p:cNvPr id="4" name="Содержимое 3"/>
          <p:cNvSpPr>
            <a:spLocks noGrp="1"/>
          </p:cNvSpPr>
          <p:nvPr>
            <p:ph sz="half" idx="1"/>
          </p:nvPr>
        </p:nvSpPr>
        <p:spPr/>
        <p:style>
          <a:lnRef idx="3">
            <a:schemeClr val="lt1"/>
          </a:lnRef>
          <a:fillRef idx="1">
            <a:schemeClr val="accent3"/>
          </a:fillRef>
          <a:effectRef idx="1">
            <a:schemeClr val="accent3"/>
          </a:effectRef>
          <a:fontRef idx="minor">
            <a:schemeClr val="lt1"/>
          </a:fontRef>
        </p:style>
        <p:txBody>
          <a:bodyPr/>
          <a:lstStyle/>
          <a:p>
            <a:r>
              <a:rPr lang="ru-RU" b="1" i="1" dirty="0" smtClean="0">
                <a:solidFill>
                  <a:srgbClr val="FFC000"/>
                </a:solidFill>
                <a:effectLst>
                  <a:outerShdw blurRad="38100" dist="38100" dir="2700000" algn="tl">
                    <a:srgbClr val="000000">
                      <a:alpha val="43137"/>
                    </a:srgbClr>
                  </a:outerShdw>
                </a:effectLst>
              </a:rPr>
              <a:t>Игра: «Гонка с выбыванием»</a:t>
            </a:r>
          </a:p>
          <a:p>
            <a:r>
              <a:rPr lang="ru-RU" b="1" i="1" dirty="0" smtClean="0">
                <a:solidFill>
                  <a:srgbClr val="FFC000"/>
                </a:solidFill>
                <a:effectLst>
                  <a:outerShdw blurRad="38100" dist="38100" dir="2700000" algn="tl">
                    <a:srgbClr val="000000">
                      <a:alpha val="43137"/>
                    </a:srgbClr>
                  </a:outerShdw>
                </a:effectLst>
              </a:rPr>
              <a:t>Рассмотрим эту игру поподробнее и узнаем, чему может научить, и что может развить эта игра.</a:t>
            </a:r>
          </a:p>
          <a:p>
            <a:endParaRPr lang="ru-RU" b="1" i="1" dirty="0">
              <a:solidFill>
                <a:srgbClr val="FFC000"/>
              </a:solidFill>
              <a:effectLst>
                <a:outerShdw blurRad="38100" dist="38100" dir="2700000" algn="tl">
                  <a:srgbClr val="000000">
                    <a:alpha val="43137"/>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45719"/>
          </a:xfrm>
        </p:spPr>
        <p:txBody>
          <a:bodyPr>
            <a:normAutofit fontScale="90000"/>
          </a:bodyPr>
          <a:lstStyle/>
          <a:p>
            <a:endParaRPr lang="ru-RU" dirty="0"/>
          </a:p>
        </p:txBody>
      </p:sp>
      <p:sp>
        <p:nvSpPr>
          <p:cNvPr id="3" name="Текст 2"/>
          <p:cNvSpPr>
            <a:spLocks noGrp="1"/>
          </p:cNvSpPr>
          <p:nvPr>
            <p:ph type="body" idx="2"/>
          </p:nvPr>
        </p:nvSpPr>
        <p:spPr>
          <a:xfrm>
            <a:off x="5538847" y="6381328"/>
            <a:ext cx="2971800" cy="144016"/>
          </a:xfrm>
        </p:spPr>
        <p:txBody>
          <a:bodyPr>
            <a:normAutofit fontScale="25000" lnSpcReduction="20000"/>
          </a:bodyPr>
          <a:lstStyle/>
          <a:p>
            <a:endParaRPr lang="ru-RU" dirty="0"/>
          </a:p>
        </p:txBody>
      </p:sp>
      <p:sp>
        <p:nvSpPr>
          <p:cNvPr id="4" name="Содержимое 3"/>
          <p:cNvSpPr>
            <a:spLocks noGrp="1"/>
          </p:cNvSpPr>
          <p:nvPr>
            <p:ph sz="half" idx="1"/>
          </p:nvPr>
        </p:nvSpPr>
        <p:spPr>
          <a:xfrm>
            <a:off x="761372" y="930144"/>
            <a:ext cx="7771068" cy="4724402"/>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r>
              <a:rPr lang="ru-RU" i="1" dirty="0" smtClean="0"/>
              <a:t>Подготовка</a:t>
            </a:r>
            <a:r>
              <a:rPr lang="ru-RU" i="1" u="sng" dirty="0" smtClean="0"/>
              <a:t>.</a:t>
            </a:r>
            <a:r>
              <a:rPr lang="ru-RU" i="1" dirty="0" smtClean="0"/>
              <a:t> С помощью флажков размечается круг диаметром 9-12 м и на нём проводится линия старта – финиша.</a:t>
            </a:r>
          </a:p>
          <a:p>
            <a:r>
              <a:rPr lang="ru-RU" i="1" dirty="0" smtClean="0"/>
              <a:t>Содержание игры. По сигналу все участники игры одновременно начинают бег по внешней стороне круга против часовой стрелки. После каждого круга (или двух кругов) из игры выбывает участник, который последним пересёк контрольную линию старта.</a:t>
            </a:r>
          </a:p>
          <a:p>
            <a:r>
              <a:rPr lang="ru-RU" i="1" dirty="0" smtClean="0"/>
              <a:t>Постепенно менее выносливые отсеиваются.</a:t>
            </a:r>
          </a:p>
          <a:p>
            <a:r>
              <a:rPr lang="ru-RU" i="1" dirty="0" smtClean="0"/>
              <a:t>Победителем объявляется тот, кто останется лидером, т.е. самый выносливый и быстрый игрок.</a:t>
            </a:r>
          </a:p>
          <a:p>
            <a:endParaRPr lang="ru-RU"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p:style>
          <a:lnRef idx="2">
            <a:schemeClr val="accent1"/>
          </a:lnRef>
          <a:fillRef idx="1">
            <a:schemeClr val="lt1"/>
          </a:fillRef>
          <a:effectRef idx="0">
            <a:schemeClr val="accent1"/>
          </a:effectRef>
          <a:fontRef idx="minor">
            <a:schemeClr val="dk1"/>
          </a:fontRef>
        </p:style>
        <p:txBody>
          <a:bodyPr>
            <a:normAutofit fontScale="92500"/>
          </a:bodyPr>
          <a:lstStyle/>
          <a:p>
            <a:r>
              <a:rPr lang="ru-RU" i="1" dirty="0" smtClean="0"/>
              <a:t>Правила игры: 1. Игра начинается по сигналу руководителя. 2. Бегать разрешается только по внешней части круга. 3. Участники могут бежать с набивным мячом, надеть пояса с отягощением, рюкзаки с грузом.</a:t>
            </a:r>
            <a:endParaRPr lang="ru-RU" i="1" dirty="0"/>
          </a:p>
        </p:txBody>
      </p:sp>
      <p:pic>
        <p:nvPicPr>
          <p:cNvPr id="5" name="Рисунок 4" descr="x_448f934f.jpg"/>
          <p:cNvPicPr>
            <a:picLocks noChangeAspect="1"/>
          </p:cNvPicPr>
          <p:nvPr/>
        </p:nvPicPr>
        <p:blipFill>
          <a:blip r:embed="rId2" cstate="print"/>
          <a:stretch>
            <a:fillRect/>
          </a:stretch>
        </p:blipFill>
        <p:spPr>
          <a:xfrm>
            <a:off x="5508104" y="1124744"/>
            <a:ext cx="3115320" cy="396044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a:xfrm>
            <a:off x="539553" y="930144"/>
            <a:ext cx="4608512" cy="4724402"/>
          </a:xfrm>
        </p:spPr>
        <p:style>
          <a:lnRef idx="2">
            <a:schemeClr val="accent1"/>
          </a:lnRef>
          <a:fillRef idx="1">
            <a:schemeClr val="lt1"/>
          </a:fillRef>
          <a:effectRef idx="0">
            <a:schemeClr val="accent1"/>
          </a:effectRef>
          <a:fontRef idx="minor">
            <a:schemeClr val="dk1"/>
          </a:fontRef>
        </p:style>
        <p:txBody>
          <a:bodyPr/>
          <a:lstStyle/>
          <a:p>
            <a:r>
              <a:rPr lang="ru-RU" i="1" dirty="0" smtClean="0"/>
              <a:t>Итак, вот мы и рассмотрели эту игру, заодно узнали как в нее играть.</a:t>
            </a:r>
          </a:p>
          <a:p>
            <a:r>
              <a:rPr lang="ru-RU" i="1" dirty="0" smtClean="0"/>
              <a:t>Эта игра может в детях развить физические качества, такие как: ловкость, быстрота, выносливость, сила.</a:t>
            </a:r>
            <a:endParaRPr lang="ru-RU" i="1" dirty="0"/>
          </a:p>
        </p:txBody>
      </p:sp>
      <p:pic>
        <p:nvPicPr>
          <p:cNvPr id="5" name="Рисунок 4" descr="L1010029-tn2.jpg"/>
          <p:cNvPicPr>
            <a:picLocks noChangeAspect="1"/>
          </p:cNvPicPr>
          <p:nvPr/>
        </p:nvPicPr>
        <p:blipFill>
          <a:blip r:embed="rId2" cstate="print"/>
          <a:stretch>
            <a:fillRect/>
          </a:stretch>
        </p:blipFill>
        <p:spPr>
          <a:xfrm>
            <a:off x="5436096" y="1916832"/>
            <a:ext cx="3096344" cy="306896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p:style>
          <a:lnRef idx="3">
            <a:schemeClr val="lt1"/>
          </a:lnRef>
          <a:fillRef idx="1">
            <a:schemeClr val="accent1"/>
          </a:fillRef>
          <a:effectRef idx="1">
            <a:schemeClr val="accent1"/>
          </a:effectRef>
          <a:fontRef idx="minor">
            <a:schemeClr val="lt1"/>
          </a:fontRef>
        </p:style>
        <p:txBody>
          <a:bodyPr>
            <a:normAutofit fontScale="62500" lnSpcReduction="20000"/>
          </a:bodyPr>
          <a:lstStyle/>
          <a:p>
            <a:r>
              <a:rPr lang="ru-RU" i="1" dirty="0" smtClean="0"/>
              <a:t>Вот еще несколько игр:</a:t>
            </a:r>
          </a:p>
          <a:p>
            <a:r>
              <a:rPr lang="ru-RU" b="1" dirty="0" smtClean="0"/>
              <a:t>МОРСКАЯ ФИГУРА</a:t>
            </a:r>
            <a:endParaRPr lang="ru-RU" dirty="0" smtClean="0"/>
          </a:p>
          <a:p>
            <a:r>
              <a:rPr lang="ru-RU" dirty="0" smtClean="0"/>
              <a:t>Участники становятся по всей площадке. Вместе с ведущим поднимают руки вверх, плавно водят ими влево — вправо, изображая волны и произносят считалку:</a:t>
            </a:r>
          </a:p>
          <a:p>
            <a:pPr>
              <a:buNone/>
            </a:pPr>
            <a:r>
              <a:rPr lang="ru-RU" dirty="0" smtClean="0"/>
              <a:t>Море волнуется раз,</a:t>
            </a:r>
          </a:p>
          <a:p>
            <a:pPr>
              <a:buNone/>
            </a:pPr>
            <a:r>
              <a:rPr lang="ru-RU" dirty="0" smtClean="0"/>
              <a:t>Море волнуется два,</a:t>
            </a:r>
          </a:p>
          <a:p>
            <a:pPr>
              <a:buNone/>
            </a:pPr>
            <a:r>
              <a:rPr lang="ru-RU" dirty="0" smtClean="0"/>
              <a:t>Море волнуется три,</a:t>
            </a:r>
          </a:p>
          <a:p>
            <a:pPr>
              <a:buNone/>
            </a:pPr>
            <a:r>
              <a:rPr lang="ru-RU" dirty="0" smtClean="0"/>
              <a:t>Морская фигура</a:t>
            </a:r>
          </a:p>
          <a:p>
            <a:pPr>
              <a:buNone/>
            </a:pPr>
            <a:r>
              <a:rPr lang="ru-RU" dirty="0" smtClean="0"/>
              <a:t>На месте замри!</a:t>
            </a:r>
          </a:p>
          <a:p>
            <a:r>
              <a:rPr lang="ru-RU" dirty="0" smtClean="0"/>
              <a:t>Играющие останавливаются и замирают в позе изображая какую-либо фигуру. Ведущий объявляет победителем участника, который придумал самую красивую позицию.</a:t>
            </a:r>
          </a:p>
          <a:p>
            <a:endParaRPr lang="ru-RU" i="1" dirty="0"/>
          </a:p>
        </p:txBody>
      </p:sp>
      <p:pic>
        <p:nvPicPr>
          <p:cNvPr id="5" name="Рисунок 4" descr="morskaya-figura.jpg"/>
          <p:cNvPicPr>
            <a:picLocks noChangeAspect="1"/>
          </p:cNvPicPr>
          <p:nvPr/>
        </p:nvPicPr>
        <p:blipFill>
          <a:blip r:embed="rId2" cstate="print"/>
          <a:stretch>
            <a:fillRect/>
          </a:stretch>
        </p:blipFill>
        <p:spPr>
          <a:xfrm>
            <a:off x="5580112" y="2132856"/>
            <a:ext cx="2808312" cy="2713484"/>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p:style>
          <a:lnRef idx="3">
            <a:schemeClr val="lt1"/>
          </a:lnRef>
          <a:fillRef idx="1">
            <a:schemeClr val="accent1"/>
          </a:fillRef>
          <a:effectRef idx="1">
            <a:schemeClr val="accent1"/>
          </a:effectRef>
          <a:fontRef idx="minor">
            <a:schemeClr val="lt1"/>
          </a:fontRef>
        </p:style>
        <p:txBody>
          <a:bodyPr>
            <a:normAutofit fontScale="55000" lnSpcReduction="20000"/>
          </a:bodyPr>
          <a:lstStyle/>
          <a:p>
            <a:r>
              <a:rPr lang="ru-RU" b="1" dirty="0" smtClean="0"/>
              <a:t>МОРЕ ВОЛНУЕТСЯ</a:t>
            </a:r>
            <a:endParaRPr lang="ru-RU" dirty="0" smtClean="0"/>
          </a:p>
          <a:p>
            <a:r>
              <a:rPr lang="ru-RU" dirty="0" smtClean="0"/>
              <a:t>Участники игры разбегаются по площадке, останавливаются друг от друга на расстоянии 1м, и каждый свое место обозначает кружком. Водящий ходит между играющими, выполняя разные движения. Он подходит к играющим и со словами "Море волнуется" кладет руку на плечо игрока. Все, до кого дотрагивается водящий, идут за ним, выполняя те же движения. Так играющие все уходят со своих мест. Водящий уводит их как можно дальше от кружков. Затем неожиданно останавливается, поворачивается к играющим и быстро говорит: "Море спокойно". Водящий и играющие бегут занимать кружки. Тот, кто не успел занять кружок, становится ведущим.</a:t>
            </a:r>
            <a:endParaRPr lang="ru-RU" dirty="0"/>
          </a:p>
        </p:txBody>
      </p:sp>
      <p:pic>
        <p:nvPicPr>
          <p:cNvPr id="5" name="Рисунок 4" descr="igmore.jpg"/>
          <p:cNvPicPr>
            <a:picLocks noChangeAspect="1"/>
          </p:cNvPicPr>
          <p:nvPr/>
        </p:nvPicPr>
        <p:blipFill>
          <a:blip r:embed="rId2" cstate="print"/>
          <a:stretch>
            <a:fillRect/>
          </a:stretch>
        </p:blipFill>
        <p:spPr>
          <a:xfrm>
            <a:off x="5724128" y="1844824"/>
            <a:ext cx="2592288" cy="2592288"/>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33400"/>
            <a:ext cx="7755008" cy="914400"/>
          </a:xfrm>
        </p:spPr>
        <p:txBody>
          <a:bodyPr>
            <a:normAutofit/>
          </a:bodyPr>
          <a:lstStyle/>
          <a:p>
            <a:r>
              <a:rPr lang="ru-RU" sz="3600" i="1" dirty="0" smtClean="0">
                <a:solidFill>
                  <a:srgbClr val="FFC000"/>
                </a:solidFill>
              </a:rPr>
              <a:t>Заключение</a:t>
            </a:r>
            <a:endParaRPr lang="ru-RU" sz="3600" i="1" dirty="0">
              <a:solidFill>
                <a:srgbClr val="FFC000"/>
              </a:solidFill>
            </a:endParaRPr>
          </a:p>
        </p:txBody>
      </p:sp>
      <p:sp>
        <p:nvSpPr>
          <p:cNvPr id="3" name="Текст 2"/>
          <p:cNvSpPr>
            <a:spLocks noGrp="1"/>
          </p:cNvSpPr>
          <p:nvPr>
            <p:ph type="body" idx="2"/>
          </p:nvPr>
        </p:nvSpPr>
        <p:spPr/>
        <p:txBody>
          <a:bodyPr/>
          <a:lstStyle/>
          <a:p>
            <a:endParaRPr lang="ru-RU"/>
          </a:p>
        </p:txBody>
      </p:sp>
      <p:sp>
        <p:nvSpPr>
          <p:cNvPr id="4" name="Содержимое 3"/>
          <p:cNvSpPr>
            <a:spLocks noGrp="1"/>
          </p:cNvSpPr>
          <p:nvPr>
            <p:ph sz="half" idx="1"/>
          </p:nvPr>
        </p:nvSpPr>
        <p:spPr>
          <a:xfrm>
            <a:off x="761372" y="1484784"/>
            <a:ext cx="4626159" cy="4169762"/>
          </a:xfrm>
        </p:spPr>
        <p:style>
          <a:lnRef idx="1">
            <a:schemeClr val="dk1"/>
          </a:lnRef>
          <a:fillRef idx="2">
            <a:schemeClr val="dk1"/>
          </a:fillRef>
          <a:effectRef idx="1">
            <a:schemeClr val="dk1"/>
          </a:effectRef>
          <a:fontRef idx="minor">
            <a:schemeClr val="dk1"/>
          </a:fontRef>
        </p:style>
        <p:txBody>
          <a:bodyPr>
            <a:normAutofit fontScale="92500" lnSpcReduction="10000"/>
          </a:bodyPr>
          <a:lstStyle/>
          <a:p>
            <a:r>
              <a:rPr lang="ru-RU" i="1" dirty="0" smtClean="0"/>
              <a:t>В процессе игры происходит не только упражнение в уже имеющихся навыках, их закрепление и совершенствование, но и формирование новых психических процессов, новых качеств личности ребенка.</a:t>
            </a:r>
            <a:endParaRPr lang="ru-RU" i="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533400"/>
            <a:ext cx="7683000" cy="914400"/>
          </a:xfrm>
        </p:spPr>
        <p:txBody>
          <a:bodyPr>
            <a:normAutofit/>
          </a:bodyPr>
          <a:lstStyle/>
          <a:p>
            <a:r>
              <a:rPr lang="ru-RU" sz="3600" i="1" dirty="0" smtClean="0">
                <a:solidFill>
                  <a:srgbClr val="FFC000"/>
                </a:solidFill>
              </a:rPr>
              <a:t>Заключение</a:t>
            </a:r>
            <a:endParaRPr lang="ru-RU" sz="3600" i="1" dirty="0">
              <a:solidFill>
                <a:srgbClr val="FFC000"/>
              </a:solidFill>
            </a:endParaRPr>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a:xfrm>
            <a:off x="611560" y="1484784"/>
            <a:ext cx="4680520" cy="4169762"/>
          </a:xfrm>
        </p:spPr>
        <p:style>
          <a:lnRef idx="1">
            <a:schemeClr val="dk1"/>
          </a:lnRef>
          <a:fillRef idx="2">
            <a:schemeClr val="dk1"/>
          </a:fillRef>
          <a:effectRef idx="1">
            <a:schemeClr val="dk1"/>
          </a:effectRef>
          <a:fontRef idx="minor">
            <a:schemeClr val="dk1"/>
          </a:fontRef>
        </p:style>
        <p:txBody>
          <a:bodyPr>
            <a:normAutofit lnSpcReduction="10000"/>
          </a:bodyPr>
          <a:lstStyle/>
          <a:p>
            <a:r>
              <a:rPr lang="ru-RU" i="1" dirty="0" smtClean="0"/>
              <a:t>Подвижная игра – незаменимое средство пополнения ребенком знаний и представлений об окружающем мире, развития мышления, ценных морально-волевых и физических качеств.</a:t>
            </a:r>
            <a:endParaRPr lang="ru-RU" i="1" dirty="0"/>
          </a:p>
        </p:txBody>
      </p:sp>
      <p:pic>
        <p:nvPicPr>
          <p:cNvPr id="5" name="Рисунок 4" descr="ris_141.jpg"/>
          <p:cNvPicPr>
            <a:picLocks noChangeAspect="1"/>
          </p:cNvPicPr>
          <p:nvPr/>
        </p:nvPicPr>
        <p:blipFill>
          <a:blip r:embed="rId2" cstate="print"/>
          <a:stretch>
            <a:fillRect/>
          </a:stretch>
        </p:blipFill>
        <p:spPr>
          <a:xfrm>
            <a:off x="6156176" y="980728"/>
            <a:ext cx="1872208" cy="2088232"/>
          </a:xfrm>
          <a:prstGeom prst="rect">
            <a:avLst/>
          </a:prstGeom>
          <a:ln>
            <a:noFill/>
          </a:ln>
          <a:effectLst>
            <a:outerShdw blurRad="190500" algn="tl" rotWithShape="0">
              <a:srgbClr val="000000">
                <a:alpha val="70000"/>
              </a:srgbClr>
            </a:outerShdw>
          </a:effectLst>
        </p:spPr>
      </p:pic>
      <p:pic>
        <p:nvPicPr>
          <p:cNvPr id="6" name="Рисунок 5" descr="podvizhnaja-igra-gorelki.jpg"/>
          <p:cNvPicPr>
            <a:picLocks noChangeAspect="1"/>
          </p:cNvPicPr>
          <p:nvPr/>
        </p:nvPicPr>
        <p:blipFill>
          <a:blip r:embed="rId3" cstate="print"/>
          <a:stretch>
            <a:fillRect/>
          </a:stretch>
        </p:blipFill>
        <p:spPr>
          <a:xfrm>
            <a:off x="5508104" y="3140968"/>
            <a:ext cx="3096344" cy="2481229"/>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p:style>
          <a:lnRef idx="1">
            <a:schemeClr val="accent6"/>
          </a:lnRef>
          <a:fillRef idx="3">
            <a:schemeClr val="accent6"/>
          </a:fillRef>
          <a:effectRef idx="2">
            <a:schemeClr val="accent6"/>
          </a:effectRef>
          <a:fontRef idx="minor">
            <a:schemeClr val="lt1"/>
          </a:fontRef>
        </p:style>
        <p:txBody>
          <a:bodyPr/>
          <a:lstStyle/>
          <a:p>
            <a:r>
              <a:rPr lang="ru-RU" b="1" i="1" dirty="0" smtClean="0"/>
              <a:t>Цель: </a:t>
            </a:r>
            <a:r>
              <a:rPr lang="ru-RU" i="1" dirty="0" smtClean="0"/>
              <a:t>развитие двигательного творчества у детей школьного возраста и воспитания с помощью игры.</a:t>
            </a:r>
            <a:endParaRPr lang="ru-RU" b="1"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a:p>
        </p:txBody>
      </p:sp>
      <p:sp>
        <p:nvSpPr>
          <p:cNvPr id="4" name="Содержимое 3"/>
          <p:cNvSpPr>
            <a:spLocks noGrp="1"/>
          </p:cNvSpPr>
          <p:nvPr>
            <p:ph sz="half" idx="1"/>
          </p:nvPr>
        </p:nvSpPr>
        <p:spPr/>
        <p:style>
          <a:lnRef idx="1">
            <a:schemeClr val="accent6"/>
          </a:lnRef>
          <a:fillRef idx="2">
            <a:schemeClr val="accent6"/>
          </a:fillRef>
          <a:effectRef idx="1">
            <a:schemeClr val="accent6"/>
          </a:effectRef>
          <a:fontRef idx="minor">
            <a:schemeClr val="dk1"/>
          </a:fontRef>
        </p:style>
        <p:txBody>
          <a:bodyPr>
            <a:normAutofit fontScale="62500" lnSpcReduction="20000"/>
          </a:bodyPr>
          <a:lstStyle/>
          <a:p>
            <a:r>
              <a:rPr lang="ru-RU" b="1" i="1" dirty="0" smtClean="0"/>
              <a:t>Основные задачи подвижных игр:</a:t>
            </a:r>
            <a:endParaRPr lang="ru-RU" dirty="0" smtClean="0"/>
          </a:p>
          <a:p>
            <a:r>
              <a:rPr lang="ru-RU" i="1" dirty="0" smtClean="0"/>
              <a:t>укреплять здоровье играющих;</a:t>
            </a:r>
          </a:p>
          <a:p>
            <a:r>
              <a:rPr lang="ru-RU" i="1" dirty="0" smtClean="0"/>
              <a:t>способствовать их правильному физическому развитию;</a:t>
            </a:r>
          </a:p>
          <a:p>
            <a:r>
              <a:rPr lang="ru-RU" i="1" dirty="0" smtClean="0"/>
              <a:t>содействовать овладению жизненно необходимыми двигательными навыками, умениями и совершенствованию в них;</a:t>
            </a:r>
          </a:p>
          <a:p>
            <a:r>
              <a:rPr lang="ru-RU" i="1" dirty="0" smtClean="0"/>
              <a:t>воспитывать необходимые морально-волевые и физические качества;</a:t>
            </a:r>
          </a:p>
          <a:p>
            <a:r>
              <a:rPr lang="ru-RU" i="1" dirty="0" smtClean="0"/>
              <a:t>прививать организаторские навыки и привычку систематически самостоятельно заниматься играми.</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33400"/>
            <a:ext cx="7755008" cy="914400"/>
          </a:xfrm>
        </p:spPr>
        <p:txBody>
          <a:bodyPr>
            <a:normAutofit/>
          </a:bodyPr>
          <a:lstStyle/>
          <a:p>
            <a:r>
              <a:rPr lang="ru-RU" sz="3600" i="1" dirty="0" smtClean="0">
                <a:solidFill>
                  <a:srgbClr val="FFC000"/>
                </a:solidFill>
              </a:rPr>
              <a:t>Актуальность</a:t>
            </a:r>
            <a:endParaRPr lang="ru-RU" sz="3600" i="1" dirty="0">
              <a:solidFill>
                <a:srgbClr val="FFC000"/>
              </a:solidFill>
            </a:endParaRPr>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a:xfrm>
            <a:off x="761373" y="1484784"/>
            <a:ext cx="4602716" cy="4169762"/>
          </a:xfrm>
        </p:spPr>
        <p:style>
          <a:lnRef idx="1">
            <a:schemeClr val="dk1"/>
          </a:lnRef>
          <a:fillRef idx="2">
            <a:schemeClr val="dk1"/>
          </a:fillRef>
          <a:effectRef idx="1">
            <a:schemeClr val="dk1"/>
          </a:effectRef>
          <a:fontRef idx="minor">
            <a:schemeClr val="dk1"/>
          </a:fontRef>
        </p:style>
        <p:txBody>
          <a:bodyPr>
            <a:normAutofit fontScale="70000" lnSpcReduction="20000"/>
          </a:bodyPr>
          <a:lstStyle/>
          <a:p>
            <a:r>
              <a:rPr lang="ru-RU" i="1" dirty="0" smtClean="0"/>
              <a:t>В настоящее время забота о здоровье детей стала занимать во всем мире приоритетные позиции. И это понятно: современному обществу нужны личности творческие, гармонично развитые, активные и здоровые. Здоровье, приобретенное в ранний и дошкольный период детства, служит фундаментом для общего развития и сохраняет свою значимость в последующие годы.</a:t>
            </a:r>
            <a:endParaRPr lang="ru-RU"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a:p>
        </p:txBody>
      </p:sp>
      <p:sp>
        <p:nvSpPr>
          <p:cNvPr id="7" name="Текст 6"/>
          <p:cNvSpPr>
            <a:spLocks noGrp="1"/>
          </p:cNvSpPr>
          <p:nvPr>
            <p:ph type="body" idx="2"/>
          </p:nvPr>
        </p:nvSpPr>
        <p:spPr/>
        <p:txBody>
          <a:bodyPr/>
          <a:lstStyle/>
          <a:p>
            <a:endParaRPr lang="ru-RU" dirty="0"/>
          </a:p>
        </p:txBody>
      </p:sp>
      <p:sp>
        <p:nvSpPr>
          <p:cNvPr id="4" name="Содержимое 3"/>
          <p:cNvSpPr>
            <a:spLocks noGrp="1"/>
          </p:cNvSpPr>
          <p:nvPr>
            <p:ph sz="half" idx="1"/>
          </p:nvPr>
        </p:nvSpPr>
        <p:spPr>
          <a:xfrm>
            <a:off x="761372" y="1268760"/>
            <a:ext cx="4626159" cy="4824536"/>
          </a:xfrm>
        </p:spPr>
        <p:style>
          <a:lnRef idx="2">
            <a:schemeClr val="accent5"/>
          </a:lnRef>
          <a:fillRef idx="1">
            <a:schemeClr val="lt1"/>
          </a:fillRef>
          <a:effectRef idx="0">
            <a:schemeClr val="accent5"/>
          </a:effectRef>
          <a:fontRef idx="minor">
            <a:schemeClr val="dk1"/>
          </a:fontRef>
        </p:style>
        <p:txBody>
          <a:bodyPr>
            <a:normAutofit fontScale="62500" lnSpcReduction="20000"/>
          </a:bodyPr>
          <a:lstStyle/>
          <a:p>
            <a:r>
              <a:rPr lang="ru-RU" i="1" dirty="0" smtClean="0"/>
              <a:t>Подвижные игры – наиболее доступный и эффективный метод воздействия на ребенка при его активной помощи. Игра – естественный спутник жизни ребенка и поэтому отвечает законам, заложенным самой природой в развивающемся организме ребенка – неуемной потребности его в жизнерадостных движениях. Преимущество подвижных игр перед строго дозируемыми упражнениями в том, что игра всегда связана с инициативой, фантазией, творчеством, протекает эмоционально, стимулирует двигательную активность.</a:t>
            </a:r>
            <a:endParaRPr lang="ru-RU" i="1" dirty="0"/>
          </a:p>
        </p:txBody>
      </p:sp>
      <p:pic>
        <p:nvPicPr>
          <p:cNvPr id="8" name="Рисунок 7" descr="1307914528_igry-v-ozdorovitelnom-lagere-1.jpg"/>
          <p:cNvPicPr>
            <a:picLocks noChangeAspect="1"/>
          </p:cNvPicPr>
          <p:nvPr/>
        </p:nvPicPr>
        <p:blipFill>
          <a:blip r:embed="rId2" cstate="print"/>
          <a:stretch>
            <a:fillRect/>
          </a:stretch>
        </p:blipFill>
        <p:spPr>
          <a:xfrm>
            <a:off x="5508104" y="2204864"/>
            <a:ext cx="3251853" cy="2438890"/>
          </a:xfrm>
          <a:prstGeom prst="rect">
            <a:avLst/>
          </a:prstGeom>
          <a:ln>
            <a:noFill/>
          </a:ln>
          <a:effectLst>
            <a:outerShdw blurRad="190500" algn="tl" rotWithShape="0">
              <a:srgbClr val="000000">
                <a:alpha val="70000"/>
              </a:srgbClr>
            </a:outerShdw>
          </a:effectLst>
        </p:spPr>
      </p:pic>
      <p:sp>
        <p:nvSpPr>
          <p:cNvPr id="9" name="TextBox 8"/>
          <p:cNvSpPr txBox="1"/>
          <p:nvPr/>
        </p:nvSpPr>
        <p:spPr>
          <a:xfrm>
            <a:off x="755576" y="548680"/>
            <a:ext cx="4392488" cy="584775"/>
          </a:xfrm>
          <a:prstGeom prst="rect">
            <a:avLst/>
          </a:prstGeom>
          <a:noFill/>
        </p:spPr>
        <p:txBody>
          <a:bodyPr wrap="square" rtlCol="0">
            <a:spAutoFit/>
          </a:bodyPr>
          <a:lstStyle/>
          <a:p>
            <a:r>
              <a:rPr lang="ru-RU" sz="3200" b="1" i="1" dirty="0" smtClean="0">
                <a:solidFill>
                  <a:srgbClr val="FFC000"/>
                </a:solidFill>
              </a:rPr>
              <a:t>Введение</a:t>
            </a:r>
            <a:endParaRPr lang="ru-RU" sz="3200" b="1" i="1" dirty="0">
              <a:solidFill>
                <a:srgbClr val="FFC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p:style>
          <a:lnRef idx="2">
            <a:schemeClr val="accent3"/>
          </a:lnRef>
          <a:fillRef idx="1">
            <a:schemeClr val="lt1"/>
          </a:fillRef>
          <a:effectRef idx="0">
            <a:schemeClr val="accent3"/>
          </a:effectRef>
          <a:fontRef idx="minor">
            <a:schemeClr val="dk1"/>
          </a:fontRef>
        </p:style>
        <p:txBody>
          <a:bodyPr>
            <a:normAutofit fontScale="77500" lnSpcReduction="20000"/>
          </a:bodyPr>
          <a:lstStyle/>
          <a:p>
            <a:r>
              <a:rPr lang="ru-RU" i="1" dirty="0" smtClean="0"/>
              <a:t>Подвижная игра — одно из важных средств всестороннего воспитания детей школьного возраста. Характерная ее особенность — комплексность воздействия на организм и на все стороны личности ребенка: в игре одновременно осуществляется физическое, умственное, нравственное, эстетическое и трудовое воспитание.</a:t>
            </a:r>
            <a:endParaRPr lang="ru-RU"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a:p>
        </p:txBody>
      </p:sp>
      <p:sp>
        <p:nvSpPr>
          <p:cNvPr id="4" name="Содержимое 3"/>
          <p:cNvSpPr>
            <a:spLocks noGrp="1"/>
          </p:cNvSpPr>
          <p:nvPr>
            <p:ph sz="half" idx="1"/>
          </p:nvPr>
        </p:nvSpPr>
        <p:spPr/>
        <p:style>
          <a:lnRef idx="2">
            <a:schemeClr val="accent4"/>
          </a:lnRef>
          <a:fillRef idx="1">
            <a:schemeClr val="lt1"/>
          </a:fillRef>
          <a:effectRef idx="0">
            <a:schemeClr val="accent4"/>
          </a:effectRef>
          <a:fontRef idx="minor">
            <a:schemeClr val="dk1"/>
          </a:fontRef>
        </p:style>
        <p:txBody>
          <a:bodyPr>
            <a:normAutofit fontScale="77500" lnSpcReduction="20000"/>
          </a:bodyPr>
          <a:lstStyle/>
          <a:p>
            <a:r>
              <a:rPr lang="ru-RU" i="1" dirty="0" smtClean="0"/>
              <a:t>Игра была спутником человека с незапамятных времен. Прогрессивные русские ученые – педагоги, гигиенисты (П.Ф.Лесгафт, А.П.Усова и многие другие) раскрыли роль игры как деятельности, способствующей качественным изменениям в физическом и психическом развитии ребенка, оказывающей разностороннее влияние на формирование его личности.</a:t>
            </a:r>
            <a:endParaRPr lang="ru-RU" i="1" dirty="0"/>
          </a:p>
        </p:txBody>
      </p:sp>
      <p:pic>
        <p:nvPicPr>
          <p:cNvPr id="5" name="Рисунок 4" descr="дети-с-мячом.jpg"/>
          <p:cNvPicPr>
            <a:picLocks noChangeAspect="1"/>
          </p:cNvPicPr>
          <p:nvPr/>
        </p:nvPicPr>
        <p:blipFill>
          <a:blip r:embed="rId2" cstate="print"/>
          <a:stretch>
            <a:fillRect/>
          </a:stretch>
        </p:blipFill>
        <p:spPr>
          <a:xfrm>
            <a:off x="5580112" y="1412776"/>
            <a:ext cx="2880320" cy="3534296"/>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a:p>
        </p:txBody>
      </p:sp>
      <p:sp>
        <p:nvSpPr>
          <p:cNvPr id="4" name="Содержимое 3"/>
          <p:cNvSpPr>
            <a:spLocks noGrp="1"/>
          </p:cNvSpPr>
          <p:nvPr>
            <p:ph sz="half" idx="1"/>
          </p:nvPr>
        </p:nvSpPr>
        <p:spPr/>
        <p:style>
          <a:lnRef idx="2">
            <a:schemeClr val="accent3"/>
          </a:lnRef>
          <a:fillRef idx="1">
            <a:schemeClr val="lt1"/>
          </a:fillRef>
          <a:effectRef idx="0">
            <a:schemeClr val="accent3"/>
          </a:effectRef>
          <a:fontRef idx="minor">
            <a:schemeClr val="dk1"/>
          </a:fontRef>
        </p:style>
        <p:txBody>
          <a:bodyPr>
            <a:normAutofit fontScale="70000" lnSpcReduction="20000"/>
          </a:bodyPr>
          <a:lstStyle/>
          <a:p>
            <a:r>
              <a:rPr lang="ru-RU" i="1" dirty="0" smtClean="0"/>
              <a:t>В процессе игры происходит не только упражнение в уже имеющихся навыках, их закрепление и совершенствование, но и формирование новых психических процессов, новых качеств личности ребенка.</a:t>
            </a:r>
          </a:p>
          <a:p>
            <a:r>
              <a:rPr lang="ru-RU" i="1" dirty="0" smtClean="0"/>
              <a:t>Таким образом, подвижная игра – незаменимое средство пополнения ребенком знаний и представлений об окружающем мире, развития мышления, ценных морально-волевых и физических качеств.</a:t>
            </a:r>
            <a:endParaRPr lang="ru-RU" i="1" dirty="0"/>
          </a:p>
        </p:txBody>
      </p:sp>
      <p:pic>
        <p:nvPicPr>
          <p:cNvPr id="5" name="Рисунок 4" descr="400_F_24561298_1isFltbgP6xSrmmn5KioUUeurMAacfPT.jpg"/>
          <p:cNvPicPr>
            <a:picLocks noChangeAspect="1"/>
          </p:cNvPicPr>
          <p:nvPr/>
        </p:nvPicPr>
        <p:blipFill>
          <a:blip r:embed="rId2" cstate="print"/>
          <a:stretch>
            <a:fillRect/>
          </a:stretch>
        </p:blipFill>
        <p:spPr>
          <a:xfrm>
            <a:off x="5580112" y="1556792"/>
            <a:ext cx="2880320" cy="3456384"/>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a:xfrm>
            <a:off x="761372" y="1556792"/>
            <a:ext cx="4626159" cy="4097754"/>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r>
              <a:rPr lang="ru-RU" i="1" dirty="0" smtClean="0"/>
              <a:t>Подвижная игра относится к тем проявлениям игровой деятельности, в которых ярко выражена роль движений.</a:t>
            </a:r>
          </a:p>
          <a:p>
            <a:r>
              <a:rPr lang="ru-RU" i="1" dirty="0" smtClean="0"/>
              <a:t>В этой игре, как и в многих других есть: сюжет, правила и содержание.</a:t>
            </a:r>
            <a:endParaRPr lang="ru-RU" i="1" dirty="0"/>
          </a:p>
        </p:txBody>
      </p:sp>
      <p:sp>
        <p:nvSpPr>
          <p:cNvPr id="6" name="TextBox 5"/>
          <p:cNvSpPr txBox="1"/>
          <p:nvPr/>
        </p:nvSpPr>
        <p:spPr>
          <a:xfrm>
            <a:off x="611560" y="476672"/>
            <a:ext cx="5328592" cy="1354217"/>
          </a:xfrm>
          <a:prstGeom prst="rect">
            <a:avLst/>
          </a:prstGeom>
          <a:noFill/>
        </p:spPr>
        <p:txBody>
          <a:bodyPr wrap="square" rtlCol="0">
            <a:spAutoFit/>
          </a:bodyPr>
          <a:lstStyle/>
          <a:p>
            <a:r>
              <a:rPr lang="ru-RU" sz="3200" b="1" i="1" dirty="0">
                <a:solidFill>
                  <a:srgbClr val="FFC000"/>
                </a:solidFill>
              </a:rPr>
              <a:t>Теория подвижной игры</a:t>
            </a:r>
          </a:p>
          <a:p>
            <a:endParaRPr lang="ru-RU" dirty="0"/>
          </a:p>
        </p:txBody>
      </p:sp>
      <p:pic>
        <p:nvPicPr>
          <p:cNvPr id="7" name="Рисунок 6" descr="mjach2.jpg"/>
          <p:cNvPicPr>
            <a:picLocks noChangeAspect="1"/>
          </p:cNvPicPr>
          <p:nvPr/>
        </p:nvPicPr>
        <p:blipFill>
          <a:blip r:embed="rId2" cstate="print"/>
          <a:stretch>
            <a:fillRect/>
          </a:stretch>
        </p:blipFill>
        <p:spPr>
          <a:xfrm>
            <a:off x="5580112" y="1556792"/>
            <a:ext cx="2880320" cy="4104456"/>
          </a:xfrm>
          <a:prstGeom prst="rect">
            <a:avLst/>
          </a:prstGeom>
          <a:ln>
            <a:noFill/>
          </a:ln>
          <a:effectLst>
            <a:outerShdw blurRad="190500" algn="tl" rotWithShape="0">
              <a:srgbClr val="000000">
                <a:alpha val="70000"/>
              </a:srgbClr>
            </a:out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73</TotalTime>
  <Words>736</Words>
  <Application>Microsoft Office PowerPoint</Application>
  <PresentationFormat>Экран (4:3)</PresentationFormat>
  <Paragraphs>47</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Аспект</vt:lpstr>
      <vt:lpstr>     Подвижные игры на улице  </vt:lpstr>
      <vt:lpstr>Слайд 2</vt:lpstr>
      <vt:lpstr>Слайд 3</vt:lpstr>
      <vt:lpstr>Актуальность</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Заключение</vt:lpstr>
      <vt:lpstr>Заключение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Подвижные игры</dc:title>
  <dc:creator>Admin</dc:creator>
  <cp:lastModifiedBy>Admin</cp:lastModifiedBy>
  <cp:revision>10</cp:revision>
  <dcterms:created xsi:type="dcterms:W3CDTF">2014-10-20T03:32:46Z</dcterms:created>
  <dcterms:modified xsi:type="dcterms:W3CDTF">2014-10-20T17:55:32Z</dcterms:modified>
</cp:coreProperties>
</file>