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  <p:sldId id="26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>
      <p:cViewPr varScale="1">
        <p:scale>
          <a:sx n="70" d="100"/>
          <a:sy n="70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086179-FA50-41AC-9172-53964FD0842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AF86F2B-E5CE-4FD6-9BAC-5DC45630253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8DF7B7-C6ED-49E1-99B7-ADD325246841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916B80-1CD6-42AD-BAEC-87418E5840D7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1B44052-CB65-455E-9A3A-CCCBCA0D49E3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8F0D94-52F1-4F2A-951F-5AFD3A944152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B9CD1D-FC33-4056-BDFB-EC264838C7E3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3A3A4B-7593-499C-B72F-FDC55C4C4850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15C887-1927-4219-9460-CC1046FD80C3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819810-2631-4FD8-BA3B-2A672FA991AD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E655D0-DAED-4914-96E2-99B184D2093C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86F2B-E5CE-4FD6-9BAC-5DC4563025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165AF-E5FD-4984-975D-66ED2BB9885E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0C84E-6F21-4B02-9B97-780018478F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9C69C-A3BC-425F-86EF-F02B8D48DC74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45795-C5DE-4AE9-92A8-413C3859BF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325C-0CFA-4AD3-B4D2-75550E0FB340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ED74F-BEC0-49AD-834C-FEE172B80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91E3-04C2-42DD-8484-411898855D43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D758D-2B02-49DF-B09A-7F455E1023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9636C1-0DE1-4FF0-BC82-8DF954BF450E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F6F2D-4DDB-433C-B657-E1BEE168B9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5B43-BF2C-4E70-899F-64CA1D42575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EB825-6147-4F22-8482-FE3C76A0D6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6621A1-9377-41FE-9E10-1DA1FDC34CD2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A9A90-AA65-43A8-B100-7976C229B7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C7947-DD10-4DBA-AD81-63AF73AA8DDB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FBC-2C0D-4FED-A1B0-FD4CF77DCC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F15E66-0937-4179-AE29-5364ABF7592B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B7C8A-7349-4781-AC7D-B41EDB5D5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17FD94-ACF6-4FF1-90BC-7953B34EA5EF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47F6D-1F3C-4264-B90B-1601493C5D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eaLnBrk="1" fontAlgn="auto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AD659B-4C28-4275-BA0E-412D96A04ECA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89952-CE7F-40D5-BFFE-AD6D16AAB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B43211-047B-454E-9182-5DB5D1D38EEA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  <a:latin typeface="Corbel" pitchFamily="34" charset="0"/>
              </a:defRPr>
            </a:lvl1pPr>
          </a:lstStyle>
          <a:p>
            <a:fld id="{9043957C-AE22-4160-BBF1-015D3B833C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6" r:id="rId2"/>
    <p:sldLayoutId id="2147483752" r:id="rId3"/>
    <p:sldLayoutId id="2147483747" r:id="rId4"/>
    <p:sldLayoutId id="2147483753" r:id="rId5"/>
    <p:sldLayoutId id="2147483748" r:id="rId6"/>
    <p:sldLayoutId id="2147483754" r:id="rId7"/>
    <p:sldLayoutId id="2147483755" r:id="rId8"/>
    <p:sldLayoutId id="2147483756" r:id="rId9"/>
    <p:sldLayoutId id="2147483749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50" y="1341438"/>
            <a:ext cx="7407275" cy="23034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Внеурочная деятельность на начальной ступени в условиях внедрения ФГОС.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Творческое объединение «Волшебный квиллинг»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8400" y="4437063"/>
            <a:ext cx="52197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Автор:</a:t>
            </a:r>
            <a:r>
              <a:rPr lang="ru-RU" dirty="0" smtClean="0"/>
              <a:t> Митрофанова О.В.,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учитель начальных классов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МБОУ «Северокоммунарская СОШ»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Познавательные УУД:</a:t>
            </a:r>
            <a:endParaRPr lang="ru-RU" dirty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осуществлять поиск нужной информации,</a:t>
            </a:r>
          </a:p>
          <a:p>
            <a:pPr eaLnBrk="1" hangingPunct="1"/>
            <a:r>
              <a:rPr lang="ru-RU" smtClean="0"/>
              <a:t>использовать знаки, символы, модели, схемы,</a:t>
            </a:r>
          </a:p>
          <a:p>
            <a:pPr eaLnBrk="1" hangingPunct="1"/>
            <a:r>
              <a:rPr lang="ru-RU" smtClean="0"/>
              <a:t>проводить наблюдения, высказывать суждения, делать выводы.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Личностные УУД:</a:t>
            </a:r>
            <a:endParaRPr lang="ru-RU" dirty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желание приобретать новые знания,  умения,</a:t>
            </a:r>
          </a:p>
          <a:p>
            <a:pPr eaLnBrk="1" hangingPunct="1"/>
            <a:r>
              <a:rPr lang="ru-RU" smtClean="0"/>
              <a:t>осознавать свои трудности и стремиться к их преодолению, </a:t>
            </a:r>
          </a:p>
          <a:p>
            <a:pPr eaLnBrk="1" hangingPunct="1"/>
            <a:r>
              <a:rPr lang="ru-RU" smtClean="0"/>
              <a:t>осваивать новые виды деятельности,</a:t>
            </a:r>
          </a:p>
          <a:p>
            <a:pPr eaLnBrk="1" hangingPunct="1"/>
            <a:r>
              <a:rPr lang="ru-RU" smtClean="0"/>
              <a:t>участвовать в творческом процессе.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Коммуникативные УУД:</a:t>
            </a:r>
            <a:endParaRPr lang="ru-RU" dirty="0"/>
          </a:p>
        </p:txBody>
      </p:sp>
      <p:sp>
        <p:nvSpPr>
          <p:cNvPr id="28675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задавать вопросы, вступать в диалог,</a:t>
            </a:r>
          </a:p>
          <a:p>
            <a:pPr eaLnBrk="1" hangingPunct="1"/>
            <a:r>
              <a:rPr lang="ru-RU" smtClean="0"/>
              <a:t>контролировать действия партнера,</a:t>
            </a:r>
          </a:p>
          <a:p>
            <a:pPr eaLnBrk="1" hangingPunct="1"/>
            <a:r>
              <a:rPr lang="ru-RU" smtClean="0"/>
              <a:t>договариваться и приходить к общему решению в совместной деятельности,</a:t>
            </a:r>
          </a:p>
          <a:p>
            <a:pPr eaLnBrk="1" hangingPunct="1"/>
            <a:r>
              <a:rPr lang="ru-RU" smtClean="0"/>
              <a:t>осуществлять сотрудничество с учителем, со сверстниками.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Ожидаемые результаты: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познакомятся с искусством </a:t>
            </a:r>
            <a:r>
              <a:rPr lang="ru-RU" dirty="0" err="1" smtClean="0"/>
              <a:t>бумагокручения</a:t>
            </a:r>
            <a:r>
              <a:rPr lang="ru-RU" dirty="0" smtClean="0"/>
              <a:t>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будут знать основные геометрические понятия и базовые формы </a:t>
            </a:r>
            <a:r>
              <a:rPr lang="ru-RU" dirty="0" err="1" smtClean="0"/>
              <a:t>квиллинга</a:t>
            </a:r>
            <a:r>
              <a:rPr lang="ru-RU" dirty="0" smtClean="0"/>
              <a:t>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будут создавать композиции с изделиями, выполненными в технике </a:t>
            </a:r>
            <a:r>
              <a:rPr lang="ru-RU" dirty="0" err="1" smtClean="0"/>
              <a:t>квиллинга</a:t>
            </a:r>
            <a:r>
              <a:rPr lang="ru-RU" dirty="0" smtClean="0"/>
              <a:t>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разовьют внимание, память, мышление, пространственное воображение; мелкую моторику рук и глазомер; художественный вкус, творческие способности и фантазию.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улучшат свои коммуникативные способности и приобретут навыки работы в коллективе.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0138" y="5843588"/>
            <a:ext cx="40116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Некрасова Яна, ученица 4 класса</a:t>
            </a:r>
          </a:p>
        </p:txBody>
      </p:sp>
      <p:pic>
        <p:nvPicPr>
          <p:cNvPr id="31747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11102" t="7600" r="9203" b="5577"/>
          <a:stretch>
            <a:fillRect/>
          </a:stretch>
        </p:blipFill>
        <p:spPr>
          <a:xfrm>
            <a:off x="1414463" y="476250"/>
            <a:ext cx="3384550" cy="4546600"/>
          </a:xfrm>
        </p:spPr>
      </p:pic>
      <p:pic>
        <p:nvPicPr>
          <p:cNvPr id="31748" name="Объект 2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13432" t="9731" r="14926" b="11020"/>
          <a:stretch>
            <a:fillRect/>
          </a:stretch>
        </p:blipFill>
        <p:spPr>
          <a:xfrm>
            <a:off x="5219700" y="1682750"/>
            <a:ext cx="3313113" cy="434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18748" t="12502" r="12508" b="16245"/>
          <a:stretch>
            <a:fillRect/>
          </a:stretch>
        </p:blipFill>
        <p:spPr>
          <a:xfrm>
            <a:off x="1331913" y="260350"/>
            <a:ext cx="3455987" cy="4608513"/>
          </a:xfrm>
        </p:spPr>
      </p:pic>
      <p:sp>
        <p:nvSpPr>
          <p:cNvPr id="6" name="TextBox 5"/>
          <p:cNvSpPr txBox="1"/>
          <p:nvPr/>
        </p:nvSpPr>
        <p:spPr>
          <a:xfrm>
            <a:off x="2062163" y="5300663"/>
            <a:ext cx="20510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Лучникова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Анна</a:t>
            </a:r>
          </a:p>
        </p:txBody>
      </p:sp>
      <p:pic>
        <p:nvPicPr>
          <p:cNvPr id="32772" name="Рисунок 3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18785" t="14417" r="21684" b="15234"/>
          <a:stretch>
            <a:fillRect/>
          </a:stretch>
        </p:blipFill>
        <p:spPr>
          <a:xfrm>
            <a:off x="5219700" y="1374775"/>
            <a:ext cx="3400425" cy="4295775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5894388" y="5876925"/>
            <a:ext cx="20399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Бедрицких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Галя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484313"/>
            <a:ext cx="3497262" cy="4664075"/>
          </a:xfrm>
        </p:spPr>
      </p:pic>
      <p:pic>
        <p:nvPicPr>
          <p:cNvPr id="33795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 l="11676" t="8852" r="16881" b="14584"/>
          <a:stretch>
            <a:fillRect/>
          </a:stretch>
        </p:blipFill>
        <p:spPr>
          <a:xfrm>
            <a:off x="1331913" y="549275"/>
            <a:ext cx="3527425" cy="4662488"/>
          </a:xfrm>
        </p:spPr>
      </p:pic>
      <p:sp>
        <p:nvSpPr>
          <p:cNvPr id="7" name="TextBox 6"/>
          <p:cNvSpPr txBox="1"/>
          <p:nvPr/>
        </p:nvSpPr>
        <p:spPr>
          <a:xfrm>
            <a:off x="2070100" y="5445125"/>
            <a:ext cx="20399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Костицина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Анна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Ведущая идея:</a:t>
            </a:r>
            <a:endParaRPr lang="ru-RU" sz="4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создание комфортной среды общения, развития способностей, творческого потенциала и самореализации.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satMod val="130000"/>
                  </a:schemeClr>
                </a:solidFill>
              </a:rPr>
              <a:t>Цель:</a:t>
            </a:r>
            <a:endParaRPr lang="ru-RU" sz="48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Всестороннее интеллектуальное и эстетическое развитие детей в процессе овладения приемами техники квиллинга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Задачи: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i="1" dirty="0" smtClean="0"/>
              <a:t>Обучающие: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Знакомить учащихся с основными понятиями и базовыми формами </a:t>
            </a:r>
            <a:r>
              <a:rPr lang="ru-RU" dirty="0" err="1" smtClean="0"/>
              <a:t>квиллинга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Обучать различным приемам работы с бумагой.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Формировать умения следовать устным инструкциям.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Обогащать словарь учащихся специальными терминами.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Создавать композиции с изделиями, выполненными в технике </a:t>
            </a:r>
            <a:r>
              <a:rPr lang="ru-RU" dirty="0" err="1" smtClean="0"/>
              <a:t>квиллинга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Развивающие: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Развивать внимание, память, логическое и пространственное воображения.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Развивать мелкую моторику рук и глазомер.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Развивать художественный вкус, творческие способности и фантазии детей.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Развивать у детей способность работать руками, приучать к точным движениям пальцев, совершенствовать мелкую моторику рук, развивать глазомер.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Развивать пространственное воображение.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Воспитательные: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8888" y="1447800"/>
            <a:ext cx="7675562" cy="4800600"/>
          </a:xfrm>
        </p:spPr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Воспитывать интерес к искусству </a:t>
            </a:r>
            <a:r>
              <a:rPr lang="ru-RU" dirty="0" err="1" smtClean="0"/>
              <a:t>квиллинга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Формировать культуру труда и совершенствовать трудовые навыки.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Способствовать созданию игровых ситуаций, расширять коммуникативные способности детей.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Совершенствовать трудовые навыки, формировать культуру труда, учить аккуратности, умению бережно и экономно использовать материал, содержать в порядке рабочее место.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Принципы: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доступности (простота, соответствие возрастным и индивидуальным особенностям);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наглядности (иллюстративность, наличие дидактических материалов).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демократичности и гуманизма (взаимодействие педагога и ученика в социуме, реализация собственных творческих потребностей);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научности (обоснованность, наличие методологической базы и теоретической основы).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«от простого к сложному»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Формы работы: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258888" y="1484313"/>
            <a:ext cx="7499350" cy="4800600"/>
          </a:xfrm>
        </p:spPr>
        <p:txBody>
          <a:bodyPr/>
          <a:lstStyle/>
          <a:p>
            <a:pPr eaLnBrk="1" hangingPunct="1"/>
            <a:r>
              <a:rPr lang="ru-RU" sz="4000" smtClean="0"/>
              <a:t>индивидуальная, </a:t>
            </a:r>
          </a:p>
          <a:p>
            <a:pPr eaLnBrk="1" hangingPunct="1"/>
            <a:r>
              <a:rPr lang="ru-RU" sz="4000" smtClean="0"/>
              <a:t>групповая,</a:t>
            </a:r>
          </a:p>
          <a:p>
            <a:pPr eaLnBrk="1" hangingPunct="1"/>
            <a:r>
              <a:rPr lang="ru-RU" sz="4000" smtClean="0"/>
              <a:t>коллективная.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Формирование регулятивных УУД:</a:t>
            </a:r>
            <a:endParaRPr lang="ru-RU" dirty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планировать свои действия с поставленной задачей,</a:t>
            </a:r>
          </a:p>
          <a:p>
            <a:pPr eaLnBrk="1" hangingPunct="1"/>
            <a:r>
              <a:rPr lang="ru-RU" smtClean="0"/>
              <a:t>самостоятельно оценивать правильность выполнения действия,</a:t>
            </a:r>
          </a:p>
          <a:p>
            <a:pPr eaLnBrk="1" hangingPunct="1"/>
            <a:r>
              <a:rPr lang="ru-RU" smtClean="0"/>
              <a:t>вносить необходимые коррективы  с учетом сделанных ошибок.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436</Words>
  <Application>Microsoft Office PowerPoint</Application>
  <PresentationFormat>Экран (4:3)</PresentationFormat>
  <Paragraphs>80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Corbel</vt:lpstr>
      <vt:lpstr>Wingdings 2</vt:lpstr>
      <vt:lpstr>Verdana</vt:lpstr>
      <vt:lpstr>Calibri</vt:lpstr>
      <vt:lpstr>Gill Sans MT</vt:lpstr>
      <vt:lpstr>Wingdings</vt:lpstr>
      <vt:lpstr>Солнцестояние</vt:lpstr>
      <vt:lpstr>Внеурочная деятельность на начальной ступени в условиях внедрения ФГОС.  Творческое объединение «Волшебный квиллинг»</vt:lpstr>
      <vt:lpstr>Ведущая идея:</vt:lpstr>
      <vt:lpstr>Цель:</vt:lpstr>
      <vt:lpstr>Задачи:</vt:lpstr>
      <vt:lpstr> Развивающие: </vt:lpstr>
      <vt:lpstr> Воспитательные: </vt:lpstr>
      <vt:lpstr> Принципы: </vt:lpstr>
      <vt:lpstr> Формы работы: </vt:lpstr>
      <vt:lpstr>Формирование регулятивных УУД:</vt:lpstr>
      <vt:lpstr>Познавательные УУД:</vt:lpstr>
      <vt:lpstr>Личностные УУД:</vt:lpstr>
      <vt:lpstr>Коммуникативные УУД:</vt:lpstr>
      <vt:lpstr>Ожидаемые результаты: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на начальной ступени в условиях внедрения ФГОС. Кружок «Волшебный квиллинг»</dc:title>
  <cp:lastModifiedBy>Учитель</cp:lastModifiedBy>
  <cp:revision>22</cp:revision>
  <dcterms:modified xsi:type="dcterms:W3CDTF">2014-11-11T11:03:39Z</dcterms:modified>
</cp:coreProperties>
</file>