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6" d="100"/>
          <a:sy n="86" d="100"/>
        </p:scale>
        <p:origin x="-53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оугольник с двумя скругленными противолежащими углами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Заголовок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10" name="Дата 9"/>
          <p:cNvSpPr>
            <a:spLocks noGrp="1"/>
          </p:cNvSpPr>
          <p:nvPr>
            <p:ph type="dt" sz="half" idx="10"/>
          </p:nvPr>
        </p:nvSpPr>
        <p:spPr>
          <a:xfrm>
            <a:off x="5562600" y="6509004"/>
            <a:ext cx="3002280" cy="274320"/>
          </a:xfrm>
        </p:spPr>
        <p:txBody>
          <a:bodyPr vert="horz" rtlCol="0"/>
          <a:lstStyle>
            <a:extLst/>
          </a:lstStyle>
          <a:p>
            <a:fld id="{7EAF463A-BC7C-46EE-9F1E-7F377CCA4891}" type="datetimeFigureOut">
              <a:rPr lang="en-US" smtClean="0"/>
              <a:pPr/>
              <a:t>11/6/2014</a:t>
            </a:fld>
            <a:endParaRPr lang="en-US"/>
          </a:p>
        </p:txBody>
      </p:sp>
      <p:sp>
        <p:nvSpPr>
          <p:cNvPr id="11" name="Номер слайда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A483448D-3A78-4528-A469-B745A65DA480}" type="slidenum">
              <a:rPr lang="en-US" smtClean="0"/>
              <a:pPr/>
              <a:t>‹#›</a:t>
            </a:fld>
            <a:endParaRPr lang="en-US"/>
          </a:p>
        </p:txBody>
      </p:sp>
      <p:sp>
        <p:nvSpPr>
          <p:cNvPr id="12" name="Нижний колонтитул 11"/>
          <p:cNvSpPr>
            <a:spLocks noGrp="1"/>
          </p:cNvSpPr>
          <p:nvPr>
            <p:ph type="ftr" sz="quarter" idx="12"/>
          </p:nvPr>
        </p:nvSpPr>
        <p:spPr>
          <a:xfrm>
            <a:off x="1600200" y="6509004"/>
            <a:ext cx="3907464" cy="274320"/>
          </a:xfrm>
        </p:spPr>
        <p:txBody>
          <a:bodyPr vert="horz" rtlCol="0"/>
          <a:lstStyle>
            <a:extLst/>
          </a:lstStyle>
          <a:p>
            <a:endParaRPr lang="en-US"/>
          </a:p>
        </p:txBody>
      </p:sp>
    </p:spTree>
  </p:cSld>
  <p:clrMapOvr>
    <a:masterClrMapping/>
  </p:clrMapOvr>
  <p:transition>
    <p:pull di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7EAF463A-BC7C-46EE-9F1E-7F377CCA4891}" type="datetimeFigureOut">
              <a:rPr lang="en-US" smtClean="0"/>
              <a:pPr/>
              <a:t>11/6/2014</a:t>
            </a:fld>
            <a:endParaRPr lang="en-US"/>
          </a:p>
        </p:txBody>
      </p:sp>
      <p:sp>
        <p:nvSpPr>
          <p:cNvPr id="5" name="Нижний колонтитул 4"/>
          <p:cNvSpPr>
            <a:spLocks noGrp="1"/>
          </p:cNvSpPr>
          <p:nvPr>
            <p:ph type="ftr" sz="quarter" idx="11"/>
          </p:nvPr>
        </p:nvSpPr>
        <p:spPr/>
        <p:txBody>
          <a:bodyPr/>
          <a:lstStyle>
            <a:extLst/>
          </a:lstStyle>
          <a:p>
            <a:endParaRPr lang="en-US"/>
          </a:p>
        </p:txBody>
      </p:sp>
      <p:sp>
        <p:nvSpPr>
          <p:cNvPr id="6" name="Номер слайда 5"/>
          <p:cNvSpPr>
            <a:spLocks noGrp="1"/>
          </p:cNvSpPr>
          <p:nvPr>
            <p:ph type="sldNum" sz="quarter" idx="12"/>
          </p:nvPr>
        </p:nvSpPr>
        <p:spPr/>
        <p:txBody>
          <a:bodyPr/>
          <a:lstStyle>
            <a:extLst/>
          </a:lstStyle>
          <a:p>
            <a:fld id="{A483448D-3A78-4528-A469-B745A65DA480}" type="slidenum">
              <a:rPr lang="en-US" smtClean="0"/>
              <a:pPr/>
              <a:t>‹#›</a:t>
            </a:fld>
            <a:endParaRPr lang="en-US"/>
          </a:p>
        </p:txBody>
      </p:sp>
    </p:spTree>
  </p:cSld>
  <p:clrMapOvr>
    <a:masterClrMapping/>
  </p:clrMapOvr>
  <p:transition>
    <p:pull di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lvl1pPr algn="l">
              <a:defRPr/>
            </a:lvl1pPr>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7EAF463A-BC7C-46EE-9F1E-7F377CCA4891}" type="datetimeFigureOut">
              <a:rPr lang="en-US" smtClean="0"/>
              <a:pPr/>
              <a:t>11/6/2014</a:t>
            </a:fld>
            <a:endParaRPr lang="en-US"/>
          </a:p>
        </p:txBody>
      </p:sp>
      <p:sp>
        <p:nvSpPr>
          <p:cNvPr id="5" name="Нижний колонтитул 4"/>
          <p:cNvSpPr>
            <a:spLocks noGrp="1"/>
          </p:cNvSpPr>
          <p:nvPr>
            <p:ph type="ftr" sz="quarter" idx="11"/>
          </p:nvPr>
        </p:nvSpPr>
        <p:spPr/>
        <p:txBody>
          <a:bodyPr/>
          <a:lstStyle>
            <a:extLst/>
          </a:lstStyle>
          <a:p>
            <a:endParaRPr lang="en-US"/>
          </a:p>
        </p:txBody>
      </p:sp>
      <p:sp>
        <p:nvSpPr>
          <p:cNvPr id="6" name="Номер слайда 5"/>
          <p:cNvSpPr>
            <a:spLocks noGrp="1"/>
          </p:cNvSpPr>
          <p:nvPr>
            <p:ph type="sldNum" sz="quarter" idx="12"/>
          </p:nvPr>
        </p:nvSpPr>
        <p:spPr/>
        <p:txBody>
          <a:bodyPr/>
          <a:lstStyle>
            <a:extLst/>
          </a:lstStyle>
          <a:p>
            <a:fld id="{A483448D-3A78-4528-A469-B745A65DA480}" type="slidenum">
              <a:rPr lang="en-US" smtClean="0"/>
              <a:pPr/>
              <a:t>‹#›</a:t>
            </a:fld>
            <a:endParaRPr lang="en-US"/>
          </a:p>
        </p:txBody>
      </p:sp>
    </p:spTree>
  </p:cSld>
  <p:clrMapOvr>
    <a:masterClrMapping/>
  </p:clrMapOvr>
  <p:transition>
    <p:pull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7" name="Прямоугольник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7EAF463A-BC7C-46EE-9F1E-7F377CCA4891}" type="datetimeFigureOut">
              <a:rPr lang="en-US" smtClean="0"/>
              <a:pPr/>
              <a:t>11/6/2014</a:t>
            </a:fld>
            <a:endParaRPr lang="en-US"/>
          </a:p>
        </p:txBody>
      </p:sp>
      <p:sp>
        <p:nvSpPr>
          <p:cNvPr id="5" name="Нижний колонтитул 4"/>
          <p:cNvSpPr>
            <a:spLocks noGrp="1"/>
          </p:cNvSpPr>
          <p:nvPr>
            <p:ph type="ftr" sz="quarter" idx="11"/>
          </p:nvPr>
        </p:nvSpPr>
        <p:spPr/>
        <p:txBody>
          <a:bodyPr/>
          <a:lstStyle>
            <a:extLst/>
          </a:lstStyle>
          <a:p>
            <a:endParaRPr lang="en-US"/>
          </a:p>
        </p:txBody>
      </p:sp>
      <p:sp>
        <p:nvSpPr>
          <p:cNvPr id="6" name="Номер слайда 5"/>
          <p:cNvSpPr>
            <a:spLocks noGrp="1"/>
          </p:cNvSpPr>
          <p:nvPr>
            <p:ph type="sldNum" sz="quarter" idx="12"/>
          </p:nvPr>
        </p:nvSpPr>
        <p:spPr/>
        <p:txBody>
          <a:bodyPr/>
          <a:lstStyle>
            <a:extLst/>
          </a:lstStyle>
          <a:p>
            <a:fld id="{A483448D-3A78-4528-A469-B745A65DA480}" type="slidenum">
              <a:rPr lang="en-US" smtClean="0"/>
              <a:pPr/>
              <a:t>‹#›</a:t>
            </a:fld>
            <a:endParaRPr lang="en-US"/>
          </a:p>
        </p:txBody>
      </p:sp>
    </p:spTree>
  </p:cSld>
  <p:clrMapOvr>
    <a:masterClrMapping/>
  </p:clrMapOvr>
  <p:transition>
    <p:pull di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Прямоугольник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8" name="Дата 7"/>
          <p:cNvSpPr>
            <a:spLocks noGrp="1"/>
          </p:cNvSpPr>
          <p:nvPr>
            <p:ph type="dt" sz="half" idx="10"/>
          </p:nvPr>
        </p:nvSpPr>
        <p:spPr>
          <a:xfrm>
            <a:off x="5562600" y="6513670"/>
            <a:ext cx="3002280" cy="274320"/>
          </a:xfrm>
        </p:spPr>
        <p:txBody>
          <a:bodyPr vert="horz" rtlCol="0"/>
          <a:lstStyle>
            <a:extLst/>
          </a:lstStyle>
          <a:p>
            <a:fld id="{7EAF463A-BC7C-46EE-9F1E-7F377CCA4891}" type="datetimeFigureOut">
              <a:rPr lang="en-US" smtClean="0"/>
              <a:pPr/>
              <a:t>11/6/2014</a:t>
            </a:fld>
            <a:endParaRPr lang="en-US"/>
          </a:p>
        </p:txBody>
      </p:sp>
      <p:sp>
        <p:nvSpPr>
          <p:cNvPr id="9" name="Номер слайда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A483448D-3A78-4528-A469-B745A65DA480}" type="slidenum">
              <a:rPr lang="en-US" smtClean="0"/>
              <a:pPr/>
              <a:t>‹#›</a:t>
            </a:fld>
            <a:endParaRPr lang="en-US"/>
          </a:p>
        </p:txBody>
      </p:sp>
      <p:sp>
        <p:nvSpPr>
          <p:cNvPr id="10" name="Нижний колонтитул 9"/>
          <p:cNvSpPr>
            <a:spLocks noGrp="1"/>
          </p:cNvSpPr>
          <p:nvPr>
            <p:ph type="ftr" sz="quarter" idx="12"/>
          </p:nvPr>
        </p:nvSpPr>
        <p:spPr>
          <a:xfrm>
            <a:off x="1600200" y="6513670"/>
            <a:ext cx="3907464" cy="274320"/>
          </a:xfrm>
        </p:spPr>
        <p:txBody>
          <a:bodyPr vert="horz" rtlCol="0"/>
          <a:lstStyle>
            <a:extLst/>
          </a:lstStyle>
          <a:p>
            <a:endParaRPr lang="en-US"/>
          </a:p>
        </p:txBody>
      </p:sp>
    </p:spTree>
  </p:cSld>
  <p:clrMapOvr>
    <a:masterClrMapping/>
  </p:clrMapOvr>
  <p:transition>
    <p:pull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7EAF463A-BC7C-46EE-9F1E-7F377CCA4891}" type="datetimeFigureOut">
              <a:rPr lang="en-US" smtClean="0"/>
              <a:pPr/>
              <a:t>11/6/2014</a:t>
            </a:fld>
            <a:endParaRPr lang="en-US"/>
          </a:p>
        </p:txBody>
      </p:sp>
      <p:sp>
        <p:nvSpPr>
          <p:cNvPr id="6" name="Нижний колонтитул 5"/>
          <p:cNvSpPr>
            <a:spLocks noGrp="1"/>
          </p:cNvSpPr>
          <p:nvPr>
            <p:ph type="ftr" sz="quarter" idx="11"/>
          </p:nvPr>
        </p:nvSpPr>
        <p:spPr/>
        <p:txBody>
          <a:bodyPr/>
          <a:lstStyle>
            <a:extLst/>
          </a:lstStyle>
          <a:p>
            <a:endParaRPr lang="en-US"/>
          </a:p>
        </p:txBody>
      </p:sp>
      <p:sp>
        <p:nvSpPr>
          <p:cNvPr id="7" name="Номер слайда 6"/>
          <p:cNvSpPr>
            <a:spLocks noGrp="1"/>
          </p:cNvSpPr>
          <p:nvPr>
            <p:ph type="sldNum" sz="quarter" idx="12"/>
          </p:nvPr>
        </p:nvSpPr>
        <p:spPr>
          <a:xfrm>
            <a:off x="8641080" y="6514568"/>
            <a:ext cx="464288" cy="274320"/>
          </a:xfrm>
        </p:spPr>
        <p:txBody>
          <a:bodyPr/>
          <a:lstStyle>
            <a:extLst/>
          </a:lstStyle>
          <a:p>
            <a:fld id="{A483448D-3A78-4528-A469-B745A65DA480}" type="slidenum">
              <a:rPr lang="en-US" smtClean="0"/>
              <a:pPr/>
              <a:t>‹#›</a:t>
            </a:fld>
            <a:endParaRPr lang="en-US"/>
          </a:p>
        </p:txBody>
      </p:sp>
      <p:sp>
        <p:nvSpPr>
          <p:cNvPr id="10" name="Прямоугольник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transition>
    <p:pull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Прямоугольник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11" name="Прямоугольник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2" name="Заголовок 1"/>
          <p:cNvSpPr>
            <a:spLocks noGrp="1"/>
          </p:cNvSpPr>
          <p:nvPr>
            <p:ph type="title"/>
          </p:nvPr>
        </p:nvSpPr>
        <p:spPr>
          <a:xfrm>
            <a:off x="457200" y="251948"/>
            <a:ext cx="8229600" cy="1143000"/>
          </a:xfrm>
        </p:spPr>
        <p:txBody>
          <a:bodyPr anchor="b"/>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7EAF463A-BC7C-46EE-9F1E-7F377CCA4891}" type="datetimeFigureOut">
              <a:rPr lang="en-US" smtClean="0"/>
              <a:pPr/>
              <a:t>11/6/2014</a:t>
            </a:fld>
            <a:endParaRPr lang="en-US"/>
          </a:p>
        </p:txBody>
      </p:sp>
      <p:sp>
        <p:nvSpPr>
          <p:cNvPr id="8" name="Нижний колонтитул 7"/>
          <p:cNvSpPr>
            <a:spLocks noGrp="1"/>
          </p:cNvSpPr>
          <p:nvPr>
            <p:ph type="ftr" sz="quarter" idx="11"/>
          </p:nvPr>
        </p:nvSpPr>
        <p:spPr/>
        <p:txBody>
          <a:bodyPr/>
          <a:lstStyle>
            <a:extLst/>
          </a:lstStyle>
          <a:p>
            <a:endParaRPr lang="en-US"/>
          </a:p>
        </p:txBody>
      </p:sp>
      <p:sp>
        <p:nvSpPr>
          <p:cNvPr id="9" name="Номер слайда 8"/>
          <p:cNvSpPr>
            <a:spLocks noGrp="1"/>
          </p:cNvSpPr>
          <p:nvPr>
            <p:ph type="sldNum" sz="quarter" idx="12"/>
          </p:nvPr>
        </p:nvSpPr>
        <p:spPr>
          <a:xfrm>
            <a:off x="8641080" y="6514568"/>
            <a:ext cx="464288" cy="274320"/>
          </a:xfrm>
        </p:spPr>
        <p:txBody>
          <a:bodyPr/>
          <a:lstStyle>
            <a:extLst/>
          </a:lstStyle>
          <a:p>
            <a:fld id="{A483448D-3A78-4528-A469-B745A65DA480}" type="slidenum">
              <a:rPr lang="en-US" smtClean="0"/>
              <a:pPr/>
              <a:t>‹#›</a:t>
            </a:fld>
            <a:endParaRPr lang="en-US"/>
          </a:p>
        </p:txBody>
      </p:sp>
    </p:spTree>
  </p:cSld>
  <p:clrMapOvr>
    <a:masterClrMapping/>
  </p:clrMapOvr>
  <p:transition>
    <p:pull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53218"/>
            <a:ext cx="8229600" cy="1143000"/>
          </a:xfrm>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7EAF463A-BC7C-46EE-9F1E-7F377CCA4891}" type="datetimeFigureOut">
              <a:rPr lang="en-US" smtClean="0"/>
              <a:pPr/>
              <a:t>11/6/2014</a:t>
            </a:fld>
            <a:endParaRPr lang="en-US"/>
          </a:p>
        </p:txBody>
      </p:sp>
      <p:sp>
        <p:nvSpPr>
          <p:cNvPr id="4" name="Нижний колонтитул 3"/>
          <p:cNvSpPr>
            <a:spLocks noGrp="1"/>
          </p:cNvSpPr>
          <p:nvPr>
            <p:ph type="ftr" sz="quarter" idx="11"/>
          </p:nvPr>
        </p:nvSpPr>
        <p:spPr/>
        <p:txBody>
          <a:bodyPr/>
          <a:lstStyle>
            <a:extLst/>
          </a:lstStyle>
          <a:p>
            <a:endParaRPr lang="en-US"/>
          </a:p>
        </p:txBody>
      </p:sp>
      <p:sp>
        <p:nvSpPr>
          <p:cNvPr id="5" name="Номер слайда 4"/>
          <p:cNvSpPr>
            <a:spLocks noGrp="1"/>
          </p:cNvSpPr>
          <p:nvPr>
            <p:ph type="sldNum" sz="quarter" idx="12"/>
          </p:nvPr>
        </p:nvSpPr>
        <p:spPr/>
        <p:txBody>
          <a:bodyPr/>
          <a:lstStyle>
            <a:extLst/>
          </a:lstStyle>
          <a:p>
            <a:fld id="{A483448D-3A78-4528-A469-B745A65DA480}" type="slidenum">
              <a:rPr lang="en-US" smtClean="0"/>
              <a:pPr/>
              <a:t>‹#›</a:t>
            </a:fld>
            <a:endParaRPr lang="en-US"/>
          </a:p>
        </p:txBody>
      </p:sp>
      <p:sp>
        <p:nvSpPr>
          <p:cNvPr id="7" name="Прямоугольник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transition>
    <p:pull di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7EAF463A-BC7C-46EE-9F1E-7F377CCA4891}" type="datetimeFigureOut">
              <a:rPr lang="en-US" smtClean="0"/>
              <a:pPr/>
              <a:t>11/6/2014</a:t>
            </a:fld>
            <a:endParaRPr lang="en-US"/>
          </a:p>
        </p:txBody>
      </p:sp>
      <p:sp>
        <p:nvSpPr>
          <p:cNvPr id="3" name="Нижний колонтитул 2"/>
          <p:cNvSpPr>
            <a:spLocks noGrp="1"/>
          </p:cNvSpPr>
          <p:nvPr>
            <p:ph type="ftr" sz="quarter" idx="11"/>
          </p:nvPr>
        </p:nvSpPr>
        <p:spPr/>
        <p:txBody>
          <a:bodyPr/>
          <a:lstStyle>
            <a:extLst/>
          </a:lstStyle>
          <a:p>
            <a:endParaRPr lang="en-US"/>
          </a:p>
        </p:txBody>
      </p:sp>
      <p:sp>
        <p:nvSpPr>
          <p:cNvPr id="4" name="Номер слайда 3"/>
          <p:cNvSpPr>
            <a:spLocks noGrp="1"/>
          </p:cNvSpPr>
          <p:nvPr>
            <p:ph type="sldNum" sz="quarter" idx="12"/>
          </p:nvPr>
        </p:nvSpPr>
        <p:spPr/>
        <p:txBody>
          <a:bodyPr/>
          <a:lstStyle>
            <a:extLst/>
          </a:lstStyle>
          <a:p>
            <a:fld id="{A483448D-3A78-4528-A469-B745A65DA480}" type="slidenum">
              <a:rPr lang="en-US" smtClean="0"/>
              <a:pPr/>
              <a:t>‹#›</a:t>
            </a:fld>
            <a:endParaRPr lang="en-US"/>
          </a:p>
        </p:txBody>
      </p:sp>
    </p:spTree>
  </p:cSld>
  <p:clrMapOvr>
    <a:masterClrMapping/>
  </p:clrMapOvr>
  <p:transition>
    <p:pull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Прямоугольник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963136" y="304800"/>
            <a:ext cx="3931920" cy="762000"/>
          </a:xfrm>
        </p:spPr>
        <p:txBody>
          <a:bodyPr anchor="b"/>
          <a:lstStyle>
            <a:lvl1pPr marL="0" algn="r">
              <a:buNone/>
              <a:defRPr sz="2000" b="1"/>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9" name="Дата 8"/>
          <p:cNvSpPr>
            <a:spLocks noGrp="1"/>
          </p:cNvSpPr>
          <p:nvPr>
            <p:ph type="dt" sz="half" idx="10"/>
          </p:nvPr>
        </p:nvSpPr>
        <p:spPr>
          <a:xfrm>
            <a:off x="5562600" y="6513670"/>
            <a:ext cx="3002280" cy="274320"/>
          </a:xfrm>
        </p:spPr>
        <p:txBody>
          <a:bodyPr vert="horz" rtlCol="0"/>
          <a:lstStyle>
            <a:extLst/>
          </a:lstStyle>
          <a:p>
            <a:fld id="{7EAF463A-BC7C-46EE-9F1E-7F377CCA4891}" type="datetimeFigureOut">
              <a:rPr lang="en-US" smtClean="0"/>
              <a:pPr/>
              <a:t>11/6/2014</a:t>
            </a:fld>
            <a:endParaRPr lang="en-US"/>
          </a:p>
        </p:txBody>
      </p:sp>
      <p:sp>
        <p:nvSpPr>
          <p:cNvPr id="10" name="Номер слайда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A483448D-3A78-4528-A469-B745A65DA480}" type="slidenum">
              <a:rPr lang="en-US" smtClean="0"/>
              <a:pPr/>
              <a:t>‹#›</a:t>
            </a:fld>
            <a:endParaRPr lang="en-US"/>
          </a:p>
        </p:txBody>
      </p:sp>
      <p:sp>
        <p:nvSpPr>
          <p:cNvPr id="11" name="Нижний колонтитул 10"/>
          <p:cNvSpPr>
            <a:spLocks noGrp="1"/>
          </p:cNvSpPr>
          <p:nvPr>
            <p:ph type="ftr" sz="quarter" idx="12"/>
          </p:nvPr>
        </p:nvSpPr>
        <p:spPr>
          <a:xfrm>
            <a:off x="1600200" y="6513670"/>
            <a:ext cx="3907464" cy="274320"/>
          </a:xfrm>
        </p:spPr>
        <p:txBody>
          <a:bodyPr vert="horz" rtlCol="0"/>
          <a:lstStyle>
            <a:extLst/>
          </a:lstStyle>
          <a:p>
            <a:endParaRPr lang="en-US"/>
          </a:p>
        </p:txBody>
      </p:sp>
    </p:spTree>
  </p:cSld>
  <p:clrMapOvr>
    <a:masterClrMapping/>
  </p:clrMapOvr>
  <p:transition>
    <p:pull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0443" y="4724400"/>
            <a:ext cx="5486400" cy="664536"/>
          </a:xfrm>
        </p:spPr>
        <p:txBody>
          <a:bodyPr anchor="b"/>
          <a:lstStyle>
            <a:lvl1pPr marL="0" algn="r">
              <a:buNone/>
              <a:defRPr sz="2000" b="1"/>
            </a:lvl1pPr>
            <a:extLst/>
          </a:lstStyle>
          <a:p>
            <a:r>
              <a:rPr kumimoji="0" lang="ru-RU" smtClean="0"/>
              <a:t>Образец заголовка</a:t>
            </a:r>
            <a:endParaRPr kumimoji="0" lang="en-US"/>
          </a:p>
        </p:txBody>
      </p:sp>
      <p:sp>
        <p:nvSpPr>
          <p:cNvPr id="4" name="Текст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
        <p:nvSpPr>
          <p:cNvPr id="13" name="Рисунок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8" name="Дата 7"/>
          <p:cNvSpPr>
            <a:spLocks noGrp="1"/>
          </p:cNvSpPr>
          <p:nvPr>
            <p:ph type="dt" sz="half" idx="10"/>
          </p:nvPr>
        </p:nvSpPr>
        <p:spPr>
          <a:xfrm>
            <a:off x="5562600" y="6509004"/>
            <a:ext cx="3002280" cy="274320"/>
          </a:xfrm>
        </p:spPr>
        <p:txBody>
          <a:bodyPr vert="horz" rtlCol="0"/>
          <a:lstStyle>
            <a:extLst/>
          </a:lstStyle>
          <a:p>
            <a:fld id="{7EAF463A-BC7C-46EE-9F1E-7F377CCA4891}" type="datetimeFigureOut">
              <a:rPr lang="en-US" smtClean="0"/>
              <a:pPr/>
              <a:t>11/6/2014</a:t>
            </a:fld>
            <a:endParaRPr lang="en-US"/>
          </a:p>
        </p:txBody>
      </p:sp>
      <p:sp>
        <p:nvSpPr>
          <p:cNvPr id="9" name="Номер слайда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A483448D-3A78-4528-A469-B745A65DA480}" type="slidenum">
              <a:rPr lang="en-US" smtClean="0"/>
              <a:pPr/>
              <a:t>‹#›</a:t>
            </a:fld>
            <a:endParaRPr lang="en-US"/>
          </a:p>
        </p:txBody>
      </p:sp>
      <p:sp>
        <p:nvSpPr>
          <p:cNvPr id="10" name="Нижний колонтитул 9"/>
          <p:cNvSpPr>
            <a:spLocks noGrp="1"/>
          </p:cNvSpPr>
          <p:nvPr>
            <p:ph type="ftr" sz="quarter" idx="12"/>
          </p:nvPr>
        </p:nvSpPr>
        <p:spPr>
          <a:xfrm>
            <a:off x="1600200" y="6509004"/>
            <a:ext cx="3907464" cy="274320"/>
          </a:xfrm>
        </p:spPr>
        <p:txBody>
          <a:bodyPr vert="horz" rtlCol="0"/>
          <a:lstStyle>
            <a:extLst/>
          </a:lstStyle>
          <a:p>
            <a:endParaRPr lang="en-US"/>
          </a:p>
        </p:txBody>
      </p:sp>
    </p:spTree>
  </p:cSld>
  <p:clrMapOvr>
    <a:masterClrMapping/>
  </p:clrMapOvr>
  <p:transition>
    <p:pull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Прямоугольник с двумя скругленными противолежащими углами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Нижний колонтитул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en-US"/>
          </a:p>
        </p:txBody>
      </p:sp>
      <p:sp>
        <p:nvSpPr>
          <p:cNvPr id="14" name="Дата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7EAF463A-BC7C-46EE-9F1E-7F377CCA4891}" type="datetimeFigureOut">
              <a:rPr lang="en-US" smtClean="0"/>
              <a:pPr/>
              <a:t>11/6/2014</a:t>
            </a:fld>
            <a:endParaRPr lang="en-US"/>
          </a:p>
        </p:txBody>
      </p:sp>
      <p:sp>
        <p:nvSpPr>
          <p:cNvPr id="23" name="Номер слайда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A483448D-3A78-4528-A469-B745A65DA480}" type="slidenum">
              <a:rPr lang="en-US" smtClean="0"/>
              <a:pPr/>
              <a:t>‹#›</a:t>
            </a:fld>
            <a:endParaRPr lang="en-US"/>
          </a:p>
        </p:txBody>
      </p:sp>
      <p:sp>
        <p:nvSpPr>
          <p:cNvPr id="22" name="Заголовок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46237"/>
            <a:ext cx="8229600" cy="4526280"/>
          </a:xfrm>
          <a:prstGeom prst="rect">
            <a:avLst/>
          </a:prstGeom>
        </p:spPr>
        <p:txBody>
          <a:bodyPr>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pull dir="d"/>
  </p:transition>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5.jpeg"/><Relationship Id="rId1" Type="http://schemas.openxmlformats.org/officeDocument/2006/relationships/slideLayout" Target="../slideLayouts/slideLayout7.xml"/><Relationship Id="rId6" Type="http://schemas.openxmlformats.org/officeDocument/2006/relationships/image" Target="../media/image9.gif"/><Relationship Id="rId5" Type="http://schemas.openxmlformats.org/officeDocument/2006/relationships/image" Target="../media/image8.gif"/><Relationship Id="rId4" Type="http://schemas.openxmlformats.org/officeDocument/2006/relationships/image" Target="../media/image7.gif"/></Relationships>
</file>

<file path=ppt/slides/_rels/slide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2.gi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8" Type="http://schemas.openxmlformats.org/officeDocument/2006/relationships/hyperlink" Target="http://ricari.net/ot/kostumricarya/foto/6.jpg" TargetMode="External"/><Relationship Id="rId13" Type="http://schemas.openxmlformats.org/officeDocument/2006/relationships/hyperlink" Target="http://traditio-ru.org/images/thumb/9/9a/Edmund_blair_leighton_accolade.jpg/180px-Edmund_blair_leighton_accolade.jpg" TargetMode="External"/><Relationship Id="rId3" Type="http://schemas.openxmlformats.org/officeDocument/2006/relationships/hyperlink" Target="http://traditio-ru.org/wiki/&#1056;&#1099;&#1094;&#1072;&#1088;&#1100;" TargetMode="External"/><Relationship Id="rId7" Type="http://schemas.openxmlformats.org/officeDocument/2006/relationships/hyperlink" Target="http://dreamworlds.ru/uploads/posts/2009-12/1259828106_r15.jpg" TargetMode="External"/><Relationship Id="rId12" Type="http://schemas.openxmlformats.org/officeDocument/2006/relationships/hyperlink" Target="http://ricari.net/ot/kostumricarya/foto/small/1.gif" TargetMode="External"/><Relationship Id="rId2" Type="http://schemas.openxmlformats.org/officeDocument/2006/relationships/hyperlink" Target="https://ru.wikipedia.org/wiki/%D0%FB%F6%E0%F0%FC" TargetMode="External"/><Relationship Id="rId16" Type="http://schemas.openxmlformats.org/officeDocument/2006/relationships/hyperlink" Target="http://upload.wikimedia.org/wikipedia/commons/f/fc/Beheading_duke_somerset.jpg" TargetMode="External"/><Relationship Id="rId1" Type="http://schemas.openxmlformats.org/officeDocument/2006/relationships/slideLayout" Target="../slideLayouts/slideLayout7.xml"/><Relationship Id="rId6" Type="http://schemas.openxmlformats.org/officeDocument/2006/relationships/hyperlink" Target="http://www.varbak.com/afbeeldingen/knight-foto-'s-nb17050.jpg" TargetMode="External"/><Relationship Id="rId11" Type="http://schemas.openxmlformats.org/officeDocument/2006/relationships/hyperlink" Target="http://ricari.net/ot/kostumricarya/foto/small/4.gif" TargetMode="External"/><Relationship Id="rId5" Type="http://schemas.openxmlformats.org/officeDocument/2006/relationships/hyperlink" Target="http://dreamworlds.ru/uploads/posts/2009-05/1242585672_dreamworlds-20.jpg" TargetMode="External"/><Relationship Id="rId15" Type="http://schemas.openxmlformats.org/officeDocument/2006/relationships/hyperlink" Target="http://ricari.net/ot/feodalnayaierarhiya/foto/small/3.gif" TargetMode="External"/><Relationship Id="rId10" Type="http://schemas.openxmlformats.org/officeDocument/2006/relationships/hyperlink" Target="http://ricari.net/ot/kostumricarya/foto/5.gif" TargetMode="External"/><Relationship Id="rId4" Type="http://schemas.openxmlformats.org/officeDocument/2006/relationships/hyperlink" Target="http://ricari.net/" TargetMode="External"/><Relationship Id="rId9" Type="http://schemas.openxmlformats.org/officeDocument/2006/relationships/hyperlink" Target="http://ricari.net/ot/kostumricarya/foto/small/3.gif" TargetMode="External"/><Relationship Id="rId14" Type="http://schemas.openxmlformats.org/officeDocument/2006/relationships/hyperlink" Target="http://traditio-ru.org/images/thumb/8/80/Ghent_Altarpiece_E_-_Knights_of_Christ.jpg/180px-Ghent_Altarpiece_E_-_Knights_of_Christ.jp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dirty="0"/>
          </a:p>
        </p:txBody>
      </p:sp>
      <p:pic>
        <p:nvPicPr>
          <p:cNvPr id="1026" name="Picture 2" descr="http://dreamworlds.ru/uploads/posts/2009-05/1242585672_dreamworlds-20.jpg"/>
          <p:cNvPicPr>
            <a:picLocks noChangeAspect="1" noChangeArrowheads="1"/>
          </p:cNvPicPr>
          <p:nvPr/>
        </p:nvPicPr>
        <p:blipFill>
          <a:blip r:embed="rId2" cstate="print">
            <a:lum bright="70000" contrast="-70000"/>
          </a:blip>
          <a:srcRect/>
          <a:stretch>
            <a:fillRect/>
          </a:stretch>
        </p:blipFill>
        <p:spPr bwMode="auto">
          <a:xfrm>
            <a:off x="-228600" y="0"/>
            <a:ext cx="9525000" cy="7143750"/>
          </a:xfrm>
          <a:prstGeom prst="rect">
            <a:avLst/>
          </a:prstGeom>
          <a:noFill/>
        </p:spPr>
      </p:pic>
      <p:sp>
        <p:nvSpPr>
          <p:cNvPr id="6" name="TextBox 5"/>
          <p:cNvSpPr txBox="1"/>
          <p:nvPr/>
        </p:nvSpPr>
        <p:spPr>
          <a:xfrm>
            <a:off x="2209800" y="2209800"/>
            <a:ext cx="6477000" cy="369332"/>
          </a:xfrm>
          <a:prstGeom prst="rect">
            <a:avLst/>
          </a:prstGeom>
          <a:noFill/>
        </p:spPr>
        <p:txBody>
          <a:bodyPr wrap="square" rtlCol="0">
            <a:spAutoFit/>
          </a:bodyPr>
          <a:lstStyle/>
          <a:p>
            <a:endParaRPr lang="ru-RU" dirty="0"/>
          </a:p>
        </p:txBody>
      </p:sp>
      <p:sp>
        <p:nvSpPr>
          <p:cNvPr id="7" name="Прямоугольник 6"/>
          <p:cNvSpPr/>
          <p:nvPr/>
        </p:nvSpPr>
        <p:spPr>
          <a:xfrm>
            <a:off x="1066800" y="2362200"/>
            <a:ext cx="6697667" cy="2215991"/>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ru-RU" sz="138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glow rad="228600">
                    <a:schemeClr val="accent1">
                      <a:satMod val="175000"/>
                      <a:alpha val="40000"/>
                    </a:schemeClr>
                  </a:glow>
                  <a:reflection blurRad="12700" stA="50000" endPos="50000" dist="5000" dir="5400000" sy="-100000" rotWithShape="0"/>
                </a:effectLst>
              </a:rPr>
              <a:t>Рыцарь</a:t>
            </a:r>
            <a:endParaRPr lang="ru-RU" sz="138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glow rad="228600">
                  <a:schemeClr val="accent1">
                    <a:satMod val="175000"/>
                    <a:alpha val="40000"/>
                  </a:schemeClr>
                </a:glow>
                <a:reflection blurRad="12700" stA="50000" endPos="50000" dist="5000" dir="5400000" sy="-100000" rotWithShape="0"/>
              </a:effectLst>
            </a:endParaRPr>
          </a:p>
        </p:txBody>
      </p:sp>
    </p:spTree>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Effect transition="in" filter="fade">
                                      <p:cBhvr>
                                        <p:cTn id="9"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3400" y="1524000"/>
            <a:ext cx="3200400" cy="3970318"/>
          </a:xfrm>
          <a:prstGeom prst="rect">
            <a:avLst/>
          </a:prstGeom>
        </p:spPr>
        <p:txBody>
          <a:bodyPr wrap="square">
            <a:spAutoFit/>
          </a:bodyPr>
          <a:lstStyle/>
          <a:p>
            <a:r>
              <a:rPr lang="ru-RU" b="1" dirty="0" err="1" smtClean="0"/>
              <a:t>Ры́царь</a:t>
            </a:r>
            <a:r>
              <a:rPr lang="ru-RU" dirty="0" smtClean="0"/>
              <a:t> — тяжеловооружённый конный воин, также представитель средневекового военно-дворянского сословия. </a:t>
            </a:r>
            <a:r>
              <a:rPr lang="ru-RU" i="1" dirty="0" smtClean="0"/>
              <a:t>Иносказательно в русском языке</a:t>
            </a:r>
            <a:r>
              <a:rPr lang="ru-RU" dirty="0" smtClean="0"/>
              <a:t> — самоотверженный, великодушный и благородный человек, лучший, честный служитель чего-либо на каком-нибудь поприще.</a:t>
            </a:r>
            <a:endParaRPr lang="ru-RU" dirty="0"/>
          </a:p>
        </p:txBody>
      </p:sp>
      <p:pic>
        <p:nvPicPr>
          <p:cNvPr id="1026" name="Picture 2" descr="http://www.varbak.com/afbeeldingen/knight-foto-'s-nb17050.jpg"/>
          <p:cNvPicPr>
            <a:picLocks noChangeAspect="1" noChangeArrowheads="1"/>
          </p:cNvPicPr>
          <p:nvPr/>
        </p:nvPicPr>
        <p:blipFill>
          <a:blip r:embed="rId2" cstate="print"/>
          <a:srcRect/>
          <a:stretch>
            <a:fillRect/>
          </a:stretch>
        </p:blipFill>
        <p:spPr bwMode="auto">
          <a:xfrm>
            <a:off x="4343400" y="304800"/>
            <a:ext cx="4572000" cy="63246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ransition>
    <p:pull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descr="http://dreamworlds.ru/uploads/posts/2009-12/1259828106_r15.jpg"/>
          <p:cNvPicPr>
            <a:picLocks noChangeAspect="1" noChangeArrowheads="1"/>
          </p:cNvPicPr>
          <p:nvPr/>
        </p:nvPicPr>
        <p:blipFill>
          <a:blip r:embed="rId2" cstate="print"/>
          <a:srcRect l="2400" t="29867" r="6400" b="18933"/>
          <a:stretch>
            <a:fillRect/>
          </a:stretch>
        </p:blipFill>
        <p:spPr bwMode="auto">
          <a:xfrm>
            <a:off x="990600" y="3581400"/>
            <a:ext cx="7239000" cy="3048000"/>
          </a:xfrm>
          <a:prstGeom prst="rect">
            <a:avLst/>
          </a:prstGeom>
          <a:ln>
            <a:noFill/>
          </a:ln>
          <a:effectLst>
            <a:softEdge rad="112500"/>
          </a:effectLst>
        </p:spPr>
      </p:pic>
      <p:sp>
        <p:nvSpPr>
          <p:cNvPr id="2" name="Прямоугольник 1"/>
          <p:cNvSpPr/>
          <p:nvPr/>
        </p:nvSpPr>
        <p:spPr>
          <a:xfrm>
            <a:off x="685800" y="152400"/>
            <a:ext cx="7772400" cy="1107996"/>
          </a:xfrm>
          <a:prstGeom prst="rect">
            <a:avLst/>
          </a:prstGeom>
        </p:spPr>
        <p:txBody>
          <a:bodyPr wrap="square">
            <a:spAutoFit/>
          </a:bodyPr>
          <a:lstStyle/>
          <a:p>
            <a:pPr algn="ctr"/>
            <a:r>
              <a:rPr lang="ru-RU" sz="6600" b="1" cap="all" dirty="0" smtClean="0">
                <a:ln w="0"/>
                <a:solidFill>
                  <a:schemeClr val="accent1">
                    <a:lumMod val="75000"/>
                  </a:schemeClr>
                </a:solidFill>
                <a:effectLst>
                  <a:glow rad="228600">
                    <a:schemeClr val="accent1">
                      <a:satMod val="175000"/>
                      <a:alpha val="40000"/>
                    </a:schemeClr>
                  </a:glow>
                  <a:reflection blurRad="12700" stA="50000" endPos="50000" dist="5000" dir="5400000" sy="-100000" rotWithShape="0"/>
                </a:effectLst>
              </a:rPr>
              <a:t>Возникновение</a:t>
            </a:r>
            <a:endParaRPr lang="ru-RU" sz="6600" b="1" cap="all" dirty="0">
              <a:ln w="0"/>
              <a:solidFill>
                <a:schemeClr val="accent1">
                  <a:lumMod val="75000"/>
                </a:schemeClr>
              </a:solidFill>
              <a:effectLst>
                <a:glow rad="228600">
                  <a:schemeClr val="accent1">
                    <a:satMod val="175000"/>
                    <a:alpha val="40000"/>
                  </a:schemeClr>
                </a:glow>
                <a:reflection blurRad="12700" stA="50000" endPos="50000" dist="5000" dir="5400000" sy="-100000" rotWithShape="0"/>
              </a:effectLst>
            </a:endParaRPr>
          </a:p>
        </p:txBody>
      </p:sp>
      <p:sp>
        <p:nvSpPr>
          <p:cNvPr id="3" name="Прямоугольник 2"/>
          <p:cNvSpPr/>
          <p:nvPr/>
        </p:nvSpPr>
        <p:spPr>
          <a:xfrm>
            <a:off x="609600" y="1295400"/>
            <a:ext cx="8153400" cy="2308324"/>
          </a:xfrm>
          <a:prstGeom prst="rect">
            <a:avLst/>
          </a:prstGeom>
        </p:spPr>
        <p:txBody>
          <a:bodyPr wrap="square">
            <a:spAutoFit/>
          </a:bodyPr>
          <a:lstStyle/>
          <a:p>
            <a:r>
              <a:rPr lang="ru-RU" dirty="0" smtClean="0"/>
              <a:t>Прообразом рыцарей в определённой степени является сословие </a:t>
            </a:r>
            <a:r>
              <a:rPr lang="ru-RU" dirty="0" err="1" smtClean="0"/>
              <a:t>эквитов</a:t>
            </a:r>
            <a:r>
              <a:rPr lang="ru-RU" dirty="0" smtClean="0"/>
              <a:t> (всадников) в Древнем Риме. Однако, принципиальная смена способов ведения войны и организации общественных отношений в Европе связана с падением Римской империи под напором кочевников с востока в ходе Великого переселения народов в IV—VII веках. Тяжелое вооружение сарматской конницы и длинный прямой меч из сварной стали гуннского типа являются очевидными прототипами вооружения средневековых рыцарей Европы. </a:t>
            </a:r>
            <a:endParaRPr lang="ru-RU" dirty="0"/>
          </a:p>
        </p:txBody>
      </p:sp>
      <p:sp>
        <p:nvSpPr>
          <p:cNvPr id="5" name="Прямоугольник 4"/>
          <p:cNvSpPr/>
          <p:nvPr/>
        </p:nvSpPr>
        <p:spPr>
          <a:xfrm>
            <a:off x="1295400" y="1295400"/>
            <a:ext cx="6553200" cy="2308324"/>
          </a:xfrm>
          <a:prstGeom prst="rect">
            <a:avLst/>
          </a:prstGeom>
        </p:spPr>
        <p:txBody>
          <a:bodyPr wrap="square">
            <a:spAutoFit/>
          </a:bodyPr>
          <a:lstStyle/>
          <a:p>
            <a:r>
              <a:rPr lang="ru-RU" dirty="0" smtClean="0"/>
              <a:t>Поскольку именно кочевники (прежде всего сарматы и остготы) составили господствующий слой общества после распада союза под руководством гуннов, первоисточник отличий европейской рыцарской культуры Средневековья от культуры античности логично усматривать в кочевой культуре пришельцев. Однако, ввиду их относительной малочисленности, потребовались века на распространение её влияния в ходе синтеза с местной основой.</a:t>
            </a:r>
            <a:endParaRPr lang="ru-RU" dirty="0"/>
          </a:p>
        </p:txBody>
      </p:sp>
      <p:sp>
        <p:nvSpPr>
          <p:cNvPr id="6" name="Прямоугольник 5"/>
          <p:cNvSpPr/>
          <p:nvPr/>
        </p:nvSpPr>
        <p:spPr>
          <a:xfrm>
            <a:off x="381000" y="1066800"/>
            <a:ext cx="8763000" cy="2585323"/>
          </a:xfrm>
          <a:prstGeom prst="rect">
            <a:avLst/>
          </a:prstGeom>
        </p:spPr>
        <p:txBody>
          <a:bodyPr wrap="square">
            <a:spAutoFit/>
          </a:bodyPr>
          <a:lstStyle/>
          <a:p>
            <a:r>
              <a:rPr lang="ru-RU" dirty="0" smtClean="0"/>
              <a:t>Рыцарство как военное и землевладельческое сословие возникло у франков в связи с переходом в VIII веке от народного пешего войска к конному войску вассалов. Подвергшись воздействию церкви и поэзии, оно выработало нравственный и эстетический идеал воина, а в эпоху Крестовых походов, под влиянием возникших тогда духовно-рыцарских орденов, замкнулось в наследственную аристократию. Усиление государственной власти, перевес пехоты над конницей, изобретение огнестрельного оружия и создание постоянного войска к концу средних веков превратили феодальное рыцарство в политическое сословие нетитулованной знати.</a:t>
            </a:r>
            <a:endParaRPr lang="ru-RU" dirty="0"/>
          </a:p>
        </p:txBody>
      </p:sp>
    </p:spTree>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1" nodeType="clickEffect">
                                  <p:stCondLst>
                                    <p:cond delay="0"/>
                                  </p:stCondLst>
                                  <p:childTnLst>
                                    <p:animEffect transition="out" filter="fade">
                                      <p:cBhvr>
                                        <p:cTn id="11" dur="1000"/>
                                        <p:tgtEl>
                                          <p:spTgt spid="3"/>
                                        </p:tgtEl>
                                      </p:cBhvr>
                                    </p:animEffect>
                                    <p:set>
                                      <p:cBhvr>
                                        <p:cTn id="12" dur="1" fill="hold">
                                          <p:stCondLst>
                                            <p:cond delay="999"/>
                                          </p:stCondLst>
                                        </p:cTn>
                                        <p:tgtEl>
                                          <p:spTgt spid="3"/>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10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xit" presetSubtype="0" fill="hold" grpId="1" nodeType="clickEffect">
                                  <p:stCondLst>
                                    <p:cond delay="0"/>
                                  </p:stCondLst>
                                  <p:childTnLst>
                                    <p:animEffect transition="out" filter="fade">
                                      <p:cBhvr>
                                        <p:cTn id="21" dur="1000"/>
                                        <p:tgtEl>
                                          <p:spTgt spid="5"/>
                                        </p:tgtEl>
                                      </p:cBhvr>
                                    </p:animEffect>
                                    <p:set>
                                      <p:cBhvr>
                                        <p:cTn id="22" dur="1" fill="hold">
                                          <p:stCondLst>
                                            <p:cond delay="999"/>
                                          </p:stCondLst>
                                        </p:cTn>
                                        <p:tgtEl>
                                          <p:spTgt spid="5"/>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P spid="5" grpId="0"/>
      <p:bldP spid="5" grpId="1"/>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2057400" y="381000"/>
            <a:ext cx="5161285" cy="769441"/>
          </a:xfrm>
          <a:prstGeom prst="rect">
            <a:avLst/>
          </a:prstGeom>
        </p:spPr>
        <p:txBody>
          <a:bodyPr wrap="none">
            <a:spAutoFit/>
          </a:bodyPr>
          <a:lstStyle/>
          <a:p>
            <a:pPr algn="ctr"/>
            <a:r>
              <a:rPr lang="ru-RU" sz="4400" b="1" cap="all" dirty="0" smtClean="0">
                <a:ln w="0"/>
                <a:solidFill>
                  <a:schemeClr val="accent1">
                    <a:lumMod val="75000"/>
                  </a:schemeClr>
                </a:solidFill>
                <a:effectLst>
                  <a:glow rad="228600">
                    <a:schemeClr val="accent1">
                      <a:satMod val="175000"/>
                      <a:alpha val="40000"/>
                    </a:schemeClr>
                  </a:glow>
                  <a:reflection blurRad="12700" stA="50000" endPos="50000" dist="5000" dir="5400000" sy="-100000" rotWithShape="0"/>
                </a:effectLst>
              </a:rPr>
              <a:t>Костюм рыцаря</a:t>
            </a:r>
            <a:endParaRPr lang="ru-RU" sz="4400" b="1" cap="all" dirty="0">
              <a:ln w="0"/>
              <a:solidFill>
                <a:schemeClr val="accent1">
                  <a:lumMod val="75000"/>
                </a:schemeClr>
              </a:solidFill>
              <a:effectLst>
                <a:glow rad="228600">
                  <a:schemeClr val="accent1">
                    <a:satMod val="175000"/>
                    <a:alpha val="40000"/>
                  </a:schemeClr>
                </a:glow>
                <a:reflection blurRad="12700" stA="50000" endPos="50000" dist="5000" dir="5400000" sy="-100000" rotWithShape="0"/>
              </a:effectLst>
            </a:endParaRPr>
          </a:p>
        </p:txBody>
      </p:sp>
      <p:sp>
        <p:nvSpPr>
          <p:cNvPr id="6" name="Прямоугольник 5"/>
          <p:cNvSpPr/>
          <p:nvPr/>
        </p:nvSpPr>
        <p:spPr>
          <a:xfrm>
            <a:off x="381000" y="1219200"/>
            <a:ext cx="8458200" cy="2308324"/>
          </a:xfrm>
          <a:prstGeom prst="rect">
            <a:avLst/>
          </a:prstGeom>
        </p:spPr>
        <p:txBody>
          <a:bodyPr wrap="square">
            <a:spAutoFit/>
          </a:bodyPr>
          <a:lstStyle/>
          <a:p>
            <a:r>
              <a:rPr lang="ru-RU" dirty="0" smtClean="0"/>
              <a:t>Боевой костюм рыцаря представлял собой невероятно тяжелые доспехи, которые очень быстро пришли на смену кожаным рубахам и щитам всадников германских племен. А вот любимый конниками длинный меч на длительные века остался на вооружении рыцарей, доказав свое превосходство и над римским </a:t>
            </a:r>
            <a:r>
              <a:rPr lang="ru-RU" dirty="0" err="1" smtClean="0"/>
              <a:t>гладиусом</a:t>
            </a:r>
            <a:r>
              <a:rPr lang="ru-RU" dirty="0" smtClean="0"/>
              <a:t>, и над кривыми арабскими саблями. Особо отличившиеся, прославленные воины получали право давать своему мечу имя. Хотя эта традиция не очень прижилась на практике, так и оставшись в балладах и сказаниях. </a:t>
            </a:r>
            <a:endParaRPr lang="ru-RU" dirty="0"/>
          </a:p>
        </p:txBody>
      </p:sp>
      <p:pic>
        <p:nvPicPr>
          <p:cNvPr id="29700" name="Picture 4" descr="http://ricari.net/ot/kostumricarya/foto/6.jpg"/>
          <p:cNvPicPr>
            <a:picLocks noChangeAspect="1" noChangeArrowheads="1"/>
          </p:cNvPicPr>
          <p:nvPr/>
        </p:nvPicPr>
        <p:blipFill>
          <a:blip r:embed="rId2" cstate="print"/>
          <a:srcRect/>
          <a:stretch>
            <a:fillRect/>
          </a:stretch>
        </p:blipFill>
        <p:spPr bwMode="auto">
          <a:xfrm>
            <a:off x="1905000" y="4876800"/>
            <a:ext cx="1447800" cy="1802363"/>
          </a:xfrm>
          <a:prstGeom prst="rect">
            <a:avLst/>
          </a:prstGeom>
          <a:noFill/>
        </p:spPr>
      </p:pic>
      <p:pic>
        <p:nvPicPr>
          <p:cNvPr id="29702" name="Picture 6" descr="http://ricari.net/ot/kostumricarya/foto/small/3.gif"/>
          <p:cNvPicPr>
            <a:picLocks noChangeAspect="1" noChangeArrowheads="1"/>
          </p:cNvPicPr>
          <p:nvPr/>
        </p:nvPicPr>
        <p:blipFill>
          <a:blip r:embed="rId3" cstate="print"/>
          <a:srcRect/>
          <a:stretch>
            <a:fillRect/>
          </a:stretch>
        </p:blipFill>
        <p:spPr bwMode="auto">
          <a:xfrm>
            <a:off x="3429000" y="3962400"/>
            <a:ext cx="1619250" cy="1333501"/>
          </a:xfrm>
          <a:prstGeom prst="rect">
            <a:avLst/>
          </a:prstGeom>
          <a:noFill/>
        </p:spPr>
      </p:pic>
      <p:pic>
        <p:nvPicPr>
          <p:cNvPr id="29704" name="Picture 8" descr="http://ricari.net/ot/kostumricarya/foto/small/2.gif"/>
          <p:cNvPicPr>
            <a:picLocks noChangeAspect="1" noChangeArrowheads="1"/>
          </p:cNvPicPr>
          <p:nvPr/>
        </p:nvPicPr>
        <p:blipFill>
          <a:blip r:embed="rId4" cstate="print"/>
          <a:srcRect/>
          <a:stretch>
            <a:fillRect/>
          </a:stretch>
        </p:blipFill>
        <p:spPr bwMode="auto">
          <a:xfrm>
            <a:off x="5105400" y="4648200"/>
            <a:ext cx="1619250" cy="2038350"/>
          </a:xfrm>
          <a:prstGeom prst="rect">
            <a:avLst/>
          </a:prstGeom>
          <a:noFill/>
        </p:spPr>
      </p:pic>
      <p:pic>
        <p:nvPicPr>
          <p:cNvPr id="29708" name="Picture 12" descr="http://ricari.net/ot/kostumricarya/foto/small/4.gif"/>
          <p:cNvPicPr>
            <a:picLocks noChangeAspect="1" noChangeArrowheads="1"/>
          </p:cNvPicPr>
          <p:nvPr/>
        </p:nvPicPr>
        <p:blipFill>
          <a:blip r:embed="rId5" cstate="print"/>
          <a:srcRect/>
          <a:stretch>
            <a:fillRect/>
          </a:stretch>
        </p:blipFill>
        <p:spPr bwMode="auto">
          <a:xfrm>
            <a:off x="228600" y="3962400"/>
            <a:ext cx="1619250" cy="1285876"/>
          </a:xfrm>
          <a:prstGeom prst="rect">
            <a:avLst/>
          </a:prstGeom>
          <a:noFill/>
        </p:spPr>
      </p:pic>
      <p:pic>
        <p:nvPicPr>
          <p:cNvPr id="29710" name="Picture 14" descr="http://ricari.net/ot/kostumricarya/foto/small/1.gif"/>
          <p:cNvPicPr>
            <a:picLocks noChangeAspect="1" noChangeArrowheads="1"/>
          </p:cNvPicPr>
          <p:nvPr/>
        </p:nvPicPr>
        <p:blipFill>
          <a:blip r:embed="rId6" cstate="print"/>
          <a:srcRect/>
          <a:stretch>
            <a:fillRect/>
          </a:stretch>
        </p:blipFill>
        <p:spPr bwMode="auto">
          <a:xfrm>
            <a:off x="6781800" y="3962400"/>
            <a:ext cx="2136742" cy="1219200"/>
          </a:xfrm>
          <a:prstGeom prst="rect">
            <a:avLst/>
          </a:prstGeom>
          <a:noFill/>
        </p:spPr>
      </p:pic>
      <p:sp>
        <p:nvSpPr>
          <p:cNvPr id="14" name="TextBox 13"/>
          <p:cNvSpPr txBox="1"/>
          <p:nvPr/>
        </p:nvSpPr>
        <p:spPr>
          <a:xfrm>
            <a:off x="3733800" y="5334000"/>
            <a:ext cx="1295400" cy="261610"/>
          </a:xfrm>
          <a:prstGeom prst="rect">
            <a:avLst/>
          </a:prstGeom>
          <a:noFill/>
        </p:spPr>
        <p:txBody>
          <a:bodyPr wrap="square" rtlCol="0">
            <a:spAutoFit/>
          </a:bodyPr>
          <a:lstStyle/>
          <a:p>
            <a:r>
              <a:rPr lang="ru-RU" sz="1100" dirty="0" smtClean="0"/>
              <a:t>Защита шеи</a:t>
            </a:r>
            <a:endParaRPr lang="ru-RU" sz="1100" dirty="0"/>
          </a:p>
        </p:txBody>
      </p:sp>
      <p:sp>
        <p:nvSpPr>
          <p:cNvPr id="15" name="TextBox 14"/>
          <p:cNvSpPr txBox="1"/>
          <p:nvPr/>
        </p:nvSpPr>
        <p:spPr>
          <a:xfrm>
            <a:off x="5257800" y="4343400"/>
            <a:ext cx="1371600" cy="261610"/>
          </a:xfrm>
          <a:prstGeom prst="rect">
            <a:avLst/>
          </a:prstGeom>
          <a:noFill/>
        </p:spPr>
        <p:txBody>
          <a:bodyPr wrap="square" rtlCol="0">
            <a:spAutoFit/>
          </a:bodyPr>
          <a:lstStyle/>
          <a:p>
            <a:r>
              <a:rPr lang="ru-RU" sz="1100" dirty="0" smtClean="0"/>
              <a:t>Узор кольчуги</a:t>
            </a:r>
            <a:endParaRPr lang="ru-RU" sz="1100" dirty="0"/>
          </a:p>
        </p:txBody>
      </p:sp>
      <p:sp>
        <p:nvSpPr>
          <p:cNvPr id="12" name="Прямоугольник 11"/>
          <p:cNvSpPr/>
          <p:nvPr/>
        </p:nvSpPr>
        <p:spPr>
          <a:xfrm>
            <a:off x="762000" y="1143000"/>
            <a:ext cx="7315200" cy="2585323"/>
          </a:xfrm>
          <a:prstGeom prst="rect">
            <a:avLst/>
          </a:prstGeom>
        </p:spPr>
        <p:txBody>
          <a:bodyPr wrap="square">
            <a:spAutoFit/>
          </a:bodyPr>
          <a:lstStyle/>
          <a:p>
            <a:r>
              <a:rPr lang="ru-RU" dirty="0" smtClean="0"/>
              <a:t>Тело рыцаря более-менее надежно защищала кольчужная рубаха или панцирь. Последний мог либо быть из двух металлических пластин, заслонявших грудь и спину, либо обе половины собирали из отдельных металлических чешуек. В том и в другом случае панцирь вполне мог защитить от колющих ударов и стрел. К нему, также, крепились латы, закрывающие плечи и руки. Ноги воина тоже оказывались закованными в непробиваемую броню. Голову защищал шлем, часто украшавшийся рогами или перьями. А то и тем и другим сразу. </a:t>
            </a:r>
            <a:endParaRPr lang="ru-RU" dirty="0"/>
          </a:p>
        </p:txBody>
      </p:sp>
      <p:sp>
        <p:nvSpPr>
          <p:cNvPr id="13" name="Прямоугольник 12"/>
          <p:cNvSpPr/>
          <p:nvPr/>
        </p:nvSpPr>
        <p:spPr>
          <a:xfrm>
            <a:off x="685800" y="1371600"/>
            <a:ext cx="7467600" cy="2585323"/>
          </a:xfrm>
          <a:prstGeom prst="rect">
            <a:avLst/>
          </a:prstGeom>
        </p:spPr>
        <p:txBody>
          <a:bodyPr wrap="square">
            <a:spAutoFit/>
          </a:bodyPr>
          <a:lstStyle/>
          <a:p>
            <a:r>
              <a:rPr lang="ru-RU" dirty="0" smtClean="0"/>
              <a:t>Рыцарь, одетый подобающим образом, выглядел, скорее, как статуя, изваянная из цельного куска металла. Трудно представить себе, что в таком облачении можно было не просто двигаться, но еще и ездить верхом, показывать чудеса ловкости на турнирах и в бою. Слабым местом таких доспехов были щели между латами, особенно там, где заканчивался шлем и начинался панцирь. Положение раненого осложнялось еще и тем, что снять доспехи быстро было не так-то просто, и пострадавший мог скончаться от кровопотери, даже если рана не была настолько серьезной. </a:t>
            </a:r>
            <a:endParaRPr lang="ru-RU" dirty="0"/>
          </a:p>
        </p:txBody>
      </p:sp>
      <p:sp>
        <p:nvSpPr>
          <p:cNvPr id="16" name="Прямоугольник 15"/>
          <p:cNvSpPr/>
          <p:nvPr/>
        </p:nvSpPr>
        <p:spPr>
          <a:xfrm>
            <a:off x="838200" y="1219200"/>
            <a:ext cx="7391400" cy="2585323"/>
          </a:xfrm>
          <a:prstGeom prst="rect">
            <a:avLst/>
          </a:prstGeom>
        </p:spPr>
        <p:txBody>
          <a:bodyPr wrap="square">
            <a:spAutoFit/>
          </a:bodyPr>
          <a:lstStyle/>
          <a:p>
            <a:r>
              <a:rPr lang="ru-RU" dirty="0" smtClean="0"/>
              <a:t>За всю историю рыцарства вооружение тяжелой конницы также претерпело серьезные изменения. Если первоначально всаднику полагалось, в дополнение к мечу и копью, иметь палицу, секиру и, в некоторых случаях, пращу. Однако в более позднее время последние три предмета покинули рыцарский арсенал. Особое значение в бою имел щит. При умелом обращении он мог не только надежно закрыть от рубящих ударов мечей и прямого попадания стрел и копий, но и сам служил мощным оружием. На щите помещался герб благородного воина или его сеньора. </a:t>
            </a:r>
            <a:endParaRPr lang="ru-RU" dirty="0"/>
          </a:p>
        </p:txBody>
      </p:sp>
    </p:spTree>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1000"/>
                                        <p:tgtEl>
                                          <p:spTgt spid="6"/>
                                        </p:tgtEl>
                                      </p:cBhvr>
                                    </p:animEffect>
                                    <p:set>
                                      <p:cBhvr>
                                        <p:cTn id="7" dur="1" fill="hold">
                                          <p:stCondLst>
                                            <p:cond delay="999"/>
                                          </p:stCondLst>
                                        </p:cTn>
                                        <p:tgtEl>
                                          <p:spTgt spid="6"/>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10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grpId="1" nodeType="clickEffect">
                                  <p:stCondLst>
                                    <p:cond delay="0"/>
                                  </p:stCondLst>
                                  <p:childTnLst>
                                    <p:animEffect transition="out" filter="fade">
                                      <p:cBhvr>
                                        <p:cTn id="16" dur="1000"/>
                                        <p:tgtEl>
                                          <p:spTgt spid="12"/>
                                        </p:tgtEl>
                                      </p:cBhvr>
                                    </p:animEffect>
                                    <p:set>
                                      <p:cBhvr>
                                        <p:cTn id="17" dur="1" fill="hold">
                                          <p:stCondLst>
                                            <p:cond delay="999"/>
                                          </p:stCondLst>
                                        </p:cTn>
                                        <p:tgtEl>
                                          <p:spTgt spid="12"/>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1000"/>
                                        <p:tgtEl>
                                          <p:spTgt spid="13"/>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xit" presetSubtype="0" fill="hold" grpId="1" nodeType="clickEffect">
                                  <p:stCondLst>
                                    <p:cond delay="0"/>
                                  </p:stCondLst>
                                  <p:childTnLst>
                                    <p:animEffect transition="out" filter="fade">
                                      <p:cBhvr>
                                        <p:cTn id="26" dur="1000"/>
                                        <p:tgtEl>
                                          <p:spTgt spid="13"/>
                                        </p:tgtEl>
                                      </p:cBhvr>
                                    </p:animEffect>
                                    <p:set>
                                      <p:cBhvr>
                                        <p:cTn id="27" dur="1" fill="hold">
                                          <p:stCondLst>
                                            <p:cond delay="999"/>
                                          </p:stCondLst>
                                        </p:cTn>
                                        <p:tgtEl>
                                          <p:spTgt spid="13"/>
                                        </p:tgtEl>
                                        <p:attrNameLst>
                                          <p:attrName>style.visibility</p:attrName>
                                        </p:attrNameLst>
                                      </p:cBhvr>
                                      <p:to>
                                        <p:strVal val="hidden"/>
                                      </p:to>
                                    </p:se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fade">
                                      <p:cBhvr>
                                        <p:cTn id="32"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2" grpId="0"/>
      <p:bldP spid="12" grpId="1"/>
      <p:bldP spid="13" grpId="0"/>
      <p:bldP spid="13" grpId="1"/>
      <p:bldP spid="1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514600" y="152400"/>
            <a:ext cx="4310288" cy="769441"/>
          </a:xfrm>
          <a:prstGeom prst="rect">
            <a:avLst/>
          </a:prstGeom>
        </p:spPr>
        <p:txBody>
          <a:bodyPr wrap="square">
            <a:spAutoFit/>
          </a:bodyPr>
          <a:lstStyle/>
          <a:p>
            <a:pPr algn="ctr"/>
            <a:r>
              <a:rPr lang="ru-RU" sz="4400" b="1" cap="all" dirty="0" smtClean="0">
                <a:ln w="0"/>
                <a:solidFill>
                  <a:schemeClr val="accent1">
                    <a:lumMod val="75000"/>
                  </a:schemeClr>
                </a:solidFill>
                <a:effectLst>
                  <a:glow rad="228600">
                    <a:schemeClr val="accent1">
                      <a:satMod val="175000"/>
                      <a:alpha val="40000"/>
                    </a:schemeClr>
                  </a:glow>
                  <a:reflection blurRad="12700" stA="50000" endPos="50000" dist="5000" dir="5400000" sy="-100000" rotWithShape="0"/>
                </a:effectLst>
              </a:rPr>
              <a:t>Посвящение</a:t>
            </a:r>
            <a:endParaRPr lang="ru-RU" sz="4400" b="1" cap="all" dirty="0">
              <a:ln w="0"/>
              <a:solidFill>
                <a:schemeClr val="accent1">
                  <a:lumMod val="75000"/>
                </a:schemeClr>
              </a:solidFill>
              <a:effectLst>
                <a:glow rad="228600">
                  <a:schemeClr val="accent1">
                    <a:satMod val="175000"/>
                    <a:alpha val="40000"/>
                  </a:schemeClr>
                </a:glow>
                <a:reflection blurRad="12700" stA="50000" endPos="50000" dist="5000" dir="5400000" sy="-100000" rotWithShape="0"/>
              </a:effectLst>
            </a:endParaRPr>
          </a:p>
        </p:txBody>
      </p:sp>
      <p:pic>
        <p:nvPicPr>
          <p:cNvPr id="1028" name="Picture 4" descr="http://traditio-ru.org/images/thumb/9/9a/Edmund_blair_leighton_accolade.jpg/180px-Edmund_blair_leighton_accolade.jpg"/>
          <p:cNvPicPr>
            <a:picLocks noChangeAspect="1" noChangeArrowheads="1"/>
          </p:cNvPicPr>
          <p:nvPr/>
        </p:nvPicPr>
        <p:blipFill>
          <a:blip r:embed="rId2" cstate="print"/>
          <a:srcRect/>
          <a:stretch>
            <a:fillRect/>
          </a:stretch>
        </p:blipFill>
        <p:spPr bwMode="auto">
          <a:xfrm>
            <a:off x="6705600" y="2057400"/>
            <a:ext cx="2209800" cy="3155105"/>
          </a:xfrm>
          <a:prstGeom prst="rect">
            <a:avLst/>
          </a:prstGeom>
          <a:noFill/>
        </p:spPr>
      </p:pic>
      <p:sp>
        <p:nvSpPr>
          <p:cNvPr id="7" name="TextBox 6"/>
          <p:cNvSpPr txBox="1"/>
          <p:nvPr/>
        </p:nvSpPr>
        <p:spPr>
          <a:xfrm>
            <a:off x="7239000" y="5257800"/>
            <a:ext cx="2362200" cy="430887"/>
          </a:xfrm>
          <a:prstGeom prst="rect">
            <a:avLst/>
          </a:prstGeom>
          <a:noFill/>
        </p:spPr>
        <p:txBody>
          <a:bodyPr wrap="square" rtlCol="0">
            <a:spAutoFit/>
          </a:bodyPr>
          <a:lstStyle/>
          <a:p>
            <a:r>
              <a:rPr lang="ru-RU" sz="1100" dirty="0" smtClean="0"/>
              <a:t>Посвящение. </a:t>
            </a:r>
            <a:r>
              <a:rPr lang="ru-RU" sz="1100" dirty="0" err="1" smtClean="0"/>
              <a:t>Эдмунд</a:t>
            </a:r>
            <a:r>
              <a:rPr lang="ru-RU" sz="1100" dirty="0" smtClean="0"/>
              <a:t> </a:t>
            </a:r>
            <a:r>
              <a:rPr lang="ru-RU" sz="1100" dirty="0" err="1" smtClean="0"/>
              <a:t>Лейтон</a:t>
            </a:r>
            <a:r>
              <a:rPr lang="ru-RU" sz="1100" dirty="0" smtClean="0"/>
              <a:t>(1853—1922)</a:t>
            </a:r>
            <a:endParaRPr lang="ru-RU" sz="1100" dirty="0"/>
          </a:p>
        </p:txBody>
      </p:sp>
      <p:sp>
        <p:nvSpPr>
          <p:cNvPr id="8" name="Прямоугольник 7"/>
          <p:cNvSpPr/>
          <p:nvPr/>
        </p:nvSpPr>
        <p:spPr>
          <a:xfrm>
            <a:off x="228600" y="838200"/>
            <a:ext cx="2895600" cy="5909310"/>
          </a:xfrm>
          <a:prstGeom prst="rect">
            <a:avLst/>
          </a:prstGeom>
        </p:spPr>
        <p:txBody>
          <a:bodyPr wrap="square">
            <a:spAutoFit/>
          </a:bodyPr>
          <a:lstStyle/>
          <a:p>
            <a:r>
              <a:rPr lang="ru-RU" sz="1400" dirty="0" smtClean="0"/>
              <a:t>За века своего существования обряд посвящения в воины претерпела немало изменений, и, в конце концов, превратилась в торжественную церемонию, после которой официально признавалось право юноши самому быть хозяином своей судьбы и слова. </a:t>
            </a:r>
            <a:br>
              <a:rPr lang="ru-RU" sz="1400" dirty="0" smtClean="0"/>
            </a:br>
            <a:r>
              <a:rPr lang="ru-RU" sz="1400" dirty="0" smtClean="0"/>
              <a:t>Обряд </a:t>
            </a:r>
            <a:r>
              <a:rPr lang="ru-RU" sz="1400" dirty="0" smtClean="0"/>
              <a:t>этот берет начало в истории германских племен. Первоначально он был крайне прост: на глазах у всего клана кто-то из старейшин или самых уважаемых воинов вручал молодому человеку оружие. Затем следовала демонстрация силы и ловкости новообращенного. В большинстве случаев, посвящающим был отец юноши. Этот же обряд был в ходу и у римлян. Также, по своему выбору, воин мог обратиться в храм наиболее почитаемого им божества и осветить там подаренное оружие. </a:t>
            </a:r>
            <a:endParaRPr lang="ru-RU" sz="1400" dirty="0"/>
          </a:p>
        </p:txBody>
      </p:sp>
      <p:sp>
        <p:nvSpPr>
          <p:cNvPr id="9" name="Прямоугольник 8"/>
          <p:cNvSpPr/>
          <p:nvPr/>
        </p:nvSpPr>
        <p:spPr>
          <a:xfrm>
            <a:off x="3124200" y="914400"/>
            <a:ext cx="3657600" cy="6186309"/>
          </a:xfrm>
          <a:prstGeom prst="rect">
            <a:avLst/>
          </a:prstGeom>
        </p:spPr>
        <p:txBody>
          <a:bodyPr wrap="square">
            <a:spAutoFit/>
          </a:bodyPr>
          <a:lstStyle/>
          <a:p>
            <a:r>
              <a:rPr lang="ru-RU" sz="1400" dirty="0" smtClean="0"/>
              <a:t>С выделением рыцарей в отдельную воинскую категорию, церемония посвящения несколько усложнилась. Во-первых, она стала более торжественной. Будущий рыцарь должен был, сначала, принять ванну (событие само по себе уникальное для тех времен) и переодеться в праздничные одежды. Во-вторых, к опоясыванию мечом добавилось вручение золотых шпор. В довершение всего, новообращенному отвешивали подзатыльник. Это последний в его жизни удар, за который не надо было мстить. </a:t>
            </a:r>
            <a:br>
              <a:rPr lang="ru-RU" sz="1400" dirty="0" smtClean="0"/>
            </a:br>
            <a:r>
              <a:rPr lang="ru-RU" sz="1400" dirty="0" smtClean="0"/>
              <a:t>Проводить </a:t>
            </a:r>
            <a:r>
              <a:rPr lang="ru-RU" sz="1400" dirty="0" smtClean="0"/>
              <a:t>церемонию посвящения мог любой опытный рыцарь, включая родственников юноши. Однако с возрастающим влиянием церкви, появилось правило обязательного освещения оружия. При этом будущему воину предписывался строгий пост за сутки до церемонии. Ночь он должен был провести в храме за размышлениями и молитвами. Вскоре, церковь приписала себе право на проведение обряда целиком, превратив его в религиозную церемонию. </a:t>
            </a:r>
            <a:r>
              <a:rPr lang="ru-RU" dirty="0" smtClean="0"/>
              <a:t/>
            </a:r>
            <a:br>
              <a:rPr lang="ru-RU" dirty="0" smtClean="0"/>
            </a:br>
            <a:endParaRPr lang="ru-RU" dirty="0"/>
          </a:p>
        </p:txBody>
      </p:sp>
    </p:spTree>
  </p:cSld>
  <p:clrMapOvr>
    <a:masterClrMapping/>
  </p:clrMapOvr>
  <p:transition>
    <p:pull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http://traditio-ru.org/images/thumb/8/80/Ghent_Altarpiece_E_-_Knights_of_Christ.jpg/180px-Ghent_Altarpiece_E_-_Knights_of_Christ.jpg"/>
          <p:cNvPicPr>
            <a:picLocks noChangeAspect="1" noChangeArrowheads="1"/>
          </p:cNvPicPr>
          <p:nvPr/>
        </p:nvPicPr>
        <p:blipFill>
          <a:blip r:embed="rId2" cstate="print"/>
          <a:srcRect t="8856" b="7011"/>
          <a:stretch>
            <a:fillRect/>
          </a:stretch>
        </p:blipFill>
        <p:spPr bwMode="auto">
          <a:xfrm>
            <a:off x="6553200" y="1143000"/>
            <a:ext cx="1866900" cy="4729480"/>
          </a:xfrm>
          <a:prstGeom prst="rect">
            <a:avLst/>
          </a:prstGeom>
          <a:noFill/>
        </p:spPr>
      </p:pic>
      <p:sp>
        <p:nvSpPr>
          <p:cNvPr id="2" name="Прямоугольник 1"/>
          <p:cNvSpPr/>
          <p:nvPr/>
        </p:nvSpPr>
        <p:spPr>
          <a:xfrm>
            <a:off x="1219200" y="381000"/>
            <a:ext cx="6705939" cy="769441"/>
          </a:xfrm>
          <a:prstGeom prst="rect">
            <a:avLst/>
          </a:prstGeom>
        </p:spPr>
        <p:txBody>
          <a:bodyPr wrap="none">
            <a:spAutoFit/>
          </a:bodyPr>
          <a:lstStyle/>
          <a:p>
            <a:pPr algn="ctr"/>
            <a:r>
              <a:rPr lang="ru-RU" sz="4400" b="1" cap="all" dirty="0" smtClean="0">
                <a:ln w="0"/>
                <a:solidFill>
                  <a:schemeClr val="accent1">
                    <a:lumMod val="75000"/>
                  </a:schemeClr>
                </a:solidFill>
                <a:effectLst>
                  <a:glow rad="228600">
                    <a:schemeClr val="accent1">
                      <a:satMod val="175000"/>
                      <a:alpha val="40000"/>
                    </a:schemeClr>
                  </a:glow>
                  <a:reflection blurRad="12700" stA="50000" endPos="50000" dist="5000" dir="5400000" sy="-100000" rotWithShape="0"/>
                </a:effectLst>
              </a:rPr>
              <a:t>Рыцарские доблести</a:t>
            </a:r>
            <a:endParaRPr lang="ru-RU" sz="4400" b="1" cap="all" dirty="0">
              <a:ln w="0"/>
              <a:solidFill>
                <a:schemeClr val="accent1">
                  <a:lumMod val="75000"/>
                </a:schemeClr>
              </a:solidFill>
              <a:effectLst>
                <a:glow rad="228600">
                  <a:schemeClr val="accent1">
                    <a:satMod val="175000"/>
                    <a:alpha val="40000"/>
                  </a:schemeClr>
                </a:glow>
                <a:reflection blurRad="12700" stA="50000" endPos="50000" dist="5000" dir="5400000" sy="-100000" rotWithShape="0"/>
              </a:effectLst>
            </a:endParaRPr>
          </a:p>
        </p:txBody>
      </p:sp>
      <p:sp>
        <p:nvSpPr>
          <p:cNvPr id="4" name="Прямоугольник 3"/>
          <p:cNvSpPr/>
          <p:nvPr/>
        </p:nvSpPr>
        <p:spPr>
          <a:xfrm>
            <a:off x="6172200" y="5867400"/>
            <a:ext cx="2971800" cy="769441"/>
          </a:xfrm>
          <a:prstGeom prst="rect">
            <a:avLst/>
          </a:prstGeom>
        </p:spPr>
        <p:txBody>
          <a:bodyPr wrap="square">
            <a:spAutoFit/>
          </a:bodyPr>
          <a:lstStyle/>
          <a:p>
            <a:r>
              <a:rPr lang="ru-RU" sz="1100" dirty="0" smtClean="0"/>
              <a:t>Рыцари на марше</a:t>
            </a:r>
            <a:br>
              <a:rPr lang="ru-RU" sz="1100" dirty="0" smtClean="0"/>
            </a:br>
            <a:r>
              <a:rPr lang="ru-RU" sz="1100" dirty="0" smtClean="0"/>
              <a:t>(фрагмент алтаря Кафедральной Церкви Святого </a:t>
            </a:r>
            <a:r>
              <a:rPr lang="ru-RU" sz="1100" dirty="0" err="1" smtClean="0"/>
              <a:t>Баво</a:t>
            </a:r>
            <a:r>
              <a:rPr lang="ru-RU" sz="1100" dirty="0" smtClean="0"/>
              <a:t> в Генте расписанного Жан Ван </a:t>
            </a:r>
            <a:r>
              <a:rPr lang="ru-RU" sz="1100" dirty="0" err="1" smtClean="0"/>
              <a:t>Айком</a:t>
            </a:r>
            <a:r>
              <a:rPr lang="ru-RU" sz="1100" dirty="0" smtClean="0"/>
              <a:t>, 1427‒30)</a:t>
            </a:r>
            <a:endParaRPr lang="ru-RU" sz="1100" dirty="0"/>
          </a:p>
        </p:txBody>
      </p:sp>
      <p:sp>
        <p:nvSpPr>
          <p:cNvPr id="5" name="Прямоугольник 4"/>
          <p:cNvSpPr/>
          <p:nvPr/>
        </p:nvSpPr>
        <p:spPr>
          <a:xfrm>
            <a:off x="914400" y="1066800"/>
            <a:ext cx="4800600" cy="2031325"/>
          </a:xfrm>
          <a:prstGeom prst="rect">
            <a:avLst/>
          </a:prstGeom>
        </p:spPr>
        <p:txBody>
          <a:bodyPr wrap="square">
            <a:spAutoFit/>
          </a:bodyPr>
          <a:lstStyle/>
          <a:p>
            <a:endParaRPr lang="ru-RU" dirty="0" smtClean="0"/>
          </a:p>
          <a:p>
            <a:r>
              <a:rPr lang="ru-RU" dirty="0" smtClean="0"/>
              <a:t>- мужество </a:t>
            </a:r>
            <a:endParaRPr lang="ru-RU" dirty="0" smtClean="0"/>
          </a:p>
          <a:p>
            <a:r>
              <a:rPr lang="ru-RU" dirty="0" smtClean="0"/>
              <a:t>- верность</a:t>
            </a:r>
            <a:endParaRPr lang="ru-RU" dirty="0" smtClean="0"/>
          </a:p>
          <a:p>
            <a:r>
              <a:rPr lang="ru-RU" dirty="0" smtClean="0"/>
              <a:t>- щедрость </a:t>
            </a:r>
            <a:endParaRPr lang="ru-RU" dirty="0" smtClean="0"/>
          </a:p>
          <a:p>
            <a:r>
              <a:rPr lang="ru-RU" dirty="0" smtClean="0"/>
              <a:t>- благоразумие </a:t>
            </a:r>
            <a:endParaRPr lang="ru-RU" dirty="0" smtClean="0"/>
          </a:p>
          <a:p>
            <a:r>
              <a:rPr lang="ru-RU" dirty="0" smtClean="0"/>
              <a:t>- утонченная общительность</a:t>
            </a:r>
            <a:r>
              <a:rPr lang="ru-RU" dirty="0" smtClean="0"/>
              <a:t>, </a:t>
            </a:r>
            <a:r>
              <a:rPr lang="ru-RU" dirty="0" smtClean="0"/>
              <a:t>куртуазность</a:t>
            </a:r>
            <a:endParaRPr lang="ru-RU" dirty="0" smtClean="0"/>
          </a:p>
          <a:p>
            <a:r>
              <a:rPr lang="ru-RU" dirty="0" smtClean="0"/>
              <a:t>- чувство </a:t>
            </a:r>
            <a:r>
              <a:rPr lang="ru-RU" dirty="0" smtClean="0"/>
              <a:t>чести </a:t>
            </a:r>
            <a:endParaRPr lang="ru-RU" dirty="0"/>
          </a:p>
        </p:txBody>
      </p:sp>
      <p:sp>
        <p:nvSpPr>
          <p:cNvPr id="8" name="Прямоугольник 7"/>
          <p:cNvSpPr/>
          <p:nvPr/>
        </p:nvSpPr>
        <p:spPr>
          <a:xfrm>
            <a:off x="228600" y="3124200"/>
            <a:ext cx="6096000" cy="3539430"/>
          </a:xfrm>
          <a:prstGeom prst="rect">
            <a:avLst/>
          </a:prstGeom>
        </p:spPr>
        <p:txBody>
          <a:bodyPr wrap="square">
            <a:spAutoFit/>
          </a:bodyPr>
          <a:lstStyle/>
          <a:p>
            <a:r>
              <a:rPr lang="ru-RU" sz="1400" dirty="0" smtClean="0"/>
              <a:t>Рыцарские заповеди — быть верующим христианином, охранять церковь и Евангелие, защищать слабых, любить родину, быть мужественным в битве, повиноваться и быть верным сеньору, говорить правду и держать своё слово, блюсти чистоту нравов, быть щедрым, бороться против зла и защищать добро и т. п.</a:t>
            </a:r>
          </a:p>
          <a:p>
            <a:r>
              <a:rPr lang="ru-RU" sz="1400" dirty="0" smtClean="0"/>
              <a:t>Позднее романы «</a:t>
            </a:r>
            <a:r>
              <a:rPr lang="ru-RU" sz="1400" i="1" dirty="0" smtClean="0"/>
              <a:t>Круглого Стола</a:t>
            </a:r>
            <a:r>
              <a:rPr lang="ru-RU" sz="1400" dirty="0" smtClean="0"/>
              <a:t>», труверы и миннезингеры поэтизируют </a:t>
            </a:r>
            <a:r>
              <a:rPr lang="ru-RU" sz="1400" dirty="0" err="1" smtClean="0"/>
              <a:t>переутончённое</a:t>
            </a:r>
            <a:r>
              <a:rPr lang="ru-RU" sz="1400" dirty="0" smtClean="0"/>
              <a:t> придворное рыцарство XIII в. Среди всадников-министериалов и оруженосцев, заслуживающих рыцарские шпоры при дворах сюзеренов, мог возникнуть и культ дам; долг повиновения и уважения по отношению к жене сеньора, как существу более высокому, превратился в поклонение идеалу женщины и служение даме сердца, в основном замужней женщине, стоящей по общественному положению выше поклонника. Столетняя война между Францией и Англией в XIV в. внесла идею «национальной чести» в среду рыцарей обеих враждебных стран.</a:t>
            </a:r>
            <a:endParaRPr lang="ru-RU" sz="1400" dirty="0"/>
          </a:p>
        </p:txBody>
      </p:sp>
    </p:spTree>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Effect transition="in" filter="fade">
                                      <p:cBhvr>
                                        <p:cTn id="7" dur="1000"/>
                                        <p:tgtEl>
                                          <p:spTgt spid="5">
                                            <p:txEl>
                                              <p:pRg st="1" end="1"/>
                                            </p:txEl>
                                          </p:spTgt>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animEffect transition="in" filter="fade">
                                      <p:cBhvr>
                                        <p:cTn id="11" dur="1000"/>
                                        <p:tgtEl>
                                          <p:spTgt spid="5">
                                            <p:txEl>
                                              <p:pRg st="2" end="2"/>
                                            </p:txEl>
                                          </p:spTgt>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5">
                                            <p:txEl>
                                              <p:pRg st="3" end="3"/>
                                            </p:txEl>
                                          </p:spTgt>
                                        </p:tgtEl>
                                        <p:attrNameLst>
                                          <p:attrName>style.visibility</p:attrName>
                                        </p:attrNameLst>
                                      </p:cBhvr>
                                      <p:to>
                                        <p:strVal val="visible"/>
                                      </p:to>
                                    </p:set>
                                    <p:animEffect transition="in" filter="fade">
                                      <p:cBhvr>
                                        <p:cTn id="15" dur="1000"/>
                                        <p:tgtEl>
                                          <p:spTgt spid="5">
                                            <p:txEl>
                                              <p:pRg st="3" end="3"/>
                                            </p:txEl>
                                          </p:spTgt>
                                        </p:tgtEl>
                                      </p:cBhvr>
                                    </p:animEffect>
                                  </p:childTnLst>
                                </p:cTn>
                              </p:par>
                            </p:childTnLst>
                          </p:cTn>
                        </p:par>
                        <p:par>
                          <p:cTn id="16" fill="hold">
                            <p:stCondLst>
                              <p:cond delay="3000"/>
                            </p:stCondLst>
                            <p:childTnLst>
                              <p:par>
                                <p:cTn id="17" presetID="10" presetClass="entr" presetSubtype="0" fill="hold" nodeType="after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animEffect transition="in" filter="fade">
                                      <p:cBhvr>
                                        <p:cTn id="19" dur="1000"/>
                                        <p:tgtEl>
                                          <p:spTgt spid="5">
                                            <p:txEl>
                                              <p:pRg st="4" end="4"/>
                                            </p:txEl>
                                          </p:spTgt>
                                        </p:tgtEl>
                                      </p:cBhvr>
                                    </p:animEffect>
                                  </p:childTnLst>
                                </p:cTn>
                              </p:par>
                            </p:childTnLst>
                          </p:cTn>
                        </p:par>
                        <p:par>
                          <p:cTn id="20" fill="hold">
                            <p:stCondLst>
                              <p:cond delay="4000"/>
                            </p:stCondLst>
                            <p:childTnLst>
                              <p:par>
                                <p:cTn id="21" presetID="10" presetClass="entr" presetSubtype="0" fill="hold" nodeType="afterEffect">
                                  <p:stCondLst>
                                    <p:cond delay="0"/>
                                  </p:stCondLst>
                                  <p:childTnLst>
                                    <p:set>
                                      <p:cBhvr>
                                        <p:cTn id="22" dur="1" fill="hold">
                                          <p:stCondLst>
                                            <p:cond delay="0"/>
                                          </p:stCondLst>
                                        </p:cTn>
                                        <p:tgtEl>
                                          <p:spTgt spid="5">
                                            <p:txEl>
                                              <p:pRg st="5" end="5"/>
                                            </p:txEl>
                                          </p:spTgt>
                                        </p:tgtEl>
                                        <p:attrNameLst>
                                          <p:attrName>style.visibility</p:attrName>
                                        </p:attrNameLst>
                                      </p:cBhvr>
                                      <p:to>
                                        <p:strVal val="visible"/>
                                      </p:to>
                                    </p:set>
                                    <p:animEffect transition="in" filter="fade">
                                      <p:cBhvr>
                                        <p:cTn id="23" dur="1000"/>
                                        <p:tgtEl>
                                          <p:spTgt spid="5">
                                            <p:txEl>
                                              <p:pRg st="5" end="5"/>
                                            </p:txEl>
                                          </p:spTgt>
                                        </p:tgtEl>
                                      </p:cBhvr>
                                    </p:animEffect>
                                  </p:childTnLst>
                                </p:cTn>
                              </p:par>
                            </p:childTnLst>
                          </p:cTn>
                        </p:par>
                        <p:par>
                          <p:cTn id="24" fill="hold">
                            <p:stCondLst>
                              <p:cond delay="5000"/>
                            </p:stCondLst>
                            <p:childTnLst>
                              <p:par>
                                <p:cTn id="25" presetID="10" presetClass="entr" presetSubtype="0" fill="hold" nodeType="afterEffect">
                                  <p:stCondLst>
                                    <p:cond delay="0"/>
                                  </p:stCondLst>
                                  <p:childTnLst>
                                    <p:set>
                                      <p:cBhvr>
                                        <p:cTn id="26" dur="1" fill="hold">
                                          <p:stCondLst>
                                            <p:cond delay="0"/>
                                          </p:stCondLst>
                                        </p:cTn>
                                        <p:tgtEl>
                                          <p:spTgt spid="5">
                                            <p:txEl>
                                              <p:pRg st="6" end="6"/>
                                            </p:txEl>
                                          </p:spTgt>
                                        </p:tgtEl>
                                        <p:attrNameLst>
                                          <p:attrName>style.visibility</p:attrName>
                                        </p:attrNameLst>
                                      </p:cBhvr>
                                      <p:to>
                                        <p:strVal val="visible"/>
                                      </p:to>
                                    </p:set>
                                    <p:animEffect transition="in" filter="fade">
                                      <p:cBhvr>
                                        <p:cTn id="27" dur="1000"/>
                                        <p:tgtEl>
                                          <p:spTgt spid="5">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http://ricari.net/ot/feodalnayaierarhiya/foto/small/3.gif"/>
          <p:cNvPicPr>
            <a:picLocks noChangeAspect="1" noChangeArrowheads="1"/>
          </p:cNvPicPr>
          <p:nvPr/>
        </p:nvPicPr>
        <p:blipFill>
          <a:blip r:embed="rId2" cstate="print"/>
          <a:srcRect t="6382" r="3830" b="2128"/>
          <a:stretch>
            <a:fillRect/>
          </a:stretch>
        </p:blipFill>
        <p:spPr bwMode="auto">
          <a:xfrm>
            <a:off x="6781800" y="3810000"/>
            <a:ext cx="2229293" cy="2819400"/>
          </a:xfrm>
          <a:prstGeom prst="rect">
            <a:avLst/>
          </a:prstGeom>
          <a:ln>
            <a:noFill/>
          </a:ln>
          <a:effectLst>
            <a:softEdge rad="112500"/>
          </a:effectLst>
        </p:spPr>
      </p:pic>
      <p:sp>
        <p:nvSpPr>
          <p:cNvPr id="4" name="Прямоугольник 3"/>
          <p:cNvSpPr/>
          <p:nvPr/>
        </p:nvSpPr>
        <p:spPr>
          <a:xfrm>
            <a:off x="1371600" y="304800"/>
            <a:ext cx="6376489" cy="707886"/>
          </a:xfrm>
          <a:prstGeom prst="rect">
            <a:avLst/>
          </a:prstGeom>
        </p:spPr>
        <p:txBody>
          <a:bodyPr wrap="none">
            <a:spAutoFit/>
          </a:bodyPr>
          <a:lstStyle/>
          <a:p>
            <a:pPr algn="ctr"/>
            <a:r>
              <a:rPr lang="ru-RU" sz="4000" b="1" cap="all" dirty="0" smtClean="0">
                <a:ln w="0"/>
                <a:solidFill>
                  <a:schemeClr val="accent1">
                    <a:lumMod val="75000"/>
                  </a:schemeClr>
                </a:solidFill>
                <a:effectLst>
                  <a:glow rad="228600">
                    <a:schemeClr val="accent1">
                      <a:satMod val="175000"/>
                      <a:alpha val="40000"/>
                    </a:schemeClr>
                  </a:glow>
                  <a:reflection blurRad="12700" stA="50000" endPos="50000" dist="5000" dir="5400000" sy="-100000" rotWithShape="0"/>
                </a:effectLst>
              </a:rPr>
              <a:t>Феодальная иерархия</a:t>
            </a:r>
            <a:endParaRPr lang="ru-RU" sz="4000" b="1" cap="all" dirty="0">
              <a:ln w="0"/>
              <a:solidFill>
                <a:schemeClr val="accent1">
                  <a:lumMod val="75000"/>
                </a:schemeClr>
              </a:solidFill>
              <a:effectLst>
                <a:glow rad="228600">
                  <a:schemeClr val="accent1">
                    <a:satMod val="175000"/>
                    <a:alpha val="40000"/>
                  </a:schemeClr>
                </a:glow>
                <a:reflection blurRad="12700" stA="50000" endPos="50000" dist="5000" dir="5400000" sy="-100000" rotWithShape="0"/>
              </a:effectLst>
            </a:endParaRPr>
          </a:p>
        </p:txBody>
      </p:sp>
      <p:sp>
        <p:nvSpPr>
          <p:cNvPr id="5" name="Прямоугольник 4"/>
          <p:cNvSpPr/>
          <p:nvPr/>
        </p:nvSpPr>
        <p:spPr>
          <a:xfrm>
            <a:off x="228600" y="990600"/>
            <a:ext cx="8915400" cy="1600438"/>
          </a:xfrm>
          <a:prstGeom prst="rect">
            <a:avLst/>
          </a:prstGeom>
        </p:spPr>
        <p:txBody>
          <a:bodyPr wrap="square">
            <a:spAutoFit/>
          </a:bodyPr>
          <a:lstStyle/>
          <a:p>
            <a:r>
              <a:rPr lang="ru-RU" sz="1400" dirty="0" smtClean="0"/>
              <a:t>Иерархия феодального общества сформировалась примерно в VIII в. еще во времена существования государства франков. Чтобы привлечь на свою сторону как можно больше влиятельных людей, король стал раздавать земли в награду за службу. Так в Европе появились вассалы и сеньоры. </a:t>
            </a:r>
            <a:br>
              <a:rPr lang="ru-RU" sz="1400" dirty="0" smtClean="0"/>
            </a:br>
            <a:r>
              <a:rPr lang="ru-RU" sz="1400" dirty="0" smtClean="0"/>
              <a:t>Первоначально </a:t>
            </a:r>
            <a:r>
              <a:rPr lang="ru-RU" sz="1400" dirty="0" smtClean="0"/>
              <a:t>феоды (так назывались поместья, которыми награждали за верную службу) принадлежали казне. При необходимости король мог отобрать его целиком или частично, оставить себе или подарить другому фавориту. Однако уже к XI в. дарованные монархом земли перешли в наследственную собственность феодалов. </a:t>
            </a:r>
            <a:endParaRPr lang="ru-RU" sz="1400" dirty="0"/>
          </a:p>
        </p:txBody>
      </p:sp>
      <p:sp>
        <p:nvSpPr>
          <p:cNvPr id="6" name="Прямоугольник 5"/>
          <p:cNvSpPr/>
          <p:nvPr/>
        </p:nvSpPr>
        <p:spPr>
          <a:xfrm>
            <a:off x="228600" y="2438400"/>
            <a:ext cx="8534400" cy="1600438"/>
          </a:xfrm>
          <a:prstGeom prst="rect">
            <a:avLst/>
          </a:prstGeom>
        </p:spPr>
        <p:txBody>
          <a:bodyPr wrap="square">
            <a:spAutoFit/>
          </a:bodyPr>
          <a:lstStyle/>
          <a:p>
            <a:r>
              <a:rPr lang="ru-RU" sz="1400" dirty="0" smtClean="0"/>
              <a:t>В самом начале зарождения феодальной иерархии далеко не все землевладельцы были рыцарями, и часто, даже самые лучшие воины не имели собственных поместий. На протяжении нескольких веков рыцаре не входили в дворянское сословие и были лишены права передавать свое звание по наследству.  Право на него требовалось заслужить, доказав свою доблесть и верность в многочисленных походах. Эти правила изменились в XII в., когда статус рыцарства превратился из воинского звания в дворянское, став при этом наследственным. Сын рыцаря, как правило, тоже проходил обряд посвящения в 21 год.</a:t>
            </a:r>
            <a:endParaRPr lang="ru-RU" sz="1400" dirty="0"/>
          </a:p>
        </p:txBody>
      </p:sp>
      <p:sp>
        <p:nvSpPr>
          <p:cNvPr id="7" name="Прямоугольник 6"/>
          <p:cNvSpPr/>
          <p:nvPr/>
        </p:nvSpPr>
        <p:spPr>
          <a:xfrm>
            <a:off x="990600" y="5867400"/>
            <a:ext cx="7696200" cy="369332"/>
          </a:xfrm>
          <a:prstGeom prst="rect">
            <a:avLst/>
          </a:prstGeom>
        </p:spPr>
        <p:txBody>
          <a:bodyPr wrap="square">
            <a:spAutoFit/>
          </a:bodyPr>
          <a:lstStyle/>
          <a:p>
            <a:r>
              <a:rPr lang="ru-RU" dirty="0" smtClean="0"/>
              <a:t> </a:t>
            </a:r>
            <a:endParaRPr lang="ru-RU" dirty="0"/>
          </a:p>
        </p:txBody>
      </p:sp>
      <p:sp>
        <p:nvSpPr>
          <p:cNvPr id="9" name="Прямоугольник 8"/>
          <p:cNvSpPr/>
          <p:nvPr/>
        </p:nvSpPr>
        <p:spPr>
          <a:xfrm>
            <a:off x="304800" y="3903345"/>
            <a:ext cx="6629400" cy="2954655"/>
          </a:xfrm>
          <a:prstGeom prst="rect">
            <a:avLst/>
          </a:prstGeom>
        </p:spPr>
        <p:txBody>
          <a:bodyPr wrap="square">
            <a:spAutoFit/>
          </a:bodyPr>
          <a:lstStyle/>
          <a:p>
            <a:r>
              <a:rPr lang="ru-RU" sz="1400" dirty="0" smtClean="0"/>
              <a:t>Каждый из вассалов короля обязан был содержать собственную дружину, обеспечивать ее надлежащим вооружением и быть готовым выступить против врагов короля в любой указанный день и час. Кроме того, монарх имел право расквартировать собственную дружину в любом поместье, а хозяин обязан был содержать высокого гостя и его людей весь период их пребывания в замке. Правда, по окончании таких визитов, король сполна компенсировал весь нанесенный хозяину ущерб. </a:t>
            </a:r>
            <a:br>
              <a:rPr lang="ru-RU" sz="1400" dirty="0" smtClean="0"/>
            </a:br>
            <a:r>
              <a:rPr lang="ru-RU" sz="1400" dirty="0" smtClean="0"/>
              <a:t>На </a:t>
            </a:r>
            <a:r>
              <a:rPr lang="ru-RU" sz="1400" dirty="0" smtClean="0"/>
              <a:t>ступень ниже рыцарей (а к XII в. это звание носили уже все феодалы не зависимо от титула) стояли оруженосцы. Как правило, они также были знатного рода и обучались всем рыцарским искусствам, находясь на службе у опытного воина. Через некоторое время оруженосец мог быть посвящен в рыцари, если его поведение было признано достойным. </a:t>
            </a:r>
            <a:r>
              <a:rPr lang="ru-RU" dirty="0" smtClean="0"/>
              <a:t/>
            </a:r>
            <a:br>
              <a:rPr lang="ru-RU" dirty="0" smtClean="0"/>
            </a:br>
            <a:endParaRPr lang="ru-RU" dirty="0"/>
          </a:p>
        </p:txBody>
      </p:sp>
    </p:spTree>
  </p:cSld>
  <p:clrMapOvr>
    <a:masterClrMapping/>
  </p:clrMapOvr>
  <p:transition>
    <p:pull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http://upload.wikimedia.org/wikipedia/commons/f/fc/Beheading_duke_somerset.jpg"/>
          <p:cNvPicPr>
            <a:picLocks noChangeAspect="1" noChangeArrowheads="1"/>
          </p:cNvPicPr>
          <p:nvPr/>
        </p:nvPicPr>
        <p:blipFill>
          <a:blip r:embed="rId2" cstate="print"/>
          <a:srcRect/>
          <a:stretch>
            <a:fillRect/>
          </a:stretch>
        </p:blipFill>
        <p:spPr bwMode="auto">
          <a:xfrm>
            <a:off x="5029200" y="1219200"/>
            <a:ext cx="3657600" cy="5029200"/>
          </a:xfrm>
          <a:prstGeom prst="rect">
            <a:avLst/>
          </a:prstGeom>
          <a:noFill/>
        </p:spPr>
      </p:pic>
      <p:sp>
        <p:nvSpPr>
          <p:cNvPr id="5" name="Прямоугольник 4"/>
          <p:cNvSpPr/>
          <p:nvPr/>
        </p:nvSpPr>
        <p:spPr>
          <a:xfrm>
            <a:off x="533400" y="457200"/>
            <a:ext cx="8144217" cy="584775"/>
          </a:xfrm>
          <a:prstGeom prst="rect">
            <a:avLst/>
          </a:prstGeom>
        </p:spPr>
        <p:txBody>
          <a:bodyPr wrap="none">
            <a:spAutoFit/>
          </a:bodyPr>
          <a:lstStyle/>
          <a:p>
            <a:pPr algn="ctr"/>
            <a:r>
              <a:rPr lang="ru-RU" sz="3200" b="1" cap="all" dirty="0" smtClean="0">
                <a:ln w="0"/>
                <a:solidFill>
                  <a:schemeClr val="accent1">
                    <a:lumMod val="75000"/>
                  </a:schemeClr>
                </a:solidFill>
                <a:effectLst>
                  <a:glow rad="228600">
                    <a:schemeClr val="accent1">
                      <a:satMod val="175000"/>
                      <a:alpha val="40000"/>
                    </a:schemeClr>
                  </a:glow>
                  <a:reflection blurRad="12700" stA="50000" endPos="50000" dist="5000" dir="5400000" sy="-100000" rotWithShape="0"/>
                </a:effectLst>
              </a:rPr>
              <a:t>Лишение рыцарского достоинства</a:t>
            </a:r>
            <a:endParaRPr lang="ru-RU" sz="3200" b="1" cap="all" dirty="0">
              <a:ln w="0"/>
              <a:solidFill>
                <a:schemeClr val="accent1">
                  <a:lumMod val="75000"/>
                </a:schemeClr>
              </a:solidFill>
              <a:effectLst>
                <a:glow rad="228600">
                  <a:schemeClr val="accent1">
                    <a:satMod val="175000"/>
                    <a:alpha val="40000"/>
                  </a:schemeClr>
                </a:glow>
                <a:reflection blurRad="12700" stA="50000" endPos="50000" dist="5000" dir="5400000" sy="-100000" rotWithShape="0"/>
              </a:effectLst>
            </a:endParaRPr>
          </a:p>
        </p:txBody>
      </p:sp>
      <p:sp>
        <p:nvSpPr>
          <p:cNvPr id="7" name="Прямоугольник 6"/>
          <p:cNvSpPr/>
          <p:nvPr/>
        </p:nvSpPr>
        <p:spPr>
          <a:xfrm>
            <a:off x="381000" y="1066800"/>
            <a:ext cx="4572000" cy="5262979"/>
          </a:xfrm>
          <a:prstGeom prst="rect">
            <a:avLst/>
          </a:prstGeom>
        </p:spPr>
        <p:txBody>
          <a:bodyPr>
            <a:spAutoFit/>
          </a:bodyPr>
          <a:lstStyle/>
          <a:p>
            <a:r>
              <a:rPr lang="ru-RU" sz="1400" dirty="0" smtClean="0"/>
              <a:t>Помимо церемонии посвящения в рыцари, существовала также и процедура лишения рыцарского достоинства, обычно (но не обязательно) завершавшаяся передачей бывшего рыцаря в руки </a:t>
            </a:r>
            <a:r>
              <a:rPr lang="ru-RU" sz="1400" dirty="0" smtClean="0"/>
              <a:t>палача. </a:t>
            </a:r>
            <a:r>
              <a:rPr lang="ru-RU" sz="1400" dirty="0" smtClean="0"/>
              <a:t>Церемония происходила на эшафоте, на котором был повешен обратной стороной щит рыцаря (обязательно с изображённым на нём личным гербом), и сопровождалась пением заупокойных молитв хором из дюжины священников. В ходе церемонии с рыцаря в полном облачении после каждого спетого псалма снимали какую-либо часть рыцарского облачения (снимали не только доспехи, но и например шпоры, являвшиеся атрибутом рыцарского достоинства). После полного разоблачения и ещё одного заупокойного псалма разбивали на три части личный герб рыцаря (вместе с щитом, на котором он изображён). После чего пели 109-й псалом царя Давида, состоящий из </a:t>
            </a:r>
            <a:r>
              <a:rPr lang="ru-RU" sz="1400" dirty="0" smtClean="0"/>
              <a:t>набора проклятий</a:t>
            </a:r>
            <a:r>
              <a:rPr lang="ru-RU" sz="1400" dirty="0" smtClean="0"/>
              <a:t>, под последние слова которого герольд (а иногда лично сам </a:t>
            </a:r>
            <a:r>
              <a:rPr lang="ru-RU" sz="1400" dirty="0" smtClean="0"/>
              <a:t>король) </a:t>
            </a:r>
            <a:r>
              <a:rPr lang="ru-RU" sz="1400" dirty="0" smtClean="0"/>
              <a:t>выливал на бывшего рыцаря холодную воду, символизируя очищение. Затем бывшего рыцаря спускали с эшафота при помощи виселицы, петля которой была пропущена под </a:t>
            </a:r>
            <a:r>
              <a:rPr lang="ru-RU" sz="1400" dirty="0" smtClean="0"/>
              <a:t>подмышками.</a:t>
            </a:r>
            <a:endParaRPr lang="ru-RU" sz="1400" dirty="0"/>
          </a:p>
        </p:txBody>
      </p:sp>
      <p:sp>
        <p:nvSpPr>
          <p:cNvPr id="8" name="Прямоугольник 7"/>
          <p:cNvSpPr/>
          <p:nvPr/>
        </p:nvSpPr>
        <p:spPr>
          <a:xfrm>
            <a:off x="457200" y="1524000"/>
            <a:ext cx="4267200" cy="3970318"/>
          </a:xfrm>
          <a:prstGeom prst="rect">
            <a:avLst/>
          </a:prstGeom>
        </p:spPr>
        <p:txBody>
          <a:bodyPr wrap="square">
            <a:spAutoFit/>
          </a:bodyPr>
          <a:lstStyle/>
          <a:p>
            <a:r>
              <a:rPr lang="ru-RU" sz="1400" dirty="0" smtClean="0"/>
              <a:t> Бывшего рыцаря под улюлюканье толпы вели в церковь, где по нему проводили настоящую заупокойную службу, по окончании которой его передавали в руки палача, если ему не было уготовано по приговору иное наказание, не требующее услуг палача (если же рыцарю относительно «повезло», то всё могло ограничиться лишением рыцарского достоинства). После исполнения приговора (например, казни), герольды во </a:t>
            </a:r>
            <a:r>
              <a:rPr lang="ru-RU" sz="1400" dirty="0" err="1" smtClean="0"/>
              <a:t>всеуслышанье</a:t>
            </a:r>
            <a:r>
              <a:rPr lang="ru-RU" sz="1400" dirty="0" smtClean="0"/>
              <a:t> объявляли детей (или иных наследников) «</a:t>
            </a:r>
            <a:r>
              <a:rPr lang="ru-RU" sz="1400" i="1" dirty="0" smtClean="0"/>
              <a:t>подлыми (дословно </a:t>
            </a:r>
            <a:r>
              <a:rPr lang="ru-RU" sz="1400" i="1" dirty="0" err="1" smtClean="0"/>
              <a:t>виланами</a:t>
            </a:r>
            <a:r>
              <a:rPr lang="ru-RU" sz="1400" i="1" dirty="0" smtClean="0"/>
              <a:t>, англ. </a:t>
            </a:r>
            <a:r>
              <a:rPr lang="ru-RU" sz="1400" dirty="0" err="1" smtClean="0"/>
              <a:t>villain</a:t>
            </a:r>
            <a:r>
              <a:rPr lang="ru-RU" sz="1400" i="1" dirty="0" smtClean="0"/>
              <a:t>), лишёнными чинов, не имеющими права носить оружие и появляться и участвовать в играх и турнирах, при дворе и на королевских собраниях, под страхом быть раздетыми донага и высеченными розгами, подобно вилланам и рождённым от неблагородного отца</a:t>
            </a:r>
            <a:r>
              <a:rPr lang="ru-RU" sz="1400" dirty="0" smtClean="0"/>
              <a:t>».</a:t>
            </a:r>
            <a:endParaRPr lang="ru-RU" sz="1400" dirty="0"/>
          </a:p>
        </p:txBody>
      </p:sp>
    </p:spTree>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1000"/>
                                        <p:tgtEl>
                                          <p:spTgt spid="7"/>
                                        </p:tgtEl>
                                      </p:cBhvr>
                                    </p:animEffect>
                                    <p:set>
                                      <p:cBhvr>
                                        <p:cTn id="7" dur="1" fill="hold">
                                          <p:stCondLst>
                                            <p:cond delay="999"/>
                                          </p:stCondLst>
                                        </p:cTn>
                                        <p:tgtEl>
                                          <p:spTgt spid="7"/>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838200" y="685800"/>
            <a:ext cx="4038600" cy="461665"/>
          </a:xfrm>
          <a:prstGeom prst="rect">
            <a:avLst/>
          </a:prstGeom>
          <a:noFill/>
        </p:spPr>
        <p:txBody>
          <a:bodyPr wrap="square" rtlCol="0">
            <a:spAutoFit/>
          </a:bodyPr>
          <a:lstStyle/>
          <a:p>
            <a:r>
              <a:rPr lang="ru-RU" sz="2400" u="sng" dirty="0" smtClean="0"/>
              <a:t>Материал взят с сайтов:</a:t>
            </a:r>
            <a:endParaRPr lang="ru-RU" sz="2400" u="sng" dirty="0"/>
          </a:p>
        </p:txBody>
      </p:sp>
      <p:sp>
        <p:nvSpPr>
          <p:cNvPr id="4" name="Прямоугольник 3"/>
          <p:cNvSpPr/>
          <p:nvPr/>
        </p:nvSpPr>
        <p:spPr>
          <a:xfrm>
            <a:off x="838200" y="1447800"/>
            <a:ext cx="6400800" cy="923330"/>
          </a:xfrm>
          <a:prstGeom prst="rect">
            <a:avLst/>
          </a:prstGeom>
        </p:spPr>
        <p:txBody>
          <a:bodyPr wrap="square">
            <a:spAutoFit/>
          </a:bodyPr>
          <a:lstStyle/>
          <a:p>
            <a:r>
              <a:rPr lang="ru-RU" u="sng" dirty="0" smtClean="0">
                <a:solidFill>
                  <a:srgbClr val="002060"/>
                </a:solidFill>
                <a:hlinkClick r:id="rId2"/>
              </a:rPr>
              <a:t>https://ru.wikipedia.org/wiki/%D0%FB%F6%E0%F0%FC</a:t>
            </a:r>
            <a:endParaRPr lang="ru-RU" dirty="0" smtClean="0">
              <a:solidFill>
                <a:srgbClr val="002060"/>
              </a:solidFill>
            </a:endParaRPr>
          </a:p>
          <a:p>
            <a:r>
              <a:rPr lang="ru-RU" u="sng" dirty="0" smtClean="0">
                <a:solidFill>
                  <a:srgbClr val="002060"/>
                </a:solidFill>
                <a:hlinkClick r:id="rId3"/>
              </a:rPr>
              <a:t>http://traditio-ru.org/wiki/Рыцарь</a:t>
            </a:r>
            <a:endParaRPr lang="ru-RU" dirty="0" smtClean="0">
              <a:solidFill>
                <a:srgbClr val="002060"/>
              </a:solidFill>
            </a:endParaRPr>
          </a:p>
          <a:p>
            <a:r>
              <a:rPr lang="ru-RU" u="sng" dirty="0" smtClean="0">
                <a:solidFill>
                  <a:srgbClr val="002060"/>
                </a:solidFill>
                <a:hlinkClick r:id="rId4"/>
              </a:rPr>
              <a:t>http://ricari.net/</a:t>
            </a:r>
            <a:endParaRPr lang="ru-RU" dirty="0">
              <a:solidFill>
                <a:srgbClr val="002060"/>
              </a:solidFill>
            </a:endParaRPr>
          </a:p>
        </p:txBody>
      </p:sp>
      <p:sp>
        <p:nvSpPr>
          <p:cNvPr id="5" name="TextBox 4"/>
          <p:cNvSpPr txBox="1"/>
          <p:nvPr/>
        </p:nvSpPr>
        <p:spPr>
          <a:xfrm>
            <a:off x="838200" y="2590800"/>
            <a:ext cx="4114800" cy="369332"/>
          </a:xfrm>
          <a:prstGeom prst="rect">
            <a:avLst/>
          </a:prstGeom>
          <a:noFill/>
        </p:spPr>
        <p:txBody>
          <a:bodyPr wrap="square" rtlCol="0">
            <a:spAutoFit/>
          </a:bodyPr>
          <a:lstStyle/>
          <a:p>
            <a:r>
              <a:rPr lang="ru-RU" u="sng" dirty="0" smtClean="0"/>
              <a:t>Ссылки на картинки</a:t>
            </a:r>
            <a:r>
              <a:rPr lang="ru-RU" dirty="0" smtClean="0"/>
              <a:t>:</a:t>
            </a:r>
            <a:endParaRPr lang="ru-RU" dirty="0"/>
          </a:p>
        </p:txBody>
      </p:sp>
      <p:sp>
        <p:nvSpPr>
          <p:cNvPr id="6" name="Прямоугольник 5"/>
          <p:cNvSpPr/>
          <p:nvPr/>
        </p:nvSpPr>
        <p:spPr>
          <a:xfrm>
            <a:off x="914400" y="3048000"/>
            <a:ext cx="5867400" cy="2462213"/>
          </a:xfrm>
          <a:prstGeom prst="rect">
            <a:avLst/>
          </a:prstGeom>
        </p:spPr>
        <p:txBody>
          <a:bodyPr wrap="square">
            <a:spAutoFit/>
          </a:bodyPr>
          <a:lstStyle/>
          <a:p>
            <a:r>
              <a:rPr lang="ru-RU" sz="1100" u="sng" dirty="0" smtClean="0">
                <a:hlinkClick r:id="rId5"/>
              </a:rPr>
              <a:t>http://dreamworlds.ru/uploads/posts/2009-05/1242585672_dreamworlds-20.jpg</a:t>
            </a:r>
            <a:endParaRPr lang="ru-RU" sz="1100" dirty="0" smtClean="0"/>
          </a:p>
          <a:p>
            <a:r>
              <a:rPr lang="ru-RU" sz="1100" u="sng" dirty="0" smtClean="0">
                <a:hlinkClick r:id="rId6"/>
              </a:rPr>
              <a:t>http://www.varbak.com/afbeeldingen/knight-foto-'s-nb17050.jpg</a:t>
            </a:r>
            <a:endParaRPr lang="ru-RU" sz="1100" dirty="0" smtClean="0"/>
          </a:p>
          <a:p>
            <a:r>
              <a:rPr lang="ru-RU" sz="1100" u="sng" dirty="0" smtClean="0">
                <a:hlinkClick r:id="rId7"/>
              </a:rPr>
              <a:t>http://dreamworlds.ru/uploads/posts/2009-12/1259828106_r15.jpg</a:t>
            </a:r>
            <a:endParaRPr lang="ru-RU" sz="1100" dirty="0" smtClean="0"/>
          </a:p>
          <a:p>
            <a:r>
              <a:rPr lang="ru-RU" sz="1100" u="sng" dirty="0" smtClean="0">
                <a:hlinkClick r:id="rId8"/>
              </a:rPr>
              <a:t>http://ricari.net/ot/kostumricarya/foto/6.jpg</a:t>
            </a:r>
            <a:endParaRPr lang="ru-RU" sz="1100" dirty="0" smtClean="0"/>
          </a:p>
          <a:p>
            <a:r>
              <a:rPr lang="ru-RU" sz="1100" u="sng" dirty="0" smtClean="0">
                <a:hlinkClick r:id="rId9"/>
              </a:rPr>
              <a:t>http://ricari.net/ot/kostumricarya/foto/small/3.gif</a:t>
            </a:r>
            <a:endParaRPr lang="ru-RU" sz="1100" dirty="0" smtClean="0"/>
          </a:p>
          <a:p>
            <a:r>
              <a:rPr lang="ru-RU" sz="1100" u="sng" dirty="0" smtClean="0">
                <a:hlinkClick r:id="rId10"/>
              </a:rPr>
              <a:t>http://ricari.net/ot/kostumricarya/foto/5.gif</a:t>
            </a:r>
            <a:endParaRPr lang="ru-RU" sz="1100" dirty="0" smtClean="0"/>
          </a:p>
          <a:p>
            <a:r>
              <a:rPr lang="ru-RU" sz="1100" u="sng" dirty="0" smtClean="0">
                <a:hlinkClick r:id="rId11"/>
              </a:rPr>
              <a:t>http://ricari.net/ot/kostumricarya/foto/small/4.gif</a:t>
            </a:r>
            <a:endParaRPr lang="ru-RU" sz="1100" dirty="0" smtClean="0"/>
          </a:p>
          <a:p>
            <a:r>
              <a:rPr lang="ru-RU" sz="1100" u="sng" dirty="0" smtClean="0">
                <a:hlinkClick r:id="rId12"/>
              </a:rPr>
              <a:t>http://ricari.net/ot/kostumricarya/foto/small/1.gif</a:t>
            </a:r>
            <a:endParaRPr lang="ru-RU" sz="1100" dirty="0" smtClean="0"/>
          </a:p>
          <a:p>
            <a:r>
              <a:rPr lang="ru-RU" sz="1100" u="sng" dirty="0" smtClean="0">
                <a:hlinkClick r:id="rId13"/>
              </a:rPr>
              <a:t>http://traditio-ru.org/images/thumb/9/9a/Edmund_blair_leighton_accolade.jpg/180px-Edmund_blair_leighton_accolade.jpg</a:t>
            </a:r>
            <a:endParaRPr lang="ru-RU" sz="1100" dirty="0" smtClean="0"/>
          </a:p>
          <a:p>
            <a:r>
              <a:rPr lang="ru-RU" sz="1100" u="sng" dirty="0" smtClean="0">
                <a:hlinkClick r:id="rId14"/>
              </a:rPr>
              <a:t>http://traditio-ru.org/images/thumb/8/80/Ghent_Altarpiece_E_-_Knights_of_Christ.jpg/180px-Ghent_Altarpiece_E_-_Knights_of_Christ.jpg</a:t>
            </a:r>
            <a:endParaRPr lang="ru-RU" sz="1100" dirty="0" smtClean="0"/>
          </a:p>
          <a:p>
            <a:r>
              <a:rPr lang="ru-RU" sz="1100" u="sng" dirty="0" smtClean="0">
                <a:hlinkClick r:id="rId15"/>
              </a:rPr>
              <a:t>http://ricari.net/ot/feodalnayaierarhiya/foto/small/3.gif</a:t>
            </a:r>
            <a:endParaRPr lang="ru-RU" sz="1100" dirty="0" smtClean="0"/>
          </a:p>
          <a:p>
            <a:r>
              <a:rPr lang="ru-RU" sz="1100" u="sng" dirty="0" smtClean="0">
                <a:hlinkClick r:id="rId16"/>
              </a:rPr>
              <a:t>http://upload.wikimedia.org/wikipedia/commons/f/fc/Beheading_duke_somerset.jpg</a:t>
            </a:r>
            <a:endParaRPr lang="ru-RU" sz="1100" dirty="0"/>
          </a:p>
        </p:txBody>
      </p:sp>
    </p:spTree>
  </p:cSld>
  <p:clrMapOvr>
    <a:masterClrMapping/>
  </p:clrMapOvr>
  <p:transition>
    <p:pull dir="d"/>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Литейная">
  <a:themeElements>
    <a:clrScheme name="Литейная">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Литейная">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Литейная">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143</TotalTime>
  <Words>776</Words>
  <Application>Microsoft Office PowerPoint</Application>
  <PresentationFormat>Экран (4:3)</PresentationFormat>
  <Paragraphs>53</Paragraphs>
  <Slides>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9</vt:i4>
      </vt:variant>
    </vt:vector>
  </HeadingPairs>
  <TitlesOfParts>
    <vt:vector size="10" baseType="lpstr">
      <vt:lpstr>Литейная</vt:lpstr>
      <vt:lpstr>Слайд 1</vt:lpstr>
      <vt:lpstr>Слайд 2</vt:lpstr>
      <vt:lpstr>Слайд 3</vt:lpstr>
      <vt:lpstr>Слайд 4</vt:lpstr>
      <vt:lpstr>Слайд 5</vt:lpstr>
      <vt:lpstr>Слайд 6</vt:lpstr>
      <vt:lpstr>Слайд 7</vt:lpstr>
      <vt:lpstr>Слайд 8</vt:lpstr>
      <vt:lpstr>Слайд 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Гость</dc:creator>
  <cp:lastModifiedBy>Гость</cp:lastModifiedBy>
  <cp:revision>16</cp:revision>
  <dcterms:created xsi:type="dcterms:W3CDTF">2014-11-06T09:44:21Z</dcterms:created>
  <dcterms:modified xsi:type="dcterms:W3CDTF">2014-11-06T15:44:01Z</dcterms:modified>
</cp:coreProperties>
</file>