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274" r:id="rId3"/>
    <p:sldId id="257" r:id="rId4"/>
    <p:sldId id="263" r:id="rId5"/>
    <p:sldId id="264" r:id="rId6"/>
    <p:sldId id="273" r:id="rId7"/>
    <p:sldId id="258" r:id="rId8"/>
    <p:sldId id="265" r:id="rId9"/>
    <p:sldId id="277" r:id="rId10"/>
    <p:sldId id="275" r:id="rId11"/>
    <p:sldId id="266" r:id="rId12"/>
    <p:sldId id="272" r:id="rId13"/>
    <p:sldId id="270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E311"/>
    <a:srgbClr val="CC3300"/>
    <a:srgbClr val="993300"/>
    <a:srgbClr val="CC6600"/>
    <a:srgbClr val="008000"/>
    <a:srgbClr val="FFFFCC"/>
    <a:srgbClr val="808080"/>
    <a:srgbClr val="E0F10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3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EB8202E-ACAA-405F-86B9-F4A181B7CC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D1EA38-53AD-4A35-94CD-A6440BDC81D7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79550" y="2967038"/>
            <a:ext cx="6296025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C9956F-97B9-4842-91F0-44941F5BA7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AEB07B-A4B3-4084-808C-BBB7928660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1925"/>
            <a:ext cx="2057400" cy="58229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1925"/>
            <a:ext cx="6019800" cy="58229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BEA74-C941-4C06-A871-A6CC16C206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11703B-7648-4674-A155-326E08C8FC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AEDEEF-BA01-49F5-90D3-80893BDBBA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52625"/>
            <a:ext cx="4038600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52625"/>
            <a:ext cx="4038600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C4656-34C1-4304-A14A-B4851F83A9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DCDCF-AC3B-4EF5-8755-C144091763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8773E-EB5A-473E-94A2-675C2D548E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6825C0-495A-4E74-8DB5-F8B3620CD3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36BFC-8030-42AB-8EB1-D5B453D0D9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B93BA0-9C79-4961-8DA9-D0523B4126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619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52625"/>
            <a:ext cx="82296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373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373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04250" y="6245225"/>
            <a:ext cx="5397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C8EEDC8-B776-463C-AD2B-AF112004E9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D:\&#1084;&#1086;&#1080;%20&#1076;&#1086;&#1082;&#1091;&#1084;&#1077;&#1085;&#1090;&#1099;\&#1082;&#1088;&#1086;&#1096;&#1082;&#1080;&#1085;&#1072;%20&#1087;&#1072;&#1087;&#1086;&#1095;&#1082;&#1072;\&#1084;&#1086;&#1103;%20&#1072;&#1090;&#1090;&#1077;&#1089;&#1090;&#1072;&#1094;&#1080;&#1103;%202012\&#1087;&#1088;&#1077;&#1079;&#1077;&#1085;&#1090;&#1072;&#1094;&#1080;&#1080;\19_Q1f\&#1052;&#1086;&#1079;&#1072;&#1080;&#1082;&#1072;%20&#1087;&#1088;&#1077;&#1079;&#1077;&#1085;&#1090;&#1072;&#1094;&#1080;&#1080;\&#1092;&#1080;&#1079;&#1084;&#1080;&#1085;.wmv" TargetMode="Externa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5"/>
          <p:cNvSpPr txBox="1">
            <a:spLocks noChangeArrowheads="1"/>
          </p:cNvSpPr>
          <p:nvPr/>
        </p:nvSpPr>
        <p:spPr bwMode="auto">
          <a:xfrm>
            <a:off x="2319338" y="3448050"/>
            <a:ext cx="1924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House and home</a:t>
            </a:r>
            <a:endParaRPr lang="ru-RU"/>
          </a:p>
        </p:txBody>
      </p:sp>
      <p:sp>
        <p:nvSpPr>
          <p:cNvPr id="3075" name="Rectangle 9"/>
          <p:cNvSpPr>
            <a:spLocks noChangeArrowheads="1"/>
          </p:cNvSpPr>
          <p:nvPr/>
        </p:nvSpPr>
        <p:spPr bwMode="auto">
          <a:xfrm>
            <a:off x="468313" y="3068638"/>
            <a:ext cx="8497887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 b="1">
                <a:solidFill>
                  <a:srgbClr val="C00000"/>
                </a:solidFill>
              </a:rPr>
              <a:t>HOME SWEET HOME.</a:t>
            </a:r>
            <a:r>
              <a:rPr lang="ru-RU" sz="6000" b="1">
                <a:solidFill>
                  <a:srgbClr val="C00000"/>
                </a:solidFill>
              </a:rPr>
              <a:t/>
            </a:r>
            <a:br>
              <a:rPr lang="ru-RU" sz="6000" b="1">
                <a:solidFill>
                  <a:srgbClr val="C00000"/>
                </a:solidFill>
              </a:rPr>
            </a:br>
            <a:endParaRPr lang="ru-RU" sz="60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846D0C8-835B-4A7F-8ACE-E286A520FC80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Предлоги места</a:t>
            </a:r>
          </a:p>
        </p:txBody>
      </p:sp>
      <p:pic>
        <p:nvPicPr>
          <p:cNvPr id="12292" name="Picture 6" descr="C:\Users\КСЮ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557338"/>
            <a:ext cx="6264275" cy="458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4E4A-D1A2-4A9C-8053-B72595F9B1FA}" type="slidenum">
              <a:rPr lang="ru-RU" smtClean="0"/>
              <a:pPr/>
              <a:t>11</a:t>
            </a:fld>
            <a:endParaRPr lang="ru-RU" smtClean="0"/>
          </a:p>
        </p:txBody>
      </p:sp>
      <p:pic>
        <p:nvPicPr>
          <p:cNvPr id="13315" name="Picture 4" descr="47168417_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1557338"/>
            <a:ext cx="5715000" cy="42862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6156325" y="2852738"/>
            <a:ext cx="287338" cy="2159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8" name="AutoShape 6"/>
          <p:cNvSpPr>
            <a:spLocks/>
          </p:cNvSpPr>
          <p:nvPr/>
        </p:nvSpPr>
        <p:spPr bwMode="auto">
          <a:xfrm>
            <a:off x="6804025" y="1916113"/>
            <a:ext cx="1439863" cy="609600"/>
          </a:xfrm>
          <a:prstGeom prst="borderCallout1">
            <a:avLst>
              <a:gd name="adj1" fmla="val 18750"/>
              <a:gd name="adj2" fmla="val -5292"/>
              <a:gd name="adj3" fmla="val 174481"/>
              <a:gd name="adj4" fmla="val -34287"/>
            </a:avLst>
          </a:prstGeo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5000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en-US" sz="2800" dirty="0">
                <a:solidFill>
                  <a:srgbClr val="FFFFCC"/>
                </a:solidFill>
              </a:rPr>
              <a:t>picture</a:t>
            </a:r>
            <a:endParaRPr lang="ru-RU" sz="2800" dirty="0">
              <a:solidFill>
                <a:srgbClr val="FFFFCC"/>
              </a:solidFill>
            </a:endParaRPr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auto">
          <a:xfrm>
            <a:off x="2268538" y="2997200"/>
            <a:ext cx="647278" cy="431800"/>
          </a:xfrm>
          <a:prstGeom prst="flowChartConnector">
            <a:avLst/>
          </a:prstGeom>
          <a:solidFill>
            <a:schemeClr val="bg1"/>
          </a:solidFill>
          <a:ln w="12700">
            <a:solidFill>
              <a:schemeClr val="accent1">
                <a:lumMod val="1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3320" name="AutoShape 8"/>
          <p:cNvSpPr>
            <a:spLocks noChangeArrowheads="1"/>
          </p:cNvSpPr>
          <p:nvPr/>
        </p:nvSpPr>
        <p:spPr bwMode="auto">
          <a:xfrm>
            <a:off x="6948488" y="3357563"/>
            <a:ext cx="287337" cy="142875"/>
          </a:xfrm>
          <a:prstGeom prst="flowChartConnector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21" name="AutoShape 9"/>
          <p:cNvSpPr>
            <a:spLocks noChangeArrowheads="1"/>
          </p:cNvSpPr>
          <p:nvPr/>
        </p:nvSpPr>
        <p:spPr bwMode="auto">
          <a:xfrm>
            <a:off x="3203575" y="4581525"/>
            <a:ext cx="215900" cy="215900"/>
          </a:xfrm>
          <a:prstGeom prst="flowChartConnector">
            <a:avLst/>
          </a:prstGeom>
          <a:solidFill>
            <a:srgbClr val="9933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22" name="AutoShape 10"/>
          <p:cNvSpPr>
            <a:spLocks/>
          </p:cNvSpPr>
          <p:nvPr/>
        </p:nvSpPr>
        <p:spPr bwMode="auto">
          <a:xfrm>
            <a:off x="900113" y="5300663"/>
            <a:ext cx="1439862" cy="609600"/>
          </a:xfrm>
          <a:prstGeom prst="borderCallout1">
            <a:avLst>
              <a:gd name="adj1" fmla="val 18750"/>
              <a:gd name="adj2" fmla="val 105292"/>
              <a:gd name="adj3" fmla="val -98440"/>
              <a:gd name="adj4" fmla="val 167255"/>
            </a:avLst>
          </a:prstGeo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5000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en-US" sz="2800" dirty="0">
                <a:solidFill>
                  <a:srgbClr val="FFFFCC"/>
                </a:solidFill>
              </a:rPr>
              <a:t>chair</a:t>
            </a:r>
            <a:endParaRPr lang="ru-RU" sz="2800" dirty="0">
              <a:solidFill>
                <a:srgbClr val="FFFFCC"/>
              </a:solidFill>
            </a:endParaRPr>
          </a:p>
        </p:txBody>
      </p:sp>
      <p:sp>
        <p:nvSpPr>
          <p:cNvPr id="13323" name="AutoShape 11"/>
          <p:cNvSpPr>
            <a:spLocks/>
          </p:cNvSpPr>
          <p:nvPr/>
        </p:nvSpPr>
        <p:spPr bwMode="auto">
          <a:xfrm>
            <a:off x="250825" y="2205038"/>
            <a:ext cx="1439863" cy="609600"/>
          </a:xfrm>
          <a:prstGeom prst="borderCallout1">
            <a:avLst>
              <a:gd name="adj1" fmla="val 18750"/>
              <a:gd name="adj2" fmla="val 105292"/>
              <a:gd name="adj3" fmla="val 141926"/>
              <a:gd name="adj4" fmla="val 144324"/>
            </a:avLst>
          </a:prstGeo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5000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en-US" sz="2800" dirty="0">
                <a:solidFill>
                  <a:srgbClr val="FFFFCC"/>
                </a:solidFill>
              </a:rPr>
              <a:t>window</a:t>
            </a:r>
            <a:endParaRPr lang="ru-RU" sz="2800" dirty="0">
              <a:solidFill>
                <a:srgbClr val="FFFFCC"/>
              </a:solidFill>
            </a:endParaRPr>
          </a:p>
        </p:txBody>
      </p:sp>
      <p:sp>
        <p:nvSpPr>
          <p:cNvPr id="13324" name="AutoShape 12"/>
          <p:cNvSpPr>
            <a:spLocks/>
          </p:cNvSpPr>
          <p:nvPr/>
        </p:nvSpPr>
        <p:spPr bwMode="auto">
          <a:xfrm>
            <a:off x="7451725" y="4941888"/>
            <a:ext cx="1439863" cy="609600"/>
          </a:xfrm>
          <a:prstGeom prst="borderCallout1">
            <a:avLst>
              <a:gd name="adj1" fmla="val 18750"/>
              <a:gd name="adj2" fmla="val -5292"/>
              <a:gd name="adj3" fmla="val -249741"/>
              <a:gd name="adj4" fmla="val -23375"/>
            </a:avLst>
          </a:prstGeo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5000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en-US" sz="2800" dirty="0">
                <a:solidFill>
                  <a:srgbClr val="FFFFCC"/>
                </a:solidFill>
              </a:rPr>
              <a:t>wall</a:t>
            </a:r>
            <a:endParaRPr lang="ru-RU" sz="2800" dirty="0">
              <a:solidFill>
                <a:srgbClr val="FFFFCC"/>
              </a:solidFill>
            </a:endParaRPr>
          </a:p>
        </p:txBody>
      </p:sp>
      <p:sp>
        <p:nvSpPr>
          <p:cNvPr id="2" name="WordArt 14"/>
          <p:cNvSpPr>
            <a:spLocks noChangeArrowheads="1" noChangeShapeType="1" noTextEdit="1"/>
          </p:cNvSpPr>
          <p:nvPr/>
        </p:nvSpPr>
        <p:spPr bwMode="auto">
          <a:xfrm>
            <a:off x="1258888" y="260350"/>
            <a:ext cx="5903912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Look at the picture and </a:t>
            </a:r>
          </a:p>
          <a:p>
            <a:pPr algn="ctr"/>
            <a:r>
              <a:rPr lang="en-US" sz="3600" kern="10"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name the object.</a:t>
            </a:r>
            <a:endParaRPr lang="ru-RU" sz="3600" kern="10">
              <a:ln w="28575">
                <a:solidFill>
                  <a:srgbClr val="FF6600"/>
                </a:solidFill>
                <a:round/>
                <a:headEnd/>
                <a:tailEnd/>
              </a:ln>
              <a:solidFill>
                <a:srgbClr val="FFFFFF"/>
              </a:solidFill>
              <a:latin typeface="Comic Sans MS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6286500" y="3857625"/>
            <a:ext cx="1928813" cy="714375"/>
          </a:xfrm>
          <a:prstGeom prst="straightConnector1">
            <a:avLst/>
          </a:prstGeom>
          <a:ln w="254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26" name="TextBox 14"/>
          <p:cNvSpPr txBox="1">
            <a:spLocks noChangeArrowheads="1"/>
          </p:cNvSpPr>
          <p:nvPr/>
        </p:nvSpPr>
        <p:spPr bwMode="auto">
          <a:xfrm>
            <a:off x="7858125" y="3929063"/>
            <a:ext cx="6842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3327" name="Text Box 33"/>
          <p:cNvSpPr txBox="1">
            <a:spLocks noChangeArrowheads="1"/>
          </p:cNvSpPr>
          <p:nvPr/>
        </p:nvSpPr>
        <p:spPr bwMode="auto">
          <a:xfrm flipV="1">
            <a:off x="2124075" y="3573463"/>
            <a:ext cx="647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:c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7929563" y="3571875"/>
            <a:ext cx="9255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/>
              <a:t>sofa</a:t>
            </a:r>
            <a:endParaRPr lang="ru-RU" sz="2800" b="1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 flipV="1">
            <a:off x="6929438" y="2857500"/>
            <a:ext cx="1214437" cy="1143000"/>
          </a:xfrm>
          <a:prstGeom prst="straightConnector1">
            <a:avLst/>
          </a:prstGeom>
          <a:ln w="254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7929563" y="2714625"/>
            <a:ext cx="10223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/>
              <a:t>lamp</a:t>
            </a:r>
            <a:endParaRPr lang="ru-RU" sz="2800" b="1" dirty="0"/>
          </a:p>
        </p:txBody>
      </p:sp>
      <p:cxnSp>
        <p:nvCxnSpPr>
          <p:cNvPr id="23" name="Прямая со стрелкой 22"/>
          <p:cNvCxnSpPr/>
          <p:nvPr/>
        </p:nvCxnSpPr>
        <p:spPr>
          <a:xfrm rot="10800000" flipV="1">
            <a:off x="5286375" y="5286375"/>
            <a:ext cx="1071563" cy="714375"/>
          </a:xfrm>
          <a:prstGeom prst="straightConnector1">
            <a:avLst/>
          </a:prstGeom>
          <a:ln w="254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786313" y="5857875"/>
            <a:ext cx="11096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carpet</a:t>
            </a:r>
            <a:endParaRPr lang="ru-RU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33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33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33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" presetClass="exit" presetSubtype="0" fill="hold" grpId="0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9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33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1" presetClass="exit" presetSubtype="0" fill="hold" grpId="0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0"/>
                  </p:tgtEl>
                </p:cond>
              </p:nextCondLst>
            </p:seq>
          </p:childTnLst>
        </p:cTn>
      </p:par>
    </p:tnLst>
    <p:bldLst>
      <p:bldP spid="13323" grpId="0" animBg="1"/>
      <p:bldP spid="13324" grpId="0" animBg="1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2DA6FAB-61EB-4C5C-9AEC-86B27CF5F4D2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14339" name="WordArt 5"/>
          <p:cNvSpPr>
            <a:spLocks noChangeArrowheads="1" noChangeShapeType="1" noTextEdit="1"/>
          </p:cNvSpPr>
          <p:nvPr/>
        </p:nvSpPr>
        <p:spPr bwMode="auto">
          <a:xfrm>
            <a:off x="3059113" y="260350"/>
            <a:ext cx="5472112" cy="935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Crossword</a:t>
            </a:r>
            <a:endParaRPr lang="ru-RU" sz="3600" kern="10">
              <a:ln w="28575">
                <a:solidFill>
                  <a:srgbClr val="FF6600"/>
                </a:solidFill>
                <a:round/>
                <a:headEnd/>
                <a:tailEnd/>
              </a:ln>
              <a:solidFill>
                <a:srgbClr val="FFFFFF"/>
              </a:solidFill>
              <a:latin typeface="Comic Sans MS"/>
            </a:endParaRPr>
          </a:p>
        </p:txBody>
      </p:sp>
      <p:pic>
        <p:nvPicPr>
          <p:cNvPr id="14340" name="Picture 6" descr="1232357697_02-hous-02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CAC8C9"/>
              </a:clrFrom>
              <a:clrTo>
                <a:srgbClr val="CAC8C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188913"/>
            <a:ext cx="2052638" cy="178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ашивка 6"/>
          <p:cNvSpPr/>
          <p:nvPr/>
        </p:nvSpPr>
        <p:spPr>
          <a:xfrm>
            <a:off x="4427538" y="2349500"/>
            <a:ext cx="428625" cy="357188"/>
          </a:xfrm>
          <a:prstGeom prst="chevron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Нашивка 26"/>
          <p:cNvSpPr>
            <a:spLocks noChangeArrowheads="1"/>
          </p:cNvSpPr>
          <p:nvPr/>
        </p:nvSpPr>
        <p:spPr bwMode="auto">
          <a:xfrm rot="5400000">
            <a:off x="5688806" y="1232694"/>
            <a:ext cx="428625" cy="357188"/>
          </a:xfrm>
          <a:prstGeom prst="chevron">
            <a:avLst>
              <a:gd name="adj" fmla="val 50000"/>
            </a:avLst>
          </a:prstGeom>
          <a:solidFill>
            <a:srgbClr val="F79646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grpSp>
        <p:nvGrpSpPr>
          <p:cNvPr id="14343" name="Group 66"/>
          <p:cNvGrpSpPr>
            <a:grpSpLocks/>
          </p:cNvGrpSpPr>
          <p:nvPr/>
        </p:nvGrpSpPr>
        <p:grpSpPr bwMode="auto">
          <a:xfrm>
            <a:off x="3059113" y="1700213"/>
            <a:ext cx="5761037" cy="3962400"/>
            <a:chOff x="1927" y="1071"/>
            <a:chExt cx="3629" cy="2496"/>
          </a:xfrm>
        </p:grpSpPr>
        <p:sp>
          <p:nvSpPr>
            <p:cNvPr id="14374" name="Rectangle 11"/>
            <p:cNvSpPr>
              <a:spLocks noChangeArrowheads="1"/>
            </p:cNvSpPr>
            <p:nvPr/>
          </p:nvSpPr>
          <p:spPr bwMode="auto">
            <a:xfrm>
              <a:off x="4377" y="2523"/>
              <a:ext cx="363" cy="31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75" name="Rectangle 12"/>
            <p:cNvSpPr>
              <a:spLocks noChangeArrowheads="1"/>
            </p:cNvSpPr>
            <p:nvPr/>
          </p:nvSpPr>
          <p:spPr bwMode="auto">
            <a:xfrm>
              <a:off x="3560" y="3249"/>
              <a:ext cx="363" cy="31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76" name="Rectangle 13"/>
            <p:cNvSpPr>
              <a:spLocks noChangeArrowheads="1"/>
            </p:cNvSpPr>
            <p:nvPr/>
          </p:nvSpPr>
          <p:spPr bwMode="auto">
            <a:xfrm>
              <a:off x="5193" y="1797"/>
              <a:ext cx="363" cy="31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77" name="Rectangle 14"/>
            <p:cNvSpPr>
              <a:spLocks noChangeArrowheads="1"/>
            </p:cNvSpPr>
            <p:nvPr/>
          </p:nvSpPr>
          <p:spPr bwMode="auto">
            <a:xfrm>
              <a:off x="5193" y="2160"/>
              <a:ext cx="363" cy="31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78" name="Rectangle 15"/>
            <p:cNvSpPr>
              <a:spLocks noChangeArrowheads="1"/>
            </p:cNvSpPr>
            <p:nvPr/>
          </p:nvSpPr>
          <p:spPr bwMode="auto">
            <a:xfrm>
              <a:off x="5193" y="2523"/>
              <a:ext cx="363" cy="31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79" name="Rectangle 16"/>
            <p:cNvSpPr>
              <a:spLocks noChangeArrowheads="1"/>
            </p:cNvSpPr>
            <p:nvPr/>
          </p:nvSpPr>
          <p:spPr bwMode="auto">
            <a:xfrm>
              <a:off x="3152" y="1434"/>
              <a:ext cx="363" cy="31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0" name="Rectangle 17"/>
            <p:cNvSpPr>
              <a:spLocks noChangeArrowheads="1"/>
            </p:cNvSpPr>
            <p:nvPr/>
          </p:nvSpPr>
          <p:spPr bwMode="auto">
            <a:xfrm>
              <a:off x="3560" y="1434"/>
              <a:ext cx="363" cy="31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1" name="Rectangle 18"/>
            <p:cNvSpPr>
              <a:spLocks noChangeArrowheads="1"/>
            </p:cNvSpPr>
            <p:nvPr/>
          </p:nvSpPr>
          <p:spPr bwMode="auto">
            <a:xfrm>
              <a:off x="3969" y="1434"/>
              <a:ext cx="363" cy="31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2" name="Rectangle 19"/>
            <p:cNvSpPr>
              <a:spLocks noChangeArrowheads="1"/>
            </p:cNvSpPr>
            <p:nvPr/>
          </p:nvSpPr>
          <p:spPr bwMode="auto">
            <a:xfrm>
              <a:off x="4377" y="1434"/>
              <a:ext cx="363" cy="31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3" name="Rectangle 20"/>
            <p:cNvSpPr>
              <a:spLocks noChangeArrowheads="1"/>
            </p:cNvSpPr>
            <p:nvPr/>
          </p:nvSpPr>
          <p:spPr bwMode="auto">
            <a:xfrm>
              <a:off x="4785" y="1434"/>
              <a:ext cx="363" cy="31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4" name="Rectangle 21"/>
            <p:cNvSpPr>
              <a:spLocks noChangeArrowheads="1"/>
            </p:cNvSpPr>
            <p:nvPr/>
          </p:nvSpPr>
          <p:spPr bwMode="auto">
            <a:xfrm>
              <a:off x="5193" y="1434"/>
              <a:ext cx="363" cy="31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5" name="Rectangle 22"/>
            <p:cNvSpPr>
              <a:spLocks noChangeArrowheads="1"/>
            </p:cNvSpPr>
            <p:nvPr/>
          </p:nvSpPr>
          <p:spPr bwMode="auto">
            <a:xfrm>
              <a:off x="4377" y="2160"/>
              <a:ext cx="363" cy="31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6" name="Rectangle 23"/>
            <p:cNvSpPr>
              <a:spLocks noChangeArrowheads="1"/>
            </p:cNvSpPr>
            <p:nvPr/>
          </p:nvSpPr>
          <p:spPr bwMode="auto">
            <a:xfrm>
              <a:off x="4377" y="1797"/>
              <a:ext cx="363" cy="31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7" name="Rectangle 24"/>
            <p:cNvSpPr>
              <a:spLocks noChangeArrowheads="1"/>
            </p:cNvSpPr>
            <p:nvPr/>
          </p:nvSpPr>
          <p:spPr bwMode="auto">
            <a:xfrm>
              <a:off x="3560" y="1071"/>
              <a:ext cx="363" cy="31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8" name="Rectangle 25"/>
            <p:cNvSpPr>
              <a:spLocks noChangeArrowheads="1"/>
            </p:cNvSpPr>
            <p:nvPr/>
          </p:nvSpPr>
          <p:spPr bwMode="auto">
            <a:xfrm>
              <a:off x="3560" y="1797"/>
              <a:ext cx="363" cy="31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9" name="Rectangle 26"/>
            <p:cNvSpPr>
              <a:spLocks noChangeArrowheads="1"/>
            </p:cNvSpPr>
            <p:nvPr/>
          </p:nvSpPr>
          <p:spPr bwMode="auto">
            <a:xfrm>
              <a:off x="3560" y="2160"/>
              <a:ext cx="363" cy="31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90" name="Rectangle 27"/>
            <p:cNvSpPr>
              <a:spLocks noChangeArrowheads="1"/>
            </p:cNvSpPr>
            <p:nvPr/>
          </p:nvSpPr>
          <p:spPr bwMode="auto">
            <a:xfrm>
              <a:off x="3560" y="2523"/>
              <a:ext cx="363" cy="31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91" name="Rectangle 28"/>
            <p:cNvSpPr>
              <a:spLocks noChangeArrowheads="1"/>
            </p:cNvSpPr>
            <p:nvPr/>
          </p:nvSpPr>
          <p:spPr bwMode="auto">
            <a:xfrm>
              <a:off x="3560" y="2886"/>
              <a:ext cx="363" cy="31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92" name="Rectangle 29"/>
            <p:cNvSpPr>
              <a:spLocks noChangeArrowheads="1"/>
            </p:cNvSpPr>
            <p:nvPr/>
          </p:nvSpPr>
          <p:spPr bwMode="auto">
            <a:xfrm>
              <a:off x="2336" y="2886"/>
              <a:ext cx="363" cy="31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93" name="Rectangle 30"/>
            <p:cNvSpPr>
              <a:spLocks noChangeArrowheads="1"/>
            </p:cNvSpPr>
            <p:nvPr/>
          </p:nvSpPr>
          <p:spPr bwMode="auto">
            <a:xfrm>
              <a:off x="2744" y="2886"/>
              <a:ext cx="363" cy="31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94" name="Rectangle 31"/>
            <p:cNvSpPr>
              <a:spLocks noChangeArrowheads="1"/>
            </p:cNvSpPr>
            <p:nvPr/>
          </p:nvSpPr>
          <p:spPr bwMode="auto">
            <a:xfrm>
              <a:off x="3152" y="2886"/>
              <a:ext cx="363" cy="31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95" name="Rectangle 32"/>
            <p:cNvSpPr>
              <a:spLocks noChangeArrowheads="1"/>
            </p:cNvSpPr>
            <p:nvPr/>
          </p:nvSpPr>
          <p:spPr bwMode="auto">
            <a:xfrm>
              <a:off x="3969" y="2886"/>
              <a:ext cx="363" cy="31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96" name="Rectangle 33"/>
            <p:cNvSpPr>
              <a:spLocks noChangeArrowheads="1"/>
            </p:cNvSpPr>
            <p:nvPr/>
          </p:nvSpPr>
          <p:spPr bwMode="auto">
            <a:xfrm>
              <a:off x="1927" y="2886"/>
              <a:ext cx="363" cy="31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514" name="Text Box 34"/>
          <p:cNvSpPr txBox="1">
            <a:spLocks noChangeArrowheads="1"/>
          </p:cNvSpPr>
          <p:nvPr/>
        </p:nvSpPr>
        <p:spPr bwMode="auto">
          <a:xfrm>
            <a:off x="323850" y="2060575"/>
            <a:ext cx="14859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latin typeface="Comic Sans MS" pitchFamily="66" charset="0"/>
              </a:rPr>
              <a:t>Across:</a:t>
            </a:r>
            <a:endParaRPr lang="ru-RU" sz="2800" b="1">
              <a:latin typeface="Comic Sans MS" pitchFamily="66" charset="0"/>
            </a:endParaRPr>
          </a:p>
        </p:txBody>
      </p:sp>
      <p:sp>
        <p:nvSpPr>
          <p:cNvPr id="20515" name="Text Box 35"/>
          <p:cNvSpPr txBox="1">
            <a:spLocks noChangeArrowheads="1"/>
          </p:cNvSpPr>
          <p:nvPr/>
        </p:nvSpPr>
        <p:spPr bwMode="auto">
          <a:xfrm>
            <a:off x="323850" y="2571750"/>
            <a:ext cx="1231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Comic Sans MS" pitchFamily="66" charset="0"/>
              </a:rPr>
              <a:t>1. </a:t>
            </a:r>
            <a:r>
              <a:rPr lang="ru-RU" sz="2400" dirty="0">
                <a:solidFill>
                  <a:schemeClr val="tx2"/>
                </a:solidFill>
                <a:latin typeface="Comic Sans MS" pitchFamily="66" charset="0"/>
              </a:rPr>
              <a:t>Окно</a:t>
            </a:r>
          </a:p>
        </p:txBody>
      </p:sp>
      <p:sp>
        <p:nvSpPr>
          <p:cNvPr id="20516" name="Text Box 36"/>
          <p:cNvSpPr txBox="1">
            <a:spLocks noChangeArrowheads="1"/>
          </p:cNvSpPr>
          <p:nvPr/>
        </p:nvSpPr>
        <p:spPr bwMode="auto">
          <a:xfrm>
            <a:off x="323850" y="3074988"/>
            <a:ext cx="1395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tx2"/>
                </a:solidFill>
                <a:latin typeface="Comic Sans MS" pitchFamily="66" charset="0"/>
              </a:rPr>
              <a:t>2. Ковер</a:t>
            </a:r>
          </a:p>
        </p:txBody>
      </p:sp>
      <p:sp>
        <p:nvSpPr>
          <p:cNvPr id="20517" name="Text Box 37"/>
          <p:cNvSpPr txBox="1">
            <a:spLocks noChangeArrowheads="1"/>
          </p:cNvSpPr>
          <p:nvPr/>
        </p:nvSpPr>
        <p:spPr bwMode="auto">
          <a:xfrm>
            <a:off x="376238" y="3644900"/>
            <a:ext cx="13589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latin typeface="Comic Sans MS" pitchFamily="66" charset="0"/>
              </a:rPr>
              <a:t>Down:</a:t>
            </a:r>
            <a:endParaRPr lang="ru-RU" sz="3200" b="1">
              <a:latin typeface="Comic Sans MS" pitchFamily="66" charset="0"/>
            </a:endParaRPr>
          </a:p>
        </p:txBody>
      </p:sp>
      <p:sp>
        <p:nvSpPr>
          <p:cNvPr id="20518" name="Text Box 38"/>
          <p:cNvSpPr txBox="1">
            <a:spLocks noChangeArrowheads="1"/>
          </p:cNvSpPr>
          <p:nvPr/>
        </p:nvSpPr>
        <p:spPr bwMode="auto">
          <a:xfrm>
            <a:off x="323850" y="4298950"/>
            <a:ext cx="14045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3</a:t>
            </a:r>
            <a:r>
              <a:rPr lang="en-US" sz="2400" dirty="0" smtClean="0">
                <a:solidFill>
                  <a:schemeClr val="tx2"/>
                </a:solidFill>
                <a:latin typeface="Comic Sans MS" pitchFamily="66" charset="0"/>
              </a:rPr>
              <a:t>. </a:t>
            </a:r>
            <a:r>
              <a:rPr lang="ru-RU" sz="2400" dirty="0">
                <a:solidFill>
                  <a:schemeClr val="tx2"/>
                </a:solidFill>
                <a:latin typeface="Comic Sans MS" pitchFamily="66" charset="0"/>
              </a:rPr>
              <a:t>Кухня</a:t>
            </a:r>
          </a:p>
        </p:txBody>
      </p:sp>
      <p:sp>
        <p:nvSpPr>
          <p:cNvPr id="20519" name="Text Box 39"/>
          <p:cNvSpPr txBox="1">
            <a:spLocks noChangeArrowheads="1"/>
          </p:cNvSpPr>
          <p:nvPr/>
        </p:nvSpPr>
        <p:spPr bwMode="auto">
          <a:xfrm>
            <a:off x="323850" y="4875213"/>
            <a:ext cx="14157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tx2"/>
                </a:solidFill>
                <a:latin typeface="Comic Sans MS" pitchFamily="66" charset="0"/>
              </a:rPr>
              <a:t>4</a:t>
            </a: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. </a:t>
            </a:r>
            <a:r>
              <a:rPr lang="ru-RU" sz="2400" dirty="0">
                <a:solidFill>
                  <a:schemeClr val="tx2"/>
                </a:solidFill>
                <a:latin typeface="Comic Sans MS" pitchFamily="66" charset="0"/>
              </a:rPr>
              <a:t>Дверь</a:t>
            </a:r>
          </a:p>
        </p:txBody>
      </p:sp>
      <p:sp>
        <p:nvSpPr>
          <p:cNvPr id="20520" name="Text Box 40"/>
          <p:cNvSpPr txBox="1">
            <a:spLocks noChangeArrowheads="1"/>
          </p:cNvSpPr>
          <p:nvPr/>
        </p:nvSpPr>
        <p:spPr bwMode="auto">
          <a:xfrm>
            <a:off x="323850" y="5451475"/>
            <a:ext cx="13676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tx2"/>
                </a:solidFill>
                <a:latin typeface="Comic Sans MS" pitchFamily="66" charset="0"/>
              </a:rPr>
              <a:t>5</a:t>
            </a:r>
            <a:r>
              <a:rPr lang="ru-RU" sz="2400" smtClean="0">
                <a:solidFill>
                  <a:schemeClr val="tx2"/>
                </a:solidFill>
                <a:latin typeface="Comic Sans MS" pitchFamily="66" charset="0"/>
              </a:rPr>
              <a:t>. </a:t>
            </a:r>
            <a:r>
              <a:rPr lang="ru-RU" sz="2400" dirty="0">
                <a:solidFill>
                  <a:schemeClr val="tx2"/>
                </a:solidFill>
                <a:latin typeface="Comic Sans MS" pitchFamily="66" charset="0"/>
              </a:rPr>
              <a:t>Стена</a:t>
            </a:r>
          </a:p>
        </p:txBody>
      </p:sp>
      <p:sp>
        <p:nvSpPr>
          <p:cNvPr id="20522" name="WordArt 42"/>
          <p:cNvSpPr>
            <a:spLocks noChangeArrowheads="1" noChangeShapeType="1" noTextEdit="1"/>
          </p:cNvSpPr>
          <p:nvPr/>
        </p:nvSpPr>
        <p:spPr bwMode="auto">
          <a:xfrm>
            <a:off x="5148263" y="2349500"/>
            <a:ext cx="287337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w</a:t>
            </a:r>
            <a:endParaRPr lang="ru-RU" sz="3600" kern="10">
              <a:ln w="25400">
                <a:solidFill>
                  <a:schemeClr val="bg1"/>
                </a:solidFill>
                <a:round/>
                <a:headEnd/>
                <a:tailEnd/>
              </a:ln>
              <a:solidFill>
                <a:srgbClr val="FFFFFF"/>
              </a:solidFill>
              <a:latin typeface="Comic Sans MS"/>
            </a:endParaRPr>
          </a:p>
        </p:txBody>
      </p:sp>
      <p:sp>
        <p:nvSpPr>
          <p:cNvPr id="20523" name="WordArt 43"/>
          <p:cNvSpPr>
            <a:spLocks noChangeArrowheads="1" noChangeShapeType="1" noTextEdit="1"/>
          </p:cNvSpPr>
          <p:nvPr/>
        </p:nvSpPr>
        <p:spPr bwMode="auto">
          <a:xfrm>
            <a:off x="5867400" y="2349500"/>
            <a:ext cx="144463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i</a:t>
            </a:r>
            <a:endParaRPr lang="ru-RU" sz="3600" kern="10">
              <a:ln w="25400">
                <a:solidFill>
                  <a:schemeClr val="bg1"/>
                </a:solidFill>
                <a:round/>
                <a:headEnd/>
                <a:tailEnd/>
              </a:ln>
              <a:solidFill>
                <a:srgbClr val="FFFFFF"/>
              </a:solidFill>
              <a:latin typeface="Comic Sans MS"/>
            </a:endParaRPr>
          </a:p>
        </p:txBody>
      </p:sp>
      <p:sp>
        <p:nvSpPr>
          <p:cNvPr id="20524" name="WordArt 44"/>
          <p:cNvSpPr>
            <a:spLocks noChangeArrowheads="1" noChangeShapeType="1" noTextEdit="1"/>
          </p:cNvSpPr>
          <p:nvPr/>
        </p:nvSpPr>
        <p:spPr bwMode="auto">
          <a:xfrm>
            <a:off x="6443663" y="2349500"/>
            <a:ext cx="287337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n</a:t>
            </a:r>
            <a:endParaRPr lang="ru-RU" sz="3600" kern="10">
              <a:ln w="25400">
                <a:solidFill>
                  <a:schemeClr val="bg1"/>
                </a:solidFill>
                <a:round/>
                <a:headEnd/>
                <a:tailEnd/>
              </a:ln>
              <a:solidFill>
                <a:srgbClr val="FFFFFF"/>
              </a:solidFill>
              <a:latin typeface="Comic Sans MS"/>
            </a:endParaRPr>
          </a:p>
        </p:txBody>
      </p:sp>
      <p:sp>
        <p:nvSpPr>
          <p:cNvPr id="20525" name="WordArt 45"/>
          <p:cNvSpPr>
            <a:spLocks noChangeArrowheads="1" noChangeShapeType="1" noTextEdit="1"/>
          </p:cNvSpPr>
          <p:nvPr/>
        </p:nvSpPr>
        <p:spPr bwMode="auto">
          <a:xfrm>
            <a:off x="7019925" y="2349500"/>
            <a:ext cx="287338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d</a:t>
            </a:r>
            <a:endParaRPr lang="ru-RU" sz="3600" kern="10">
              <a:ln w="25400">
                <a:solidFill>
                  <a:schemeClr val="bg1"/>
                </a:solidFill>
                <a:round/>
                <a:headEnd/>
                <a:tailEnd/>
              </a:ln>
              <a:solidFill>
                <a:srgbClr val="FFFFFF"/>
              </a:solidFill>
              <a:latin typeface="Comic Sans MS"/>
            </a:endParaRPr>
          </a:p>
        </p:txBody>
      </p:sp>
      <p:sp>
        <p:nvSpPr>
          <p:cNvPr id="20526" name="WordArt 46"/>
          <p:cNvSpPr>
            <a:spLocks noChangeArrowheads="1" noChangeShapeType="1" noTextEdit="1"/>
          </p:cNvSpPr>
          <p:nvPr/>
        </p:nvSpPr>
        <p:spPr bwMode="auto">
          <a:xfrm>
            <a:off x="7740650" y="2349500"/>
            <a:ext cx="287338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o</a:t>
            </a:r>
            <a:endParaRPr lang="ru-RU" sz="3600" kern="10">
              <a:ln w="25400">
                <a:solidFill>
                  <a:schemeClr val="bg1"/>
                </a:solidFill>
                <a:round/>
                <a:headEnd/>
                <a:tailEnd/>
              </a:ln>
              <a:solidFill>
                <a:srgbClr val="FFFFFF"/>
              </a:solidFill>
              <a:latin typeface="Comic Sans MS"/>
            </a:endParaRPr>
          </a:p>
        </p:txBody>
      </p:sp>
      <p:sp>
        <p:nvSpPr>
          <p:cNvPr id="20527" name="WordArt 47"/>
          <p:cNvSpPr>
            <a:spLocks noChangeArrowheads="1" noChangeShapeType="1" noTextEdit="1"/>
          </p:cNvSpPr>
          <p:nvPr/>
        </p:nvSpPr>
        <p:spPr bwMode="auto">
          <a:xfrm>
            <a:off x="8388350" y="2349500"/>
            <a:ext cx="287338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w</a:t>
            </a:r>
            <a:endParaRPr lang="ru-RU" sz="3600" kern="10">
              <a:ln w="25400">
                <a:solidFill>
                  <a:schemeClr val="bg1"/>
                </a:solidFill>
                <a:round/>
                <a:headEnd/>
                <a:tailEnd/>
              </a:ln>
              <a:solidFill>
                <a:srgbClr val="FFFFFF"/>
              </a:solidFill>
              <a:latin typeface="Comic Sans MS"/>
            </a:endParaRPr>
          </a:p>
        </p:txBody>
      </p:sp>
      <p:sp>
        <p:nvSpPr>
          <p:cNvPr id="20529" name="WordArt 49"/>
          <p:cNvSpPr>
            <a:spLocks noChangeArrowheads="1" noChangeShapeType="1" noTextEdit="1"/>
          </p:cNvSpPr>
          <p:nvPr/>
        </p:nvSpPr>
        <p:spPr bwMode="auto">
          <a:xfrm>
            <a:off x="5795963" y="2924175"/>
            <a:ext cx="287337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t</a:t>
            </a:r>
            <a:endParaRPr lang="ru-RU" sz="3600" kern="10">
              <a:ln w="25400">
                <a:solidFill>
                  <a:schemeClr val="bg1"/>
                </a:solidFill>
                <a:round/>
                <a:headEnd/>
                <a:tailEnd/>
              </a:ln>
              <a:solidFill>
                <a:srgbClr val="FFFFFF"/>
              </a:solidFill>
              <a:latin typeface="Comic Sans MS"/>
            </a:endParaRPr>
          </a:p>
        </p:txBody>
      </p:sp>
      <p:sp>
        <p:nvSpPr>
          <p:cNvPr id="20530" name="WordArt 50"/>
          <p:cNvSpPr>
            <a:spLocks noChangeArrowheads="1" noChangeShapeType="1" noTextEdit="1"/>
          </p:cNvSpPr>
          <p:nvPr/>
        </p:nvSpPr>
        <p:spPr bwMode="auto">
          <a:xfrm>
            <a:off x="5795963" y="1773238"/>
            <a:ext cx="28733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k</a:t>
            </a:r>
            <a:endParaRPr lang="ru-RU" sz="3600" kern="10">
              <a:ln w="25400">
                <a:solidFill>
                  <a:schemeClr val="bg1"/>
                </a:solidFill>
                <a:round/>
                <a:headEnd/>
                <a:tailEnd/>
              </a:ln>
              <a:solidFill>
                <a:srgbClr val="FFFFFF"/>
              </a:solidFill>
              <a:latin typeface="Comic Sans MS"/>
            </a:endParaRPr>
          </a:p>
        </p:txBody>
      </p:sp>
      <p:sp>
        <p:nvSpPr>
          <p:cNvPr id="20531" name="WordArt 51"/>
          <p:cNvSpPr>
            <a:spLocks noChangeArrowheads="1" noChangeShapeType="1" noTextEdit="1"/>
          </p:cNvSpPr>
          <p:nvPr/>
        </p:nvSpPr>
        <p:spPr bwMode="auto">
          <a:xfrm>
            <a:off x="5795963" y="3500438"/>
            <a:ext cx="28733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c</a:t>
            </a:r>
            <a:endParaRPr lang="ru-RU" sz="3600" kern="10">
              <a:ln w="25400">
                <a:solidFill>
                  <a:schemeClr val="bg1"/>
                </a:solidFill>
                <a:round/>
                <a:headEnd/>
                <a:tailEnd/>
              </a:ln>
              <a:solidFill>
                <a:srgbClr val="FFFFFF"/>
              </a:solidFill>
              <a:latin typeface="Comic Sans MS"/>
            </a:endParaRPr>
          </a:p>
        </p:txBody>
      </p:sp>
      <p:sp>
        <p:nvSpPr>
          <p:cNvPr id="20532" name="WordArt 52"/>
          <p:cNvSpPr>
            <a:spLocks noChangeArrowheads="1" noChangeShapeType="1" noTextEdit="1"/>
          </p:cNvSpPr>
          <p:nvPr/>
        </p:nvSpPr>
        <p:spPr bwMode="auto">
          <a:xfrm>
            <a:off x="7092950" y="2924175"/>
            <a:ext cx="287338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o</a:t>
            </a:r>
            <a:endParaRPr lang="ru-RU" sz="3600" kern="10">
              <a:ln w="25400">
                <a:solidFill>
                  <a:schemeClr val="bg1"/>
                </a:solidFill>
                <a:round/>
                <a:headEnd/>
                <a:tailEnd/>
              </a:ln>
              <a:solidFill>
                <a:srgbClr val="FFFFFF"/>
              </a:solidFill>
              <a:latin typeface="Comic Sans MS"/>
            </a:endParaRPr>
          </a:p>
        </p:txBody>
      </p:sp>
      <p:sp>
        <p:nvSpPr>
          <p:cNvPr id="20533" name="WordArt 53"/>
          <p:cNvSpPr>
            <a:spLocks noChangeArrowheads="1" noChangeShapeType="1" noTextEdit="1"/>
          </p:cNvSpPr>
          <p:nvPr/>
        </p:nvSpPr>
        <p:spPr bwMode="auto">
          <a:xfrm>
            <a:off x="7092950" y="3500438"/>
            <a:ext cx="28733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o</a:t>
            </a:r>
            <a:endParaRPr lang="ru-RU" sz="3600" kern="10">
              <a:ln w="25400">
                <a:solidFill>
                  <a:schemeClr val="bg1"/>
                </a:solidFill>
                <a:round/>
                <a:headEnd/>
                <a:tailEnd/>
              </a:ln>
              <a:solidFill>
                <a:srgbClr val="FFFFFF"/>
              </a:solidFill>
              <a:latin typeface="Comic Sans MS"/>
            </a:endParaRPr>
          </a:p>
        </p:txBody>
      </p:sp>
      <p:sp>
        <p:nvSpPr>
          <p:cNvPr id="20534" name="WordArt 54"/>
          <p:cNvSpPr>
            <a:spLocks noChangeArrowheads="1" noChangeShapeType="1" noTextEdit="1"/>
          </p:cNvSpPr>
          <p:nvPr/>
        </p:nvSpPr>
        <p:spPr bwMode="auto">
          <a:xfrm>
            <a:off x="7092950" y="4076700"/>
            <a:ext cx="287338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r</a:t>
            </a:r>
            <a:endParaRPr lang="ru-RU" sz="3600" kern="10">
              <a:ln w="25400">
                <a:solidFill>
                  <a:schemeClr val="bg1"/>
                </a:solidFill>
                <a:round/>
                <a:headEnd/>
                <a:tailEnd/>
              </a:ln>
              <a:solidFill>
                <a:srgbClr val="FFFFFF"/>
              </a:solidFill>
              <a:latin typeface="Comic Sans MS"/>
            </a:endParaRPr>
          </a:p>
        </p:txBody>
      </p:sp>
      <p:sp>
        <p:nvSpPr>
          <p:cNvPr id="20535" name="WordArt 55"/>
          <p:cNvSpPr>
            <a:spLocks noChangeArrowheads="1" noChangeShapeType="1" noTextEdit="1"/>
          </p:cNvSpPr>
          <p:nvPr/>
        </p:nvSpPr>
        <p:spPr bwMode="auto">
          <a:xfrm>
            <a:off x="8459788" y="3500438"/>
            <a:ext cx="144462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l</a:t>
            </a:r>
            <a:endParaRPr lang="ru-RU" sz="3600" kern="10">
              <a:ln w="25400">
                <a:solidFill>
                  <a:schemeClr val="bg1"/>
                </a:solidFill>
                <a:round/>
                <a:headEnd/>
                <a:tailEnd/>
              </a:ln>
              <a:solidFill>
                <a:srgbClr val="FFFFFF"/>
              </a:solidFill>
              <a:latin typeface="Comic Sans MS"/>
            </a:endParaRPr>
          </a:p>
        </p:txBody>
      </p:sp>
      <p:sp>
        <p:nvSpPr>
          <p:cNvPr id="20536" name="WordArt 56"/>
          <p:cNvSpPr>
            <a:spLocks noChangeArrowheads="1" noChangeShapeType="1" noTextEdit="1"/>
          </p:cNvSpPr>
          <p:nvPr/>
        </p:nvSpPr>
        <p:spPr bwMode="auto">
          <a:xfrm>
            <a:off x="8459788" y="4076700"/>
            <a:ext cx="144462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l</a:t>
            </a:r>
            <a:endParaRPr lang="ru-RU" sz="3600" kern="10">
              <a:ln w="25400">
                <a:solidFill>
                  <a:schemeClr val="bg1"/>
                </a:solidFill>
                <a:round/>
                <a:headEnd/>
                <a:tailEnd/>
              </a:ln>
              <a:solidFill>
                <a:srgbClr val="FFFFFF"/>
              </a:solidFill>
              <a:latin typeface="Comic Sans MS"/>
            </a:endParaRPr>
          </a:p>
        </p:txBody>
      </p:sp>
      <p:sp>
        <p:nvSpPr>
          <p:cNvPr id="20537" name="WordArt 57"/>
          <p:cNvSpPr>
            <a:spLocks noChangeArrowheads="1" noChangeShapeType="1" noTextEdit="1"/>
          </p:cNvSpPr>
          <p:nvPr/>
        </p:nvSpPr>
        <p:spPr bwMode="auto">
          <a:xfrm>
            <a:off x="5795963" y="4076700"/>
            <a:ext cx="287337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h</a:t>
            </a:r>
            <a:endParaRPr lang="ru-RU" sz="3600" kern="10">
              <a:ln w="25400">
                <a:solidFill>
                  <a:schemeClr val="bg1"/>
                </a:solidFill>
                <a:round/>
                <a:headEnd/>
                <a:tailEnd/>
              </a:ln>
              <a:solidFill>
                <a:srgbClr val="FFFFFF"/>
              </a:solidFill>
              <a:latin typeface="Comic Sans MS"/>
            </a:endParaRPr>
          </a:p>
        </p:txBody>
      </p:sp>
      <p:sp>
        <p:nvSpPr>
          <p:cNvPr id="20538" name="WordArt 58"/>
          <p:cNvSpPr>
            <a:spLocks noChangeArrowheads="1" noChangeShapeType="1" noTextEdit="1"/>
          </p:cNvSpPr>
          <p:nvPr/>
        </p:nvSpPr>
        <p:spPr bwMode="auto">
          <a:xfrm>
            <a:off x="5795963" y="4652963"/>
            <a:ext cx="28733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e</a:t>
            </a:r>
            <a:endParaRPr lang="ru-RU" sz="3600" kern="10">
              <a:ln w="25400">
                <a:solidFill>
                  <a:schemeClr val="bg1"/>
                </a:solidFill>
                <a:round/>
                <a:headEnd/>
                <a:tailEnd/>
              </a:ln>
              <a:solidFill>
                <a:srgbClr val="FFFFFF"/>
              </a:solidFill>
              <a:latin typeface="Comic Sans MS"/>
            </a:endParaRPr>
          </a:p>
        </p:txBody>
      </p:sp>
      <p:sp>
        <p:nvSpPr>
          <p:cNvPr id="20539" name="WordArt 59"/>
          <p:cNvSpPr>
            <a:spLocks noChangeArrowheads="1" noChangeShapeType="1" noTextEdit="1"/>
          </p:cNvSpPr>
          <p:nvPr/>
        </p:nvSpPr>
        <p:spPr bwMode="auto">
          <a:xfrm>
            <a:off x="6443663" y="4652963"/>
            <a:ext cx="28733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t</a:t>
            </a:r>
            <a:endParaRPr lang="ru-RU" sz="3600" kern="10">
              <a:ln w="25400">
                <a:solidFill>
                  <a:schemeClr val="bg1"/>
                </a:solidFill>
                <a:round/>
                <a:headEnd/>
                <a:tailEnd/>
              </a:ln>
              <a:solidFill>
                <a:srgbClr val="FFFFFF"/>
              </a:solidFill>
              <a:latin typeface="Comic Sans MS"/>
            </a:endParaRPr>
          </a:p>
        </p:txBody>
      </p:sp>
      <p:sp>
        <p:nvSpPr>
          <p:cNvPr id="20540" name="WordArt 60"/>
          <p:cNvSpPr>
            <a:spLocks noChangeArrowheads="1" noChangeShapeType="1" noTextEdit="1"/>
          </p:cNvSpPr>
          <p:nvPr/>
        </p:nvSpPr>
        <p:spPr bwMode="auto">
          <a:xfrm>
            <a:off x="5795963" y="5229225"/>
            <a:ext cx="287337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n</a:t>
            </a:r>
            <a:endParaRPr lang="ru-RU" sz="3600" kern="10">
              <a:ln w="25400">
                <a:solidFill>
                  <a:schemeClr val="bg1"/>
                </a:solidFill>
                <a:round/>
                <a:headEnd/>
                <a:tailEnd/>
              </a:ln>
              <a:solidFill>
                <a:srgbClr val="FFFFFF"/>
              </a:solidFill>
              <a:latin typeface="Comic Sans MS"/>
            </a:endParaRPr>
          </a:p>
        </p:txBody>
      </p:sp>
      <p:sp>
        <p:nvSpPr>
          <p:cNvPr id="20541" name="WordArt 61"/>
          <p:cNvSpPr>
            <a:spLocks noChangeArrowheads="1" noChangeShapeType="1" noTextEdit="1"/>
          </p:cNvSpPr>
          <p:nvPr/>
        </p:nvSpPr>
        <p:spPr bwMode="auto">
          <a:xfrm>
            <a:off x="5148263" y="4652963"/>
            <a:ext cx="28733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p</a:t>
            </a:r>
            <a:endParaRPr lang="ru-RU" sz="3600" kern="10">
              <a:ln w="25400">
                <a:solidFill>
                  <a:schemeClr val="bg1"/>
                </a:solidFill>
                <a:round/>
                <a:headEnd/>
                <a:tailEnd/>
              </a:ln>
              <a:solidFill>
                <a:srgbClr val="FFFFFF"/>
              </a:solidFill>
              <a:latin typeface="Comic Sans MS"/>
            </a:endParaRPr>
          </a:p>
        </p:txBody>
      </p:sp>
      <p:sp>
        <p:nvSpPr>
          <p:cNvPr id="20542" name="WordArt 62"/>
          <p:cNvSpPr>
            <a:spLocks noChangeArrowheads="1" noChangeShapeType="1" noTextEdit="1"/>
          </p:cNvSpPr>
          <p:nvPr/>
        </p:nvSpPr>
        <p:spPr bwMode="auto">
          <a:xfrm>
            <a:off x="4500563" y="4652963"/>
            <a:ext cx="28733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r</a:t>
            </a:r>
            <a:endParaRPr lang="ru-RU" sz="3600" kern="10">
              <a:ln w="25400">
                <a:solidFill>
                  <a:schemeClr val="bg1"/>
                </a:solidFill>
                <a:round/>
                <a:headEnd/>
                <a:tailEnd/>
              </a:ln>
              <a:solidFill>
                <a:srgbClr val="FFFFFF"/>
              </a:solidFill>
              <a:latin typeface="Comic Sans MS"/>
            </a:endParaRPr>
          </a:p>
        </p:txBody>
      </p:sp>
      <p:sp>
        <p:nvSpPr>
          <p:cNvPr id="20543" name="WordArt 63"/>
          <p:cNvSpPr>
            <a:spLocks noChangeArrowheads="1" noChangeShapeType="1" noTextEdit="1"/>
          </p:cNvSpPr>
          <p:nvPr/>
        </p:nvSpPr>
        <p:spPr bwMode="auto">
          <a:xfrm>
            <a:off x="3851275" y="4652963"/>
            <a:ext cx="28733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a</a:t>
            </a:r>
            <a:endParaRPr lang="ru-RU" sz="3600" kern="10">
              <a:ln w="25400">
                <a:solidFill>
                  <a:schemeClr val="bg1"/>
                </a:solidFill>
                <a:round/>
                <a:headEnd/>
                <a:tailEnd/>
              </a:ln>
              <a:solidFill>
                <a:srgbClr val="FFFFFF"/>
              </a:solidFill>
              <a:latin typeface="Comic Sans MS"/>
            </a:endParaRPr>
          </a:p>
        </p:txBody>
      </p:sp>
      <p:sp>
        <p:nvSpPr>
          <p:cNvPr id="20544" name="WordArt 64"/>
          <p:cNvSpPr>
            <a:spLocks noChangeArrowheads="1" noChangeShapeType="1" noTextEdit="1"/>
          </p:cNvSpPr>
          <p:nvPr/>
        </p:nvSpPr>
        <p:spPr bwMode="auto">
          <a:xfrm>
            <a:off x="3203575" y="4652963"/>
            <a:ext cx="28733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c</a:t>
            </a:r>
            <a:endParaRPr lang="ru-RU" sz="3600" kern="10">
              <a:ln w="25400">
                <a:solidFill>
                  <a:schemeClr val="bg1"/>
                </a:solidFill>
                <a:round/>
                <a:headEnd/>
                <a:tailEnd/>
              </a:ln>
              <a:solidFill>
                <a:srgbClr val="FFFFFF"/>
              </a:solidFill>
              <a:latin typeface="Comic Sans MS"/>
            </a:endParaRPr>
          </a:p>
        </p:txBody>
      </p:sp>
      <p:sp>
        <p:nvSpPr>
          <p:cNvPr id="20545" name="WordArt 65"/>
          <p:cNvSpPr>
            <a:spLocks noChangeArrowheads="1" noChangeShapeType="1" noTextEdit="1"/>
          </p:cNvSpPr>
          <p:nvPr/>
        </p:nvSpPr>
        <p:spPr bwMode="auto">
          <a:xfrm>
            <a:off x="8388350" y="2924175"/>
            <a:ext cx="287338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a</a:t>
            </a:r>
            <a:endParaRPr lang="ru-RU" sz="3600" kern="10">
              <a:ln w="25400">
                <a:solidFill>
                  <a:schemeClr val="bg1"/>
                </a:solidFill>
                <a:round/>
                <a:headEnd/>
                <a:tailEnd/>
              </a:ln>
              <a:solidFill>
                <a:srgbClr val="FFFFFF"/>
              </a:solidFill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20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0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0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8 0.02636 L -0.2125 0.3359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" y="1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20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0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0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0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0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0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0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20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20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0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0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20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5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0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20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1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9711E-6 L 0.15729 -4.9711E-6 " pathEditMode="relative" rAng="0" ptsTypes="AA">
                                      <p:cBhvr>
                                        <p:cTn id="11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1000"/>
                                        <p:tgtEl>
                                          <p:spTgt spid="20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20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20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20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500"/>
                            </p:stCondLst>
                            <p:childTnLst>
                              <p:par>
                                <p:cTn id="131" presetID="63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729 -3.75723E-6 L 0.28767 0.00023 " pathEditMode="relative" rAng="0" ptsTypes="AA">
                                      <p:cBhvr>
                                        <p:cTn id="13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500"/>
                            </p:stCondLst>
                            <p:childTnLst>
                              <p:par>
                                <p:cTn id="1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1000"/>
                                        <p:tgtEl>
                                          <p:spTgt spid="20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20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00"/>
                            </p:stCondLst>
                            <p:childTnLst>
                              <p:par>
                                <p:cTn id="1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20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000"/>
                            </p:stCondLst>
                            <p:childTnLst>
                              <p:par>
                                <p:cTn id="1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20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27" grpId="0" animBg="1"/>
      <p:bldP spid="27" grpId="1" animBg="1"/>
      <p:bldP spid="27" grpId="2" animBg="1"/>
      <p:bldP spid="20515" grpId="0"/>
      <p:bldP spid="20516" grpId="0"/>
      <p:bldP spid="20517" grpId="0"/>
      <p:bldP spid="20518" grpId="0"/>
      <p:bldP spid="20519" grpId="0"/>
      <p:bldP spid="20520" grpId="0"/>
      <p:bldP spid="20522" grpId="0" animBg="1"/>
      <p:bldP spid="20523" grpId="0" animBg="1"/>
      <p:bldP spid="20524" grpId="0" animBg="1"/>
      <p:bldP spid="20525" grpId="0" animBg="1"/>
      <p:bldP spid="20526" grpId="0" animBg="1"/>
      <p:bldP spid="20527" grpId="0" animBg="1"/>
      <p:bldP spid="20529" grpId="0" animBg="1"/>
      <p:bldP spid="20530" grpId="0" animBg="1"/>
      <p:bldP spid="20531" grpId="0" animBg="1"/>
      <p:bldP spid="20532" grpId="0" animBg="1"/>
      <p:bldP spid="20533" grpId="0" animBg="1"/>
      <p:bldP spid="20534" grpId="0" animBg="1"/>
      <p:bldP spid="20535" grpId="0" animBg="1"/>
      <p:bldP spid="20536" grpId="0" animBg="1"/>
      <p:bldP spid="20537" grpId="0" animBg="1"/>
      <p:bldP spid="20538" grpId="0" animBg="1"/>
      <p:bldP spid="20539" grpId="0" animBg="1"/>
      <p:bldP spid="20540" grpId="0" animBg="1"/>
      <p:bldP spid="20541" grpId="0" animBg="1"/>
      <p:bldP spid="20542" grpId="0" animBg="1"/>
      <p:bldP spid="20543" grpId="0" animBg="1"/>
      <p:bldP spid="20544" grpId="0" animBg="1"/>
      <p:bldP spid="2054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EE7D64D-DD71-449F-8B22-54FDA17855DF}" type="slidenum">
              <a:rPr lang="ru-RU" smtClean="0"/>
              <a:pPr/>
              <a:t>13</a:t>
            </a:fld>
            <a:endParaRPr lang="ru-RU" smtClean="0"/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1331913" y="333375"/>
            <a:ext cx="55514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solidFill>
                  <a:schemeClr val="bg1"/>
                </a:solidFill>
              </a:rPr>
              <a:t>Источник информации</a:t>
            </a:r>
          </a:p>
        </p:txBody>
      </p:sp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827088" y="16287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16389" name="Рисунок 3" descr="Koti8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75" y="2636838"/>
            <a:ext cx="338455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E260302-AD12-45AE-AB81-F1227696E911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Сегодня на уроке мы</a:t>
            </a:r>
            <a:r>
              <a:rPr lang="en-US" smtClean="0"/>
              <a:t>…</a:t>
            </a:r>
            <a:endParaRPr lang="ru-RU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Char char="-"/>
            </a:pPr>
            <a:endParaRPr lang="ru-RU" b="1" dirty="0" smtClean="0"/>
          </a:p>
          <a:p>
            <a:pPr eaLnBrk="1" hangingPunct="1">
              <a:buFontTx/>
              <a:buChar char="-"/>
            </a:pPr>
            <a:r>
              <a:rPr lang="ru-RU" b="1" dirty="0" smtClean="0"/>
              <a:t>повторим слова по теме «Мой дом»;</a:t>
            </a:r>
          </a:p>
          <a:p>
            <a:pPr eaLnBrk="1" hangingPunct="1">
              <a:buFontTx/>
              <a:buChar char="-"/>
            </a:pPr>
            <a:r>
              <a:rPr lang="ru-RU" b="1" dirty="0" smtClean="0"/>
              <a:t>повторим грамматическое правило «Предложения с конструкциями </a:t>
            </a:r>
            <a:r>
              <a:rPr lang="en-US" b="1" dirty="0" smtClean="0"/>
              <a:t>there is/are</a:t>
            </a:r>
            <a:r>
              <a:rPr lang="ru-RU" b="1" dirty="0" smtClean="0"/>
              <a:t> »;</a:t>
            </a:r>
          </a:p>
          <a:p>
            <a:pPr eaLnBrk="1" hangingPunct="1">
              <a:buFontTx/>
              <a:buChar char="-"/>
            </a:pPr>
            <a:r>
              <a:rPr lang="ru-RU" b="1" dirty="0" smtClean="0"/>
              <a:t>повторим предлоги места;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AAED7B8-2837-4027-9329-161B23B2FA56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4144" name="AutoShape 48"/>
          <p:cNvSpPr>
            <a:spLocks noChangeArrowheads="1"/>
          </p:cNvSpPr>
          <p:nvPr/>
        </p:nvSpPr>
        <p:spPr bwMode="auto">
          <a:xfrm>
            <a:off x="1643063" y="928688"/>
            <a:ext cx="5105400" cy="2571750"/>
          </a:xfrm>
          <a:prstGeom prst="wedgeEllipseCallout">
            <a:avLst>
              <a:gd name="adj1" fmla="val -61958"/>
              <a:gd name="adj2" fmla="val 80028"/>
            </a:avLst>
          </a:prstGeom>
          <a:gradFill rotWithShape="1">
            <a:gsLst>
              <a:gs pos="0">
                <a:srgbClr val="764700"/>
              </a:gs>
              <a:gs pos="50000">
                <a:srgbClr val="FF9900"/>
              </a:gs>
              <a:gs pos="100000">
                <a:srgbClr val="7647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400" b="1">
                <a:solidFill>
                  <a:srgbClr val="FFFFCC"/>
                </a:solidFill>
              </a:rPr>
              <a:t>Hello, dear boys and girls!</a:t>
            </a:r>
          </a:p>
          <a:p>
            <a:pPr algn="ctr"/>
            <a:r>
              <a:rPr lang="en-US" sz="2400" b="1">
                <a:solidFill>
                  <a:srgbClr val="FFFFCC"/>
                </a:solidFill>
              </a:rPr>
              <a:t>I’m glad to see you.</a:t>
            </a:r>
          </a:p>
          <a:p>
            <a:pPr algn="ctr"/>
            <a:r>
              <a:rPr lang="en-US" sz="2400" b="1">
                <a:solidFill>
                  <a:srgbClr val="FFFFCC"/>
                </a:solidFill>
              </a:rPr>
              <a:t>Let’s speak English together.</a:t>
            </a:r>
            <a:endParaRPr lang="ru-RU" sz="2400" b="1">
              <a:solidFill>
                <a:srgbClr val="FFFFCC"/>
              </a:solidFill>
            </a:endParaRPr>
          </a:p>
        </p:txBody>
      </p:sp>
      <p:sp>
        <p:nvSpPr>
          <p:cNvPr id="5124" name="WordArt 51"/>
          <p:cNvSpPr>
            <a:spLocks noChangeArrowheads="1" noChangeShapeType="1" noTextEdit="1"/>
          </p:cNvSpPr>
          <p:nvPr/>
        </p:nvSpPr>
        <p:spPr bwMode="auto">
          <a:xfrm>
            <a:off x="1187450" y="404813"/>
            <a:ext cx="590391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Phonetic warming up </a:t>
            </a:r>
            <a:endParaRPr lang="ru-RU" sz="3600" kern="10">
              <a:ln w="28575">
                <a:solidFill>
                  <a:srgbClr val="FF6600"/>
                </a:solidFill>
                <a:round/>
                <a:headEnd/>
                <a:tailEnd/>
              </a:ln>
              <a:solidFill>
                <a:srgbClr val="FFFFFF"/>
              </a:solidFill>
              <a:latin typeface="Comic Sans MS"/>
            </a:endParaRPr>
          </a:p>
        </p:txBody>
      </p:sp>
      <p:pic>
        <p:nvPicPr>
          <p:cNvPr id="5125" name="Picture 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97288"/>
            <a:ext cx="2411413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Rectangle 70"/>
          <p:cNvSpPr>
            <a:spLocks noChangeArrowheads="1"/>
          </p:cNvSpPr>
          <p:nvPr/>
        </p:nvSpPr>
        <p:spPr bwMode="auto">
          <a:xfrm>
            <a:off x="4572000" y="3429000"/>
            <a:ext cx="266382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[i:-i:-i:] </a:t>
            </a:r>
            <a:endParaRPr lang="en-US" sz="2400" b="1">
              <a:solidFill>
                <a:schemeClr val="tx2"/>
              </a:solidFill>
            </a:endParaRPr>
          </a:p>
          <a:p>
            <a:r>
              <a:rPr lang="en-US" sz="2400" b="1">
                <a:solidFill>
                  <a:schemeClr val="tx2"/>
                </a:solidFill>
              </a:rPr>
              <a:t>       </a:t>
            </a:r>
            <a:r>
              <a:rPr lang="ru-RU" sz="2400" b="1">
                <a:solidFill>
                  <a:schemeClr val="tx2"/>
                </a:solidFill>
              </a:rPr>
              <a:t>[ la:-la:-la: ] </a:t>
            </a:r>
            <a:endParaRPr lang="en-US" sz="2400" b="1">
              <a:solidFill>
                <a:schemeClr val="tx2"/>
              </a:solidFill>
            </a:endParaRPr>
          </a:p>
          <a:p>
            <a:r>
              <a:rPr lang="ru-RU" sz="2400" b="1">
                <a:solidFill>
                  <a:schemeClr val="tx2"/>
                </a:solidFill>
              </a:rPr>
              <a:t>[t-d, t-d] </a:t>
            </a:r>
            <a:endParaRPr lang="en-US" sz="2400" b="1">
              <a:solidFill>
                <a:schemeClr val="tx2"/>
              </a:solidFill>
            </a:endParaRPr>
          </a:p>
          <a:p>
            <a:r>
              <a:rPr lang="en-US" sz="2400" b="1">
                <a:solidFill>
                  <a:schemeClr val="tx2"/>
                </a:solidFill>
              </a:rPr>
              <a:t>       </a:t>
            </a:r>
            <a:r>
              <a:rPr lang="ru-RU" sz="2400" b="1">
                <a:solidFill>
                  <a:schemeClr val="tx2"/>
                </a:solidFill>
              </a:rPr>
              <a:t>[h-h-h] </a:t>
            </a:r>
            <a:endParaRPr lang="en-US" sz="2400" b="1">
              <a:solidFill>
                <a:schemeClr val="tx2"/>
              </a:solidFill>
            </a:endParaRPr>
          </a:p>
          <a:p>
            <a:r>
              <a:rPr lang="ru-RU" sz="2400" b="1">
                <a:solidFill>
                  <a:schemeClr val="tx2"/>
                </a:solidFill>
              </a:rPr>
              <a:t>[p-p] </a:t>
            </a:r>
            <a:endParaRPr lang="en-US" sz="2400" b="1">
              <a:solidFill>
                <a:schemeClr val="tx2"/>
              </a:solidFill>
            </a:endParaRPr>
          </a:p>
          <a:p>
            <a:r>
              <a:rPr lang="en-US" sz="2400" b="1">
                <a:solidFill>
                  <a:schemeClr val="tx2"/>
                </a:solidFill>
              </a:rPr>
              <a:t>       </a:t>
            </a:r>
            <a:r>
              <a:rPr lang="ru-RU" sz="2400" b="1">
                <a:solidFill>
                  <a:schemeClr val="tx2"/>
                </a:solidFill>
              </a:rPr>
              <a:t>[b-b] </a:t>
            </a:r>
            <a:endParaRPr lang="en-US" sz="2400" b="1">
              <a:solidFill>
                <a:schemeClr val="tx2"/>
              </a:solidFill>
            </a:endParaRPr>
          </a:p>
          <a:p>
            <a:r>
              <a:rPr lang="en-US" sz="2400" b="1">
                <a:solidFill>
                  <a:schemeClr val="tx2"/>
                </a:solidFill>
              </a:rPr>
              <a:t>[z-z-z]</a:t>
            </a:r>
            <a:endParaRPr lang="ru-RU" sz="24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1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0B4BF5F-CB53-400F-9358-1A2F003A4933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10268" name="AutoShape 28"/>
          <p:cNvSpPr>
            <a:spLocks/>
          </p:cNvSpPr>
          <p:nvPr/>
        </p:nvSpPr>
        <p:spPr bwMode="auto">
          <a:xfrm>
            <a:off x="2000250" y="1785938"/>
            <a:ext cx="6553200" cy="3600450"/>
          </a:xfrm>
          <a:prstGeom prst="borderCallout1">
            <a:avLst>
              <a:gd name="adj1" fmla="val 3176"/>
              <a:gd name="adj2" fmla="val -1162"/>
              <a:gd name="adj3" fmla="val 61903"/>
              <a:gd name="adj4" fmla="val -5306"/>
            </a:avLst>
          </a:prstGeom>
          <a:gradFill rotWithShape="1">
            <a:gsLst>
              <a:gs pos="0">
                <a:srgbClr val="FF9900"/>
              </a:gs>
              <a:gs pos="100000">
                <a:srgbClr val="7647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4000">
                <a:solidFill>
                  <a:schemeClr val="bg1"/>
                </a:solidFill>
              </a:rPr>
              <a:t>[ u: ] room, bathroom,     bedroom, living room</a:t>
            </a:r>
          </a:p>
          <a:p>
            <a:r>
              <a:rPr lang="en-US" sz="4000">
                <a:solidFill>
                  <a:schemeClr val="bg1"/>
                </a:solidFill>
              </a:rPr>
              <a:t>[ɔ:] wall, hall, floor, door</a:t>
            </a:r>
          </a:p>
          <a:p>
            <a:r>
              <a:rPr lang="en-US" sz="4000">
                <a:solidFill>
                  <a:schemeClr val="bg1"/>
                </a:solidFill>
              </a:rPr>
              <a:t>[ a:] carpet, armchair</a:t>
            </a:r>
          </a:p>
          <a:p>
            <a:r>
              <a:rPr lang="en-US" sz="4000">
                <a:solidFill>
                  <a:schemeClr val="bg1"/>
                </a:solidFill>
              </a:rPr>
              <a:t>[ʧ]-</a:t>
            </a:r>
            <a:r>
              <a:rPr lang="en-US"/>
              <a:t> </a:t>
            </a:r>
            <a:r>
              <a:rPr lang="en-US" sz="4000">
                <a:solidFill>
                  <a:schemeClr val="bg1"/>
                </a:solidFill>
              </a:rPr>
              <a:t>kitchen, chair, armchair</a:t>
            </a:r>
            <a:endParaRPr lang="ru-RU" sz="4000">
              <a:solidFill>
                <a:schemeClr val="bg1"/>
              </a:solidFill>
            </a:endParaRPr>
          </a:p>
        </p:txBody>
      </p:sp>
      <p:sp>
        <p:nvSpPr>
          <p:cNvPr id="6148" name="Text Box 30"/>
          <p:cNvSpPr txBox="1">
            <a:spLocks noChangeArrowheads="1"/>
          </p:cNvSpPr>
          <p:nvPr/>
        </p:nvSpPr>
        <p:spPr bwMode="auto">
          <a:xfrm>
            <a:off x="2535238" y="6589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149" name="WordArt 36"/>
          <p:cNvSpPr>
            <a:spLocks noChangeArrowheads="1" noChangeShapeType="1" noTextEdit="1"/>
          </p:cNvSpPr>
          <p:nvPr/>
        </p:nvSpPr>
        <p:spPr bwMode="auto">
          <a:xfrm>
            <a:off x="1187450" y="404813"/>
            <a:ext cx="590391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Read the words</a:t>
            </a:r>
            <a:endParaRPr lang="ru-RU" sz="3600" kern="10">
              <a:ln w="28575">
                <a:solidFill>
                  <a:srgbClr val="FF6600"/>
                </a:solidFill>
                <a:round/>
                <a:headEnd/>
                <a:tailEnd/>
              </a:ln>
              <a:solidFill>
                <a:srgbClr val="FFFFFF"/>
              </a:solidFill>
              <a:latin typeface="Comic Sans MS"/>
            </a:endParaRPr>
          </a:p>
        </p:txBody>
      </p:sp>
      <p:pic>
        <p:nvPicPr>
          <p:cNvPr id="6150" name="Picture 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49725"/>
            <a:ext cx="1979613" cy="163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1DDFFB2-36A5-4799-A8E7-7764899D8094}" type="slidenum">
              <a:rPr lang="ru-RU" smtClean="0"/>
              <a:pPr/>
              <a:t>5</a:t>
            </a:fld>
            <a:endParaRPr lang="ru-RU" smtClean="0"/>
          </a:p>
        </p:txBody>
      </p:sp>
      <p:pic>
        <p:nvPicPr>
          <p:cNvPr id="11271" name="Picture 7" descr="02-640_0_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1557338"/>
            <a:ext cx="2979737" cy="2235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274" name="Picture 10" descr="prihoj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025" y="2420938"/>
            <a:ext cx="1973263" cy="2952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275" name="Picture 11" descr="9820da003f0161bb818e982f52e3786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1628775"/>
            <a:ext cx="1836737" cy="2449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276" name="Picture 12" descr="a3b760def6a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738" y="4149725"/>
            <a:ext cx="2520950" cy="2520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277" name="Picture 13" descr="i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8313" y="4292600"/>
            <a:ext cx="2520950" cy="2303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278" name="AutoShape 14"/>
          <p:cNvSpPr>
            <a:spLocks/>
          </p:cNvSpPr>
          <p:nvPr/>
        </p:nvSpPr>
        <p:spPr bwMode="auto">
          <a:xfrm>
            <a:off x="222250" y="4076700"/>
            <a:ext cx="1727200" cy="576263"/>
          </a:xfrm>
          <a:prstGeom prst="borderCallout1">
            <a:avLst>
              <a:gd name="adj1" fmla="val 19833"/>
              <a:gd name="adj2" fmla="val -4412"/>
              <a:gd name="adj3" fmla="val 285125"/>
              <a:gd name="adj4" fmla="val -4412"/>
            </a:avLst>
          </a:prstGeom>
          <a:gradFill rotWithShape="1">
            <a:gsLst>
              <a:gs pos="0">
                <a:srgbClr val="762F00"/>
              </a:gs>
              <a:gs pos="50000">
                <a:srgbClr val="FF6600"/>
              </a:gs>
              <a:gs pos="100000">
                <a:srgbClr val="762F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>
                <a:solidFill>
                  <a:schemeClr val="tx2"/>
                </a:solidFill>
              </a:rPr>
              <a:t>a kitchen</a:t>
            </a:r>
            <a:endParaRPr lang="ru-RU" sz="2800">
              <a:solidFill>
                <a:schemeClr val="tx2"/>
              </a:solidFill>
            </a:endParaRPr>
          </a:p>
        </p:txBody>
      </p:sp>
      <p:sp>
        <p:nvSpPr>
          <p:cNvPr id="11279" name="AutoShape 15"/>
          <p:cNvSpPr>
            <a:spLocks/>
          </p:cNvSpPr>
          <p:nvPr/>
        </p:nvSpPr>
        <p:spPr bwMode="auto">
          <a:xfrm>
            <a:off x="179388" y="1125538"/>
            <a:ext cx="2255837" cy="576262"/>
          </a:xfrm>
          <a:prstGeom prst="borderCallout1">
            <a:avLst>
              <a:gd name="adj1" fmla="val 19833"/>
              <a:gd name="adj2" fmla="val -3380"/>
              <a:gd name="adj3" fmla="val 215977"/>
              <a:gd name="adj4" fmla="val -3380"/>
            </a:avLst>
          </a:prstGeom>
          <a:gradFill rotWithShape="1">
            <a:gsLst>
              <a:gs pos="0">
                <a:srgbClr val="762F00"/>
              </a:gs>
              <a:gs pos="50000">
                <a:srgbClr val="FF6600"/>
              </a:gs>
              <a:gs pos="100000">
                <a:srgbClr val="762F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>
                <a:solidFill>
                  <a:schemeClr val="tx2"/>
                </a:solidFill>
              </a:rPr>
              <a:t>A bedroom</a:t>
            </a:r>
            <a:endParaRPr lang="ru-RU" sz="2800">
              <a:solidFill>
                <a:schemeClr val="tx2"/>
              </a:solidFill>
            </a:endParaRPr>
          </a:p>
        </p:txBody>
      </p:sp>
      <p:sp>
        <p:nvSpPr>
          <p:cNvPr id="11280" name="AutoShape 16"/>
          <p:cNvSpPr>
            <a:spLocks/>
          </p:cNvSpPr>
          <p:nvPr/>
        </p:nvSpPr>
        <p:spPr bwMode="auto">
          <a:xfrm>
            <a:off x="3729038" y="1268413"/>
            <a:ext cx="2255837" cy="576262"/>
          </a:xfrm>
          <a:prstGeom prst="borderCallout1">
            <a:avLst>
              <a:gd name="adj1" fmla="val 19833"/>
              <a:gd name="adj2" fmla="val 103380"/>
              <a:gd name="adj3" fmla="val 359505"/>
              <a:gd name="adj4" fmla="val 103380"/>
            </a:avLst>
          </a:prstGeom>
          <a:gradFill rotWithShape="1">
            <a:gsLst>
              <a:gs pos="0">
                <a:srgbClr val="762F00"/>
              </a:gs>
              <a:gs pos="50000">
                <a:srgbClr val="FF6600"/>
              </a:gs>
              <a:gs pos="100000">
                <a:srgbClr val="762F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>
                <a:solidFill>
                  <a:schemeClr val="tx2"/>
                </a:solidFill>
              </a:rPr>
              <a:t>A living room</a:t>
            </a:r>
            <a:endParaRPr lang="ru-RU" sz="2800">
              <a:solidFill>
                <a:schemeClr val="tx2"/>
              </a:solidFill>
            </a:endParaRPr>
          </a:p>
        </p:txBody>
      </p:sp>
      <p:sp>
        <p:nvSpPr>
          <p:cNvPr id="11281" name="AutoShape 17"/>
          <p:cNvSpPr>
            <a:spLocks/>
          </p:cNvSpPr>
          <p:nvPr/>
        </p:nvSpPr>
        <p:spPr bwMode="auto">
          <a:xfrm>
            <a:off x="4284663" y="3933825"/>
            <a:ext cx="2255837" cy="576263"/>
          </a:xfrm>
          <a:prstGeom prst="borderCallout1">
            <a:avLst>
              <a:gd name="adj1" fmla="val 19833"/>
              <a:gd name="adj2" fmla="val 103380"/>
              <a:gd name="adj3" fmla="val 315704"/>
              <a:gd name="adj4" fmla="val 103380"/>
            </a:avLst>
          </a:prstGeom>
          <a:gradFill rotWithShape="1">
            <a:gsLst>
              <a:gs pos="0">
                <a:srgbClr val="762F00"/>
              </a:gs>
              <a:gs pos="50000">
                <a:srgbClr val="FF6600"/>
              </a:gs>
              <a:gs pos="100000">
                <a:srgbClr val="762F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>
                <a:solidFill>
                  <a:schemeClr val="tx2"/>
                </a:solidFill>
              </a:rPr>
              <a:t>A bathroom</a:t>
            </a:r>
            <a:endParaRPr lang="ru-RU" sz="2800">
              <a:solidFill>
                <a:schemeClr val="tx2"/>
              </a:solidFill>
            </a:endParaRPr>
          </a:p>
        </p:txBody>
      </p:sp>
      <p:sp>
        <p:nvSpPr>
          <p:cNvPr id="11282" name="AutoShape 18"/>
          <p:cNvSpPr>
            <a:spLocks/>
          </p:cNvSpPr>
          <p:nvPr/>
        </p:nvSpPr>
        <p:spPr bwMode="auto">
          <a:xfrm>
            <a:off x="6659563" y="1773238"/>
            <a:ext cx="2097087" cy="576262"/>
          </a:xfrm>
          <a:prstGeom prst="borderCallout1">
            <a:avLst>
              <a:gd name="adj1" fmla="val 19833"/>
              <a:gd name="adj2" fmla="val 103634"/>
              <a:gd name="adj3" fmla="val 403583"/>
              <a:gd name="adj4" fmla="val 103634"/>
            </a:avLst>
          </a:prstGeom>
          <a:gradFill rotWithShape="1">
            <a:gsLst>
              <a:gs pos="0">
                <a:srgbClr val="762F00"/>
              </a:gs>
              <a:gs pos="50000">
                <a:srgbClr val="FF6600"/>
              </a:gs>
              <a:gs pos="100000">
                <a:srgbClr val="762F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>
                <a:solidFill>
                  <a:schemeClr val="tx2"/>
                </a:solidFill>
              </a:rPr>
              <a:t>A hall</a:t>
            </a:r>
            <a:endParaRPr lang="ru-RU" sz="2800">
              <a:solidFill>
                <a:schemeClr val="tx2"/>
              </a:solidFill>
            </a:endParaRPr>
          </a:p>
        </p:txBody>
      </p:sp>
      <p:sp>
        <p:nvSpPr>
          <p:cNvPr id="7181" name="WordArt 21"/>
          <p:cNvSpPr>
            <a:spLocks noChangeArrowheads="1" noChangeShapeType="1" noTextEdit="1"/>
          </p:cNvSpPr>
          <p:nvPr/>
        </p:nvSpPr>
        <p:spPr bwMode="auto">
          <a:xfrm>
            <a:off x="1116013" y="333375"/>
            <a:ext cx="590391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The kind of the room</a:t>
            </a:r>
            <a:endParaRPr lang="ru-RU" sz="3600" kern="10">
              <a:ln w="28575">
                <a:solidFill>
                  <a:srgbClr val="FF6600"/>
                </a:solidFill>
                <a:round/>
                <a:headEnd/>
                <a:tailEnd/>
              </a:ln>
              <a:solidFill>
                <a:srgbClr val="FFFFFF"/>
              </a:solidFill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2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2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2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2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xit" presetSubtype="0" fill="hold" grpId="1" nodeType="after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6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12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4"/>
                  </p:tgtEl>
                </p:cond>
              </p:nextCondLst>
            </p:seq>
          </p:childTnLst>
        </p:cTn>
      </p:par>
    </p:tnLst>
    <p:bldLst>
      <p:bldP spid="11278" grpId="0" animBg="1"/>
      <p:bldP spid="11279" grpId="0" animBg="1"/>
      <p:bldP spid="11280" grpId="0" animBg="1"/>
      <p:bldP spid="11280" grpId="1" animBg="1"/>
      <p:bldP spid="11281" grpId="0" animBg="1"/>
      <p:bldP spid="11281" grpId="1" animBg="1"/>
      <p:bldP spid="11282" grpId="0" animBg="1"/>
      <p:bldP spid="1128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11CB178-653B-4F7F-8989-47F0BE8090BC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Complete    sentences.</a:t>
            </a:r>
            <a:endParaRPr lang="ru-RU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b="1" smtClean="0"/>
              <a:t>We  watch  TV  in  the  ……</a:t>
            </a:r>
            <a:r>
              <a:rPr lang="ru-RU" sz="2800" b="1" smtClean="0"/>
              <a:t> </a:t>
            </a:r>
          </a:p>
          <a:p>
            <a:pPr marL="609600" indent="-609600" algn="r" eaLnBrk="1" hangingPunct="1">
              <a:lnSpc>
                <a:spcPct val="90000"/>
              </a:lnSpc>
              <a:buFontTx/>
              <a:buNone/>
            </a:pPr>
            <a:r>
              <a:rPr lang="en-US" sz="2800" b="1" smtClean="0"/>
              <a:t>(living  room).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b="1" smtClean="0"/>
              <a:t>We  sleep  in  the  ……</a:t>
            </a:r>
            <a:endParaRPr lang="ru-RU" sz="2800" b="1" smtClean="0"/>
          </a:p>
          <a:p>
            <a:pPr marL="609600" indent="-609600" algn="r" eaLnBrk="1" hangingPunct="1">
              <a:lnSpc>
                <a:spcPct val="90000"/>
              </a:lnSpc>
              <a:buFontTx/>
              <a:buNone/>
            </a:pPr>
            <a:r>
              <a:rPr lang="en-US" sz="2800" b="1" smtClean="0"/>
              <a:t>(bedroom).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b="1" smtClean="0"/>
              <a:t>We  cook  in  the  ……</a:t>
            </a:r>
            <a:endParaRPr lang="ru-RU" sz="2800" b="1" smtClean="0"/>
          </a:p>
          <a:p>
            <a:pPr marL="609600" indent="-609600" algn="r" eaLnBrk="1" hangingPunct="1">
              <a:lnSpc>
                <a:spcPct val="90000"/>
              </a:lnSpc>
              <a:buFontTx/>
              <a:buNone/>
            </a:pPr>
            <a:r>
              <a:rPr lang="en-US" sz="2800" b="1" smtClean="0"/>
              <a:t>(kitchen).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b="1" smtClean="0"/>
              <a:t>We  wash  in  the  …..</a:t>
            </a:r>
            <a:endParaRPr lang="ru-RU" sz="2800" b="1" smtClean="0"/>
          </a:p>
          <a:p>
            <a:pPr marL="609600" indent="-609600" algn="r" eaLnBrk="1" hangingPunct="1">
              <a:lnSpc>
                <a:spcPct val="90000"/>
              </a:lnSpc>
              <a:buFontTx/>
              <a:buNone/>
            </a:pPr>
            <a:r>
              <a:rPr lang="en-US" sz="2800" b="1" smtClean="0"/>
              <a:t>(bathroom).</a:t>
            </a:r>
            <a:endParaRPr lang="ru-RU" sz="28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2" name="AutoShape 22"/>
          <p:cNvSpPr>
            <a:spLocks noChangeArrowheads="1"/>
          </p:cNvSpPr>
          <p:nvPr/>
        </p:nvSpPr>
        <p:spPr bwMode="auto">
          <a:xfrm>
            <a:off x="2051050" y="765175"/>
            <a:ext cx="5761038" cy="2808288"/>
          </a:xfrm>
          <a:prstGeom prst="wedgeEllipseCallout">
            <a:avLst>
              <a:gd name="adj1" fmla="val -51736"/>
              <a:gd name="adj2" fmla="val 64417"/>
            </a:avLst>
          </a:prstGeom>
          <a:gradFill rotWithShape="1">
            <a:gsLst>
              <a:gs pos="0">
                <a:srgbClr val="764700"/>
              </a:gs>
              <a:gs pos="50000">
                <a:srgbClr val="FF9900"/>
              </a:gs>
              <a:gs pos="100000">
                <a:srgbClr val="7647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3600" b="1">
                <a:solidFill>
                  <a:srgbClr val="FFFFCC"/>
                </a:solidFill>
              </a:rPr>
              <a:t>Are you tired?</a:t>
            </a:r>
          </a:p>
          <a:p>
            <a:pPr algn="ctr"/>
            <a:r>
              <a:rPr lang="en-US" sz="3600" b="1">
                <a:solidFill>
                  <a:srgbClr val="FFFFCC"/>
                </a:solidFill>
              </a:rPr>
              <a:t>Stand up, please, and do our exercises.</a:t>
            </a:r>
            <a:endParaRPr lang="ru-RU" sz="3600" b="1">
              <a:solidFill>
                <a:srgbClr val="FFFFCC"/>
              </a:solidFill>
            </a:endParaRPr>
          </a:p>
        </p:txBody>
      </p:sp>
      <p:pic>
        <p:nvPicPr>
          <p:cNvPr id="5143" name="физмин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3789363"/>
            <a:ext cx="287972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WordArt 24"/>
          <p:cNvSpPr>
            <a:spLocks noChangeArrowheads="1" noChangeShapeType="1" noTextEdit="1"/>
          </p:cNvSpPr>
          <p:nvPr/>
        </p:nvSpPr>
        <p:spPr bwMode="auto">
          <a:xfrm>
            <a:off x="2555875" y="188913"/>
            <a:ext cx="374491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Play-time</a:t>
            </a:r>
            <a:endParaRPr lang="ru-RU" sz="3600" kern="10">
              <a:ln w="28575">
                <a:solidFill>
                  <a:srgbClr val="FF6600"/>
                </a:solidFill>
                <a:round/>
                <a:headEnd/>
                <a:tailEnd/>
              </a:ln>
              <a:solidFill>
                <a:srgbClr val="FFFFFF"/>
              </a:solidFill>
              <a:latin typeface="Comic Sans MS"/>
            </a:endParaRPr>
          </a:p>
        </p:txBody>
      </p:sp>
      <p:pic>
        <p:nvPicPr>
          <p:cNvPr id="9221" name="Picture 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4005263"/>
            <a:ext cx="2411413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Text Box 7"/>
          <p:cNvSpPr txBox="1">
            <a:spLocks noChangeArrowheads="1"/>
          </p:cNvSpPr>
          <p:nvPr/>
        </p:nvSpPr>
        <p:spPr bwMode="auto">
          <a:xfrm>
            <a:off x="8512175" y="6184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9223" name="Text Box 8"/>
          <p:cNvSpPr txBox="1">
            <a:spLocks noChangeArrowheads="1"/>
          </p:cNvSpPr>
          <p:nvPr/>
        </p:nvSpPr>
        <p:spPr bwMode="auto">
          <a:xfrm>
            <a:off x="8512175" y="6015038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chemeClr val="bg1"/>
                </a:solidFill>
              </a:rPr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10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51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3"/>
                  </p:tgtEl>
                </p:cond>
              </p:nextCondLst>
            </p:seq>
            <p:video fullScrn="1"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143"/>
                </p:tgtEl>
              </p:cMediaNode>
            </p:video>
          </p:childTnLst>
        </p:cTn>
      </p:par>
    </p:tnLst>
    <p:bldLst>
      <p:bldP spid="5142" grpId="0" animBg="1"/>
      <p:bldP spid="514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BEDF67B-3F28-4066-BE20-E924B1423181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10243" name="Rectangle 14"/>
          <p:cNvSpPr>
            <a:spLocks noChangeArrowheads="1"/>
          </p:cNvSpPr>
          <p:nvPr/>
        </p:nvSpPr>
        <p:spPr bwMode="auto">
          <a:xfrm>
            <a:off x="611188" y="404813"/>
            <a:ext cx="72485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6600"/>
                </a:solidFill>
              </a:rPr>
              <a:t>There is</a:t>
            </a:r>
            <a:r>
              <a:rPr lang="ru-RU" sz="2800" b="1">
                <a:solidFill>
                  <a:srgbClr val="006600"/>
                </a:solidFill>
              </a:rPr>
              <a:t>/</a:t>
            </a:r>
            <a:r>
              <a:rPr lang="en-US" sz="2800" b="1">
                <a:solidFill>
                  <a:srgbClr val="006600"/>
                </a:solidFill>
              </a:rPr>
              <a:t>are</a:t>
            </a:r>
            <a:r>
              <a:rPr lang="en-US" sz="2800" b="1">
                <a:solidFill>
                  <a:srgbClr val="7B9899"/>
                </a:solidFill>
              </a:rPr>
              <a:t> </a:t>
            </a:r>
            <a:r>
              <a:rPr lang="en-US" sz="2800" b="1">
                <a:solidFill>
                  <a:srgbClr val="002060"/>
                </a:solidFill>
              </a:rPr>
              <a:t>(</a:t>
            </a:r>
            <a:r>
              <a:rPr lang="ru-RU" sz="2800" b="1">
                <a:solidFill>
                  <a:srgbClr val="002060"/>
                </a:solidFill>
              </a:rPr>
              <a:t>есть, имеется,</a:t>
            </a:r>
            <a:r>
              <a:rPr lang="en-US" sz="2800" b="1">
                <a:solidFill>
                  <a:srgbClr val="002060"/>
                </a:solidFill>
              </a:rPr>
              <a:t> </a:t>
            </a:r>
            <a:r>
              <a:rPr lang="ru-RU" sz="2800" b="1">
                <a:solidFill>
                  <a:srgbClr val="002060"/>
                </a:solidFill>
              </a:rPr>
              <a:t>находится</a:t>
            </a:r>
            <a:r>
              <a:rPr lang="en-US" sz="2800" b="1">
                <a:solidFill>
                  <a:srgbClr val="002060"/>
                </a:solidFill>
              </a:rPr>
              <a:t>)</a:t>
            </a:r>
            <a:endParaRPr lang="ru-RU" sz="2800" b="1">
              <a:solidFill>
                <a:srgbClr val="002060"/>
              </a:solidFill>
            </a:endParaRPr>
          </a:p>
        </p:txBody>
      </p:sp>
      <p:sp>
        <p:nvSpPr>
          <p:cNvPr id="10244" name="Rectangle 15"/>
          <p:cNvSpPr>
            <a:spLocks noChangeArrowheads="1"/>
          </p:cNvSpPr>
          <p:nvPr/>
        </p:nvSpPr>
        <p:spPr bwMode="auto">
          <a:xfrm>
            <a:off x="323850" y="1989138"/>
            <a:ext cx="8497888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D60093"/>
                </a:solidFill>
                <a:latin typeface="Arial Black" pitchFamily="34" charset="0"/>
              </a:rPr>
              <a:t>Эти конструкции</a:t>
            </a:r>
            <a:r>
              <a:rPr lang="ru-RU" sz="2000" b="1" i="1">
                <a:solidFill>
                  <a:srgbClr val="D60093"/>
                </a:solidFill>
                <a:latin typeface="Arial Black" pitchFamily="34" charset="0"/>
              </a:rPr>
              <a:t> </a:t>
            </a:r>
            <a:r>
              <a:rPr lang="ru-RU" sz="2000" b="1">
                <a:solidFill>
                  <a:srgbClr val="D60093"/>
                </a:solidFill>
                <a:latin typeface="Arial Black" pitchFamily="34" charset="0"/>
              </a:rPr>
              <a:t>обычно стоят в начале предложения, </a:t>
            </a:r>
          </a:p>
          <a:p>
            <a:r>
              <a:rPr lang="ru-RU" sz="2000" b="1">
                <a:solidFill>
                  <a:srgbClr val="D60093"/>
                </a:solidFill>
                <a:latin typeface="Arial Black" pitchFamily="34" charset="0"/>
              </a:rPr>
              <a:t>а переводятся такие предложения  с конца.</a:t>
            </a:r>
          </a:p>
          <a:p>
            <a:endParaRPr lang="ru-RU" sz="2000" b="1">
              <a:solidFill>
                <a:srgbClr val="D60093"/>
              </a:solidFill>
              <a:latin typeface="Arial Black" pitchFamily="34" charset="0"/>
            </a:endParaRPr>
          </a:p>
          <a:p>
            <a:r>
              <a:rPr lang="en-US" sz="2000">
                <a:latin typeface="Arial Black" pitchFamily="34" charset="0"/>
              </a:rPr>
              <a:t> </a:t>
            </a:r>
            <a:r>
              <a:rPr lang="ru-RU" sz="2000">
                <a:latin typeface="Arial Black" pitchFamily="34" charset="0"/>
              </a:rPr>
              <a:t>		</a:t>
            </a:r>
            <a:r>
              <a:rPr lang="en-US" sz="2000">
                <a:solidFill>
                  <a:schemeClr val="folHlink"/>
                </a:solidFill>
                <a:latin typeface="Arial Black" pitchFamily="34" charset="0"/>
              </a:rPr>
              <a:t>e.g. </a:t>
            </a:r>
            <a:r>
              <a:rPr lang="en-US" sz="2000">
                <a:solidFill>
                  <a:srgbClr val="665A00"/>
                </a:solidFill>
                <a:latin typeface="Arial Black" pitchFamily="34" charset="0"/>
              </a:rPr>
              <a:t>There </a:t>
            </a:r>
            <a:r>
              <a:rPr lang="en-US" sz="2000" u="sng">
                <a:solidFill>
                  <a:srgbClr val="665A00"/>
                </a:solidFill>
                <a:latin typeface="Arial Black" pitchFamily="34" charset="0"/>
              </a:rPr>
              <a:t>is</a:t>
            </a:r>
            <a:r>
              <a:rPr lang="en-US" sz="2000">
                <a:solidFill>
                  <a:srgbClr val="665A00"/>
                </a:solidFill>
                <a:latin typeface="Arial Black" pitchFamily="34" charset="0"/>
              </a:rPr>
              <a:t> a table in my room. </a:t>
            </a:r>
            <a:endParaRPr lang="ru-RU" sz="2000">
              <a:solidFill>
                <a:srgbClr val="665A00"/>
              </a:solidFill>
              <a:latin typeface="Arial Black" pitchFamily="34" charset="0"/>
            </a:endParaRPr>
          </a:p>
          <a:p>
            <a:r>
              <a:rPr lang="ru-RU" sz="2000">
                <a:latin typeface="Arial Black" pitchFamily="34" charset="0"/>
              </a:rPr>
              <a:t>		</a:t>
            </a:r>
            <a:r>
              <a:rPr lang="en-US" sz="2000">
                <a:latin typeface="Arial Black" pitchFamily="34" charset="0"/>
              </a:rPr>
              <a:t>( </a:t>
            </a:r>
            <a:r>
              <a:rPr lang="ru-RU" sz="2000">
                <a:latin typeface="Arial Black" pitchFamily="34" charset="0"/>
              </a:rPr>
              <a:t>В моей комнате есть стол.</a:t>
            </a:r>
            <a:r>
              <a:rPr lang="en-US" sz="2000">
                <a:latin typeface="Arial Black" pitchFamily="34" charset="0"/>
              </a:rPr>
              <a:t>)</a:t>
            </a:r>
          </a:p>
          <a:p>
            <a:r>
              <a:rPr lang="en-US" sz="2000">
                <a:latin typeface="Arial Black" pitchFamily="34" charset="0"/>
              </a:rPr>
              <a:t>        </a:t>
            </a:r>
            <a:r>
              <a:rPr lang="ru-RU" sz="2000">
                <a:latin typeface="Arial Black" pitchFamily="34" charset="0"/>
              </a:rPr>
              <a:t>	</a:t>
            </a:r>
            <a:r>
              <a:rPr lang="en-US" sz="2000">
                <a:solidFill>
                  <a:srgbClr val="665A00"/>
                </a:solidFill>
                <a:latin typeface="Arial Black" pitchFamily="34" charset="0"/>
              </a:rPr>
              <a:t>There </a:t>
            </a:r>
            <a:r>
              <a:rPr lang="en-US" sz="2000" u="sng">
                <a:solidFill>
                  <a:srgbClr val="665A00"/>
                </a:solidFill>
                <a:latin typeface="Arial Black" pitchFamily="34" charset="0"/>
              </a:rPr>
              <a:t>are</a:t>
            </a:r>
            <a:r>
              <a:rPr lang="en-US" sz="2000">
                <a:solidFill>
                  <a:srgbClr val="665A00"/>
                </a:solidFill>
                <a:latin typeface="Arial Black" pitchFamily="34" charset="0"/>
              </a:rPr>
              <a:t> flowers on the window. </a:t>
            </a:r>
            <a:r>
              <a:rPr lang="en-US" sz="2000">
                <a:solidFill>
                  <a:srgbClr val="0D0D0D"/>
                </a:solidFill>
                <a:latin typeface="Arial Black" pitchFamily="34" charset="0"/>
              </a:rPr>
              <a:t>(</a:t>
            </a:r>
            <a:r>
              <a:rPr lang="ru-RU" sz="2000">
                <a:solidFill>
                  <a:srgbClr val="0D0D0D"/>
                </a:solidFill>
                <a:latin typeface="Arial Black" pitchFamily="34" charset="0"/>
              </a:rPr>
              <a:t>На окне есть цветы.</a:t>
            </a:r>
            <a:r>
              <a:rPr lang="en-US" sz="2000">
                <a:solidFill>
                  <a:srgbClr val="0D0D0D"/>
                </a:solidFill>
                <a:latin typeface="Arial Black" pitchFamily="34" charset="0"/>
              </a:rPr>
              <a:t>)</a:t>
            </a:r>
            <a:endParaRPr lang="ru-RU" sz="2000">
              <a:solidFill>
                <a:srgbClr val="0D0D0D"/>
              </a:solidFill>
              <a:latin typeface="Arial Black" pitchFamily="34" charset="0"/>
            </a:endParaRPr>
          </a:p>
          <a:p>
            <a:endParaRPr lang="ru-RU" sz="2000">
              <a:solidFill>
                <a:srgbClr val="0D0D0D"/>
              </a:solidFill>
              <a:latin typeface="Arial Black" pitchFamily="34" charset="0"/>
            </a:endParaRPr>
          </a:p>
          <a:p>
            <a:r>
              <a:rPr lang="ru-RU" sz="2000" b="1">
                <a:solidFill>
                  <a:srgbClr val="D60093"/>
                </a:solidFill>
                <a:latin typeface="Arial Black" pitchFamily="34" charset="0"/>
              </a:rPr>
              <a:t>Если перечисляется много предметов, то судят по </a:t>
            </a:r>
          </a:p>
          <a:p>
            <a:r>
              <a:rPr lang="ru-RU" sz="2000" b="1">
                <a:solidFill>
                  <a:srgbClr val="D60093"/>
                </a:solidFill>
                <a:latin typeface="Arial Black" pitchFamily="34" charset="0"/>
              </a:rPr>
              <a:t>первому существительному.</a:t>
            </a:r>
          </a:p>
          <a:p>
            <a:r>
              <a:rPr lang="en-US" sz="2000">
                <a:latin typeface="Arial Black" pitchFamily="34" charset="0"/>
              </a:rPr>
              <a:t> </a:t>
            </a:r>
            <a:r>
              <a:rPr lang="ru-RU" sz="2000">
                <a:latin typeface="Arial Black" pitchFamily="34" charset="0"/>
              </a:rPr>
              <a:t>		</a:t>
            </a:r>
            <a:r>
              <a:rPr lang="en-US" sz="2000">
                <a:solidFill>
                  <a:schemeClr val="folHlink"/>
                </a:solidFill>
                <a:latin typeface="Arial Black" pitchFamily="34" charset="0"/>
              </a:rPr>
              <a:t>e.g. </a:t>
            </a:r>
            <a:r>
              <a:rPr lang="en-US" sz="2000">
                <a:solidFill>
                  <a:srgbClr val="665A00"/>
                </a:solidFill>
                <a:latin typeface="Arial Black" pitchFamily="34" charset="0"/>
              </a:rPr>
              <a:t>There is </a:t>
            </a:r>
            <a:r>
              <a:rPr lang="en-US" sz="2000" u="sng">
                <a:solidFill>
                  <a:srgbClr val="665A00"/>
                </a:solidFill>
                <a:latin typeface="Arial Black" pitchFamily="34" charset="0"/>
              </a:rPr>
              <a:t>a bed</a:t>
            </a:r>
            <a:r>
              <a:rPr lang="en-US" sz="2000">
                <a:solidFill>
                  <a:srgbClr val="665A00"/>
                </a:solidFill>
                <a:latin typeface="Arial Black" pitchFamily="34" charset="0"/>
              </a:rPr>
              <a:t>, two chairs, a TV-set,                                 </a:t>
            </a:r>
            <a:r>
              <a:rPr lang="ru-RU" sz="2000">
                <a:solidFill>
                  <a:srgbClr val="665A00"/>
                </a:solidFill>
                <a:latin typeface="Arial Black" pitchFamily="34" charset="0"/>
              </a:rPr>
              <a:t>      			</a:t>
            </a:r>
            <a:r>
              <a:rPr lang="en-US" sz="2000">
                <a:solidFill>
                  <a:srgbClr val="665A00"/>
                </a:solidFill>
                <a:latin typeface="Arial Black" pitchFamily="34" charset="0"/>
              </a:rPr>
              <a:t>many flowers in my room.</a:t>
            </a:r>
            <a:endParaRPr lang="ru-RU" sz="2000">
              <a:solidFill>
                <a:srgbClr val="665A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 smtClean="0"/>
          </a:p>
        </p:txBody>
      </p:sp>
      <p:pic>
        <p:nvPicPr>
          <p:cNvPr id="11268" name="Picture 4" descr="сканирование0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916113"/>
            <a:ext cx="8675688" cy="417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8728075" y="61134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8532813" y="62372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8296275" y="6159500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chemeClr val="bg1"/>
                </a:solidFill>
              </a:rPr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-Shablon1">
  <a:themeElements>
    <a:clrScheme name="pl-Shablon1 13">
      <a:dk1>
        <a:srgbClr val="E9770A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C76507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l-Shablon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l-Shablon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-Shablon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-Shablon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-Shablon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-Shablon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-Shablon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13">
        <a:dk1>
          <a:srgbClr val="E9770A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C76507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pl-Shablon1</Template>
  <TotalTime>1301</TotalTime>
  <Words>302</Words>
  <Application>Microsoft Office PowerPoint</Application>
  <PresentationFormat>Экран (4:3)</PresentationFormat>
  <Paragraphs>108</Paragraphs>
  <Slides>13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pl-Shablon1</vt:lpstr>
      <vt:lpstr>Слайд 1</vt:lpstr>
      <vt:lpstr>Сегодня на уроке мы…</vt:lpstr>
      <vt:lpstr>Слайд 3</vt:lpstr>
      <vt:lpstr>Слайд 4</vt:lpstr>
      <vt:lpstr>Слайд 5</vt:lpstr>
      <vt:lpstr>Complete    sentences.</vt:lpstr>
      <vt:lpstr>Слайд 7</vt:lpstr>
      <vt:lpstr>Слайд 8</vt:lpstr>
      <vt:lpstr>Слайд 9</vt:lpstr>
      <vt:lpstr>Предлоги места</vt:lpstr>
      <vt:lpstr>Слайд 11</vt:lpstr>
      <vt:lpstr>Слайд 12</vt:lpstr>
      <vt:lpstr>Слайд 13</vt:lpstr>
    </vt:vector>
  </TitlesOfParts>
  <Company>Home</Company>
  <LinksUpToDate>false</LinksUpToDate>
  <SharedDoc>false</SharedDoc>
  <HyperlinkBase>http://www.powerlexis.ru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Nadegda</dc:creator>
  <cp:keywords>"PowerLexis" - Презентационное агентство</cp:keywords>
  <cp:lastModifiedBy>hp</cp:lastModifiedBy>
  <cp:revision>35</cp:revision>
  <dcterms:created xsi:type="dcterms:W3CDTF">2010-01-27T15:21:12Z</dcterms:created>
  <dcterms:modified xsi:type="dcterms:W3CDTF">2013-11-24T14:04:44Z</dcterms:modified>
</cp:coreProperties>
</file>