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  <a:srgbClr val="FFFFCC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4480" y="4120595"/>
            <a:ext cx="7772400" cy="859205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8825" y="5036825"/>
            <a:ext cx="6400800" cy="83545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6BA42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rgbClr val="6BA42C"/>
                </a:solidFill>
              </a:defRPr>
            </a:lvl1pPr>
            <a:lvl2pPr>
              <a:defRPr>
                <a:solidFill>
                  <a:srgbClr val="6BA42C"/>
                </a:solidFill>
              </a:defRPr>
            </a:lvl2pPr>
            <a:lvl3pPr>
              <a:defRPr>
                <a:solidFill>
                  <a:srgbClr val="6BA42C"/>
                </a:solidFill>
              </a:defRPr>
            </a:lvl3pPr>
            <a:lvl4pPr>
              <a:defRPr>
                <a:solidFill>
                  <a:srgbClr val="6BA42C"/>
                </a:solidFill>
              </a:defRPr>
            </a:lvl4pPr>
            <a:lvl5pPr>
              <a:defRPr>
                <a:solidFill>
                  <a:srgbClr val="6BA42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274638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443836"/>
            <a:ext cx="6710784" cy="4275740"/>
          </a:xfrm>
        </p:spPr>
        <p:txBody>
          <a:bodyPr/>
          <a:lstStyle>
            <a:lvl1pPr>
              <a:defRPr sz="2800">
                <a:solidFill>
                  <a:srgbClr val="6BA42C"/>
                </a:solidFill>
              </a:defRPr>
            </a:lvl1pPr>
            <a:lvl2pPr>
              <a:defRPr>
                <a:solidFill>
                  <a:srgbClr val="6BA42C"/>
                </a:solidFill>
              </a:defRPr>
            </a:lvl2pPr>
            <a:lvl3pPr>
              <a:defRPr>
                <a:solidFill>
                  <a:srgbClr val="6BA42C"/>
                </a:solidFill>
              </a:defRPr>
            </a:lvl3pPr>
            <a:lvl4pPr>
              <a:defRPr>
                <a:solidFill>
                  <a:srgbClr val="6BA42C"/>
                </a:solidFill>
              </a:defRPr>
            </a:lvl4pPr>
            <a:lvl5pPr>
              <a:defRPr>
                <a:solidFill>
                  <a:srgbClr val="6BA42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BA42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rgbClr val="6BA42C"/>
                </a:solidFill>
              </a:defRPr>
            </a:lvl1pPr>
            <a:lvl2pPr>
              <a:defRPr sz="2000">
                <a:solidFill>
                  <a:srgbClr val="6BA42C"/>
                </a:solidFill>
              </a:defRPr>
            </a:lvl2pPr>
            <a:lvl3pPr>
              <a:defRPr sz="1800">
                <a:solidFill>
                  <a:srgbClr val="6BA42C"/>
                </a:solidFill>
              </a:defRPr>
            </a:lvl3pPr>
            <a:lvl4pPr>
              <a:defRPr sz="1600">
                <a:solidFill>
                  <a:srgbClr val="6BA42C"/>
                </a:solidFill>
              </a:defRPr>
            </a:lvl4pPr>
            <a:lvl5pPr>
              <a:defRPr sz="1600">
                <a:solidFill>
                  <a:srgbClr val="6BA42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BA42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rgbClr val="6BA42C"/>
                </a:solidFill>
              </a:defRPr>
            </a:lvl1pPr>
            <a:lvl2pPr>
              <a:defRPr sz="2000">
                <a:solidFill>
                  <a:srgbClr val="6BA42C"/>
                </a:solidFill>
              </a:defRPr>
            </a:lvl2pPr>
            <a:lvl3pPr>
              <a:defRPr sz="1800">
                <a:solidFill>
                  <a:srgbClr val="6BA42C"/>
                </a:solidFill>
              </a:defRPr>
            </a:lvl3pPr>
            <a:lvl4pPr>
              <a:defRPr sz="1600">
                <a:solidFill>
                  <a:srgbClr val="6BA42C"/>
                </a:solidFill>
              </a:defRPr>
            </a:lvl4pPr>
            <a:lvl5pPr>
              <a:defRPr sz="1600">
                <a:solidFill>
                  <a:srgbClr val="6BA42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50359" y="4039820"/>
            <a:ext cx="56500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3">
                    <a:lumMod val="50000"/>
                  </a:schemeClr>
                </a:solidFill>
              </a:rPr>
              <a:t>ЗНАЧЕНИЕ ПИЩИ ДЛЯ ОРГАНИЗМОВ</a:t>
            </a:r>
            <a:endParaRPr lang="ru-RU" sz="4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48963" y="2780001"/>
            <a:ext cx="3435861" cy="2366929"/>
          </a:xfrm>
          <a:prstGeom prst="round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ПИТАНИЕ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- поступление </a:t>
            </a:r>
            <a:r>
              <a:rPr lang="ru-RU" dirty="0">
                <a:solidFill>
                  <a:schemeClr val="tx1"/>
                </a:solidFill>
              </a:rPr>
              <a:t>в организм растений и животных и усвоение ими веществ, необходимых для восполнения энергетических затрат, построения и возобновления тканей. 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488229" y="2780001"/>
            <a:ext cx="3357923" cy="2481459"/>
          </a:xfrm>
          <a:prstGeom prst="round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ПИЩЕВАРЕНИЕ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- это </a:t>
            </a:r>
            <a:r>
              <a:rPr lang="ru-RU" dirty="0">
                <a:solidFill>
                  <a:schemeClr val="tx1"/>
                </a:solidFill>
              </a:rPr>
              <a:t>процесс механической обработки пищи в пищеварительном канале и химического расщепления питательных веществ ферментами на их составные части. 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48963" y="69490"/>
            <a:ext cx="8398775" cy="244328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ПИТАНИЕ</a:t>
            </a:r>
            <a:r>
              <a:rPr lang="ru-RU" b="1" dirty="0" smtClean="0">
                <a:solidFill>
                  <a:schemeClr val="tx1"/>
                </a:solidFill>
              </a:rPr>
              <a:t> – это химическое звено связи организма с внешней средой.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ОРГАНИЗМ – ПИЩА – СРЕДА</a:t>
            </a:r>
          </a:p>
          <a:p>
            <a:pPr algn="ctr"/>
            <a:endParaRPr lang="ru-RU" b="1" i="1" dirty="0">
              <a:solidFill>
                <a:srgbClr val="C00000"/>
              </a:solidFill>
            </a:endParaRPr>
          </a:p>
          <a:p>
            <a:pPr algn="ctr"/>
            <a:endParaRPr lang="ru-RU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Единство организма с окружающей его средой реализуется через химические вещества, поступающие в него с пищей.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Правая фигурная скобка 10"/>
          <p:cNvSpPr/>
          <p:nvPr/>
        </p:nvSpPr>
        <p:spPr>
          <a:xfrm rot="5400000">
            <a:off x="4342941" y="-617682"/>
            <a:ext cx="610820" cy="4123035"/>
          </a:xfrm>
          <a:prstGeom prst="rightBrace">
            <a:avLst>
              <a:gd name="adj1" fmla="val 8333"/>
              <a:gd name="adj2" fmla="val 5211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гнутая вниз стрелка 11"/>
          <p:cNvSpPr/>
          <p:nvPr/>
        </p:nvSpPr>
        <p:spPr>
          <a:xfrm flipH="1">
            <a:off x="3044949" y="5222996"/>
            <a:ext cx="3817625" cy="801989"/>
          </a:xfrm>
          <a:prstGeom prst="curvedUp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350359" y="6177688"/>
            <a:ext cx="3206804" cy="4581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Составная часть питания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1976015" y="222195"/>
            <a:ext cx="6580410" cy="610820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</a:rPr>
              <a:t>ЗНАЧЕНИЕ ПИТАНИЯ</a:t>
            </a:r>
            <a:endParaRPr lang="ru-RU" sz="2800" b="1" i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>
            <a:stCxn id="6" idx="4"/>
          </p:cNvCxnSpPr>
          <p:nvPr/>
        </p:nvCxnSpPr>
        <p:spPr>
          <a:xfrm>
            <a:off x="5266220" y="833015"/>
            <a:ext cx="0" cy="183246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488230" y="833015"/>
            <a:ext cx="1012271" cy="61119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961180" y="833015"/>
            <a:ext cx="1068935" cy="61119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2181962" y="1501782"/>
            <a:ext cx="2290576" cy="1010988"/>
          </a:xfrm>
          <a:prstGeom prst="round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Источник энергии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113885" y="2699635"/>
            <a:ext cx="2290575" cy="1340185"/>
          </a:xfrm>
          <a:prstGeom prst="round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Источник биологически активных веществ (витамины)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038794" y="1501782"/>
            <a:ext cx="2198126" cy="1010988"/>
          </a:xfrm>
          <a:prstGeom prst="round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Источник строительного материала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2537566" y="181629"/>
            <a:ext cx="3817625" cy="610820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</a:rPr>
              <a:t>ПИТАНИЕ</a:t>
            </a:r>
            <a:endParaRPr lang="ru-RU" sz="2800" b="1" i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96260" y="1017556"/>
            <a:ext cx="2443279" cy="426279"/>
          </a:xfrm>
          <a:prstGeom prst="round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u="sng" dirty="0" smtClean="0">
              <a:solidFill>
                <a:schemeClr val="tx1"/>
              </a:solidFill>
            </a:endParaRPr>
          </a:p>
          <a:p>
            <a:pPr algn="ctr"/>
            <a:endParaRPr lang="ru-RU" b="1" u="sng" dirty="0">
              <a:solidFill>
                <a:schemeClr val="tx1"/>
              </a:solidFill>
            </a:endParaRPr>
          </a:p>
          <a:p>
            <a:pPr algn="ctr"/>
            <a:endParaRPr lang="ru-RU" b="1" u="sng" dirty="0" smtClean="0">
              <a:solidFill>
                <a:schemeClr val="tx1"/>
              </a:solidFill>
            </a:endParaRPr>
          </a:p>
          <a:p>
            <a:pPr algn="ctr"/>
            <a:r>
              <a:rPr lang="ru-RU" b="1" u="sng" dirty="0" smtClean="0">
                <a:solidFill>
                  <a:schemeClr val="tx1"/>
                </a:solidFill>
              </a:rPr>
              <a:t>ЖИВОТНЫЕ</a:t>
            </a:r>
          </a:p>
          <a:p>
            <a:pPr algn="ctr"/>
            <a:endParaRPr lang="ru-RU" b="1" u="sng" dirty="0">
              <a:solidFill>
                <a:schemeClr val="tx1"/>
              </a:solidFill>
            </a:endParaRPr>
          </a:p>
          <a:p>
            <a:pPr algn="ctr"/>
            <a:endParaRPr lang="ru-RU" b="1" u="sng" dirty="0">
              <a:solidFill>
                <a:schemeClr val="tx1"/>
              </a:solidFill>
            </a:endParaRPr>
          </a:p>
          <a:p>
            <a:pPr algn="ctr"/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02791" y="1001638"/>
            <a:ext cx="2492243" cy="442197"/>
          </a:xfrm>
          <a:prstGeom prst="round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</a:rPr>
              <a:t>РАСТЕНИЯ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62397" y="1749244"/>
            <a:ext cx="2443280" cy="1068935"/>
          </a:xfrm>
          <a:prstGeom prst="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Поступление питательных веществ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62397" y="4049177"/>
            <a:ext cx="2443280" cy="601462"/>
          </a:xfrm>
          <a:prstGeom prst="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Всасывание</a:t>
            </a:r>
          </a:p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76537" y="3123591"/>
            <a:ext cx="2443280" cy="610820"/>
          </a:xfrm>
          <a:prstGeom prst="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Переваривание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2739539" y="792449"/>
            <a:ext cx="1511078" cy="541531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446379" y="792449"/>
            <a:ext cx="1756413" cy="498681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трелка вниз 25"/>
          <p:cNvSpPr/>
          <p:nvPr/>
        </p:nvSpPr>
        <p:spPr>
          <a:xfrm>
            <a:off x="1399057" y="2843807"/>
            <a:ext cx="118842" cy="305411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1379335" y="3734411"/>
            <a:ext cx="118842" cy="305411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>
            <a:off x="1363320" y="4650639"/>
            <a:ext cx="118842" cy="305411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60522" y="4956050"/>
            <a:ext cx="2443280" cy="601462"/>
          </a:xfrm>
          <a:prstGeom prst="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Усвоение</a:t>
            </a:r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6179285" y="1715862"/>
            <a:ext cx="2443280" cy="1221641"/>
          </a:xfrm>
          <a:prstGeom prst="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Поступление </a:t>
            </a:r>
            <a:r>
              <a:rPr lang="ru-RU" b="1" dirty="0">
                <a:solidFill>
                  <a:schemeClr val="tx1"/>
                </a:solidFill>
              </a:rPr>
              <a:t>питательных веществ </a:t>
            </a:r>
          </a:p>
        </p:txBody>
      </p:sp>
      <p:sp>
        <p:nvSpPr>
          <p:cNvPr id="32" name="Стрелка вниз 31"/>
          <p:cNvSpPr/>
          <p:nvPr/>
        </p:nvSpPr>
        <p:spPr>
          <a:xfrm>
            <a:off x="7400925" y="2937503"/>
            <a:ext cx="118842" cy="305411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147513" y="3242914"/>
            <a:ext cx="2443280" cy="610820"/>
          </a:xfrm>
          <a:prstGeom prst="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Потребление органических веществ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179285" y="4201951"/>
            <a:ext cx="2443280" cy="601462"/>
          </a:xfrm>
          <a:prstGeom prst="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Усвоение</a:t>
            </a:r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35" name="Стрелка вниз 34"/>
          <p:cNvSpPr/>
          <p:nvPr/>
        </p:nvSpPr>
        <p:spPr>
          <a:xfrm>
            <a:off x="7401459" y="3886811"/>
            <a:ext cx="118842" cy="305411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далее 26">
            <a:hlinkClick r:id="rId2" action="ppaction://hlinksldjump" highlightClick="1"/>
          </p:cNvPr>
          <p:cNvSpPr/>
          <p:nvPr/>
        </p:nvSpPr>
        <p:spPr>
          <a:xfrm>
            <a:off x="2892245" y="3183252"/>
            <a:ext cx="458115" cy="4914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аучки &quot; YAHOOEU.ru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555" y="222195"/>
            <a:ext cx="2704830" cy="316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3555" y="3429000"/>
            <a:ext cx="27048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Переваривание осуществляется вне организма паука</a:t>
            </a:r>
            <a:endParaRPr lang="ru-RU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0360" y="116118"/>
            <a:ext cx="5425431" cy="369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197654" y="3581705"/>
            <a:ext cx="565008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Рубец, сетку и книжку называют преджелудками. Задачей преджелудков является накопление корма, задержка их для расщепления микробами, переваривание корма и всасывание продуктов распада. Сычуг выполняет секреторную функцию, там перевариваются белки под действием пепсинов.</a:t>
            </a:r>
          </a:p>
        </p:txBody>
      </p:sp>
    </p:spTree>
    <p:extLst>
      <p:ext uri="{BB962C8B-B14F-4D97-AF65-F5344CB8AC3E}">
        <p14:creationId xmlns:p14="http://schemas.microsoft.com/office/powerpoint/2010/main" val="281926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976015" y="222195"/>
            <a:ext cx="5039265" cy="610820"/>
          </a:xfrm>
          <a:prstGeom prst="round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</a:rPr>
              <a:t>ПОИСК И ДОБЫЧА ПИЩИ </a:t>
            </a:r>
            <a:endParaRPr lang="ru-RU" sz="2800" b="1" i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475" y="985720"/>
            <a:ext cx="3485079" cy="23071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705" y="964044"/>
            <a:ext cx="3106135" cy="23287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8230" y="3887115"/>
            <a:ext cx="3406103" cy="2553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17900" y="3939077"/>
            <a:ext cx="3359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Быстрые и точные нападающие удары хищников.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2111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260" y="222195"/>
            <a:ext cx="2566683" cy="26970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6260" y="3123590"/>
            <a:ext cx="2566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Сложное охотничье поведение волков.</a:t>
            </a:r>
            <a:endParaRPr lang="ru-RU" b="1" i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4950" y="3074373"/>
            <a:ext cx="2500618" cy="31955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434130" y="6423357"/>
            <a:ext cx="351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Длинные липкие языки лягушек. </a:t>
            </a:r>
            <a:endParaRPr lang="ru-RU" b="1" i="1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6527" y="231416"/>
            <a:ext cx="4212338" cy="23678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08475" y="2647568"/>
            <a:ext cx="4645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Удушение жертвы мускулистым телом.</a:t>
            </a:r>
            <a:endParaRPr lang="ru-RU" b="1" i="1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3640" y="3016900"/>
            <a:ext cx="3125434" cy="2549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946345" y="5719575"/>
            <a:ext cx="2972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Ловчие сети пауков. 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58508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3493</TotalTime>
  <Words>190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User</cp:lastModifiedBy>
  <cp:revision>23</cp:revision>
  <dcterms:created xsi:type="dcterms:W3CDTF">2013-08-21T19:17:07Z</dcterms:created>
  <dcterms:modified xsi:type="dcterms:W3CDTF">2014-11-11T11:42:31Z</dcterms:modified>
</cp:coreProperties>
</file>