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8080"/>
    <a:srgbClr val="800000"/>
    <a:srgbClr val="660033"/>
    <a:srgbClr val="336699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3" autoAdjust="0"/>
    <p:restoredTop sz="94652" autoAdjust="0"/>
  </p:normalViewPr>
  <p:slideViewPr>
    <p:cSldViewPr>
      <p:cViewPr varScale="1">
        <p:scale>
          <a:sx n="70" d="100"/>
          <a:sy n="70" d="100"/>
        </p:scale>
        <p:origin x="-1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96281-71C9-4271-80D9-651BC62D7D8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0BB5-62CB-469A-A858-4CB1457183D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512F5-F2CC-4922-AB60-BC091431C8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4FB19-B765-4ED0-AAF6-6A66ADD0ABF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1B2CC-D76A-4774-B17D-E16B51E7F8C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133A4-307C-4FC7-B618-FA331ED2DA3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78598-7B0A-4398-A34C-DCCC513EEFC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01DF7-B7A0-4C75-8E12-F68712AA3BC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EA102-BBEF-4C49-B662-C9DD28053A4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8FE75-1799-40EC-BD45-8FEB1965C9F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1587B-0B8F-4363-8D96-B5AD620BE9F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CFDB0C7-7085-4093-9FC8-F381E9E23EE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700213"/>
            <a:ext cx="8229600" cy="981075"/>
          </a:xfrm>
        </p:spPr>
        <p:txBody>
          <a:bodyPr/>
          <a:lstStyle/>
          <a:p>
            <a:pPr eaLnBrk="1" hangingPunct="1"/>
            <a:r>
              <a:rPr lang="ru-RU" sz="4000" smtClean="0"/>
              <a:t> </a:t>
            </a:r>
            <a:br>
              <a:rPr lang="ru-RU" sz="4000" smtClean="0"/>
            </a:br>
            <a:r>
              <a:rPr lang="ru-RU" sz="1800" smtClean="0"/>
              <a:t>Муниципальное автономное общеобразовательное учреждение </a:t>
            </a:r>
            <a:br>
              <a:rPr lang="ru-RU" sz="1800" smtClean="0"/>
            </a:br>
            <a:r>
              <a:rPr lang="ru-RU" sz="1800" smtClean="0"/>
              <a:t>«Средняя общеобразовательная школа № 2 с. Александровское»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2000" smtClean="0"/>
              <a:t>Педагогический проект «Формирование и развитие  информационных общеучебных умений  на уроках русского языка»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учитель русского языка и литературы </a:t>
            </a:r>
            <a:br>
              <a:rPr lang="ru-RU" sz="2000" smtClean="0"/>
            </a:br>
            <a:r>
              <a:rPr lang="ru-RU" sz="2000" smtClean="0"/>
              <a:t>Соловьева Марина Ивановна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smtClean="0"/>
              <a:t>Цель проекта</a:t>
            </a:r>
            <a:r>
              <a:rPr lang="ru-RU" sz="2000" smtClean="0"/>
              <a:t>: развитие информационных общеучебных умений школьников в процессе обучения русскому языку.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smtClean="0"/>
              <a:t>задачи:</a:t>
            </a:r>
            <a:endParaRPr lang="ru-RU" sz="2000" smtClean="0"/>
          </a:p>
          <a:p>
            <a:pPr>
              <a:lnSpc>
                <a:spcPct val="90000"/>
              </a:lnSpc>
            </a:pPr>
            <a:r>
              <a:rPr lang="ru-RU" sz="2000" smtClean="0"/>
              <a:t>проанализировать условия реализации проекта с точки зрения выбора оптимальной траектории развития информационных ОУУ;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рассмотреть имеющиеся в психолого-педагогической практике пути решения профессиональной проблемы и предложить свои, используя современные педагогические технологии, методики, формы, приёмы и средства обучения;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оценить результаты педагогической деятельности не только с точки зрения предметных линий развития, но и  развития информационных ОУУ.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/>
              <a:t>Ожидаемые результаты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endParaRPr lang="ru-RU" smtClean="0"/>
          </a:p>
          <a:p>
            <a:pPr marL="609600" indent="-609600"/>
            <a:r>
              <a:rPr lang="ru-RU" sz="2000" smtClean="0"/>
              <a:t>Овладение учащимися информационными ОУУ, соответствующими возрастным и психологическим возможностям, как средством социализации личности ученика.</a:t>
            </a:r>
          </a:p>
          <a:p>
            <a:pPr marL="609600" indent="-609600"/>
            <a:r>
              <a:rPr lang="ru-RU" sz="2000" smtClean="0"/>
              <a:t>Повышение общей информационной культуры учащихся.</a:t>
            </a:r>
          </a:p>
          <a:p>
            <a:pPr marL="609600" indent="-609600"/>
            <a:r>
              <a:rPr lang="ru-RU" sz="2000" smtClean="0"/>
              <a:t>Развитие мотивации к изучению предмета «Русский язык» за счет расширения пространства учебного предмета.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ru-RU" sz="2000" smtClean="0"/>
              <a:t>Этапы и сроки реализации проекта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ru-RU" sz="2000" smtClean="0"/>
              <a:t>Анализ проблемы и корректировка своей педагогической деятельности в соответствии с поставленными задачами.</a:t>
            </a:r>
          </a:p>
          <a:p>
            <a:pPr marL="609600" indent="-609600">
              <a:lnSpc>
                <a:spcPct val="90000"/>
              </a:lnSpc>
            </a:pPr>
            <a:r>
              <a:rPr lang="ru-RU" sz="2000" smtClean="0"/>
              <a:t>Этап реализации проекта.</a:t>
            </a:r>
          </a:p>
          <a:p>
            <a:pPr marL="609600" indent="-609600">
              <a:lnSpc>
                <a:spcPct val="90000"/>
              </a:lnSpc>
            </a:pPr>
            <a:r>
              <a:rPr lang="ru-RU" sz="2000" smtClean="0"/>
              <a:t>Аналитико – коррекционный этап.</a:t>
            </a:r>
          </a:p>
          <a:p>
            <a:pPr marL="609600" indent="-609600">
              <a:lnSpc>
                <a:spcPct val="90000"/>
              </a:lnSpc>
            </a:pPr>
            <a:r>
              <a:rPr lang="ru-RU" sz="2000" smtClean="0"/>
              <a:t>Соотнесение прогнозируемых результатов с  достигнутыми</a:t>
            </a:r>
          </a:p>
          <a:p>
            <a:pPr marL="609600" indent="-609600">
              <a:lnSpc>
                <a:spcPct val="90000"/>
              </a:lnSpc>
            </a:pPr>
            <a:r>
              <a:rPr lang="ru-RU" sz="2000" smtClean="0"/>
              <a:t>Рефлексия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>
                <a:solidFill>
                  <a:schemeClr val="tx1"/>
                </a:solidFill>
              </a:rPr>
              <a:t>13.Литература</a:t>
            </a:r>
            <a:br>
              <a:rPr lang="ru-RU" sz="2000" smtClean="0">
                <a:solidFill>
                  <a:schemeClr val="tx1"/>
                </a:solidFill>
              </a:rPr>
            </a:br>
            <a:endParaRPr lang="ru-RU" sz="2000" smtClean="0">
              <a:solidFill>
                <a:schemeClr val="tx1"/>
              </a:solidFill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250825" y="981075"/>
            <a:ext cx="11190288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539750" algn="l"/>
              </a:tabLst>
            </a:pPr>
            <a:r>
              <a:rPr lang="ru-RU" sz="1400"/>
              <a:t>1.Сборник нормативных документов. Русский язык/сост. Э.Д.Днепров, А.Г.Аркадьев.-2-е изд., 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стереотип.- М.:Дрофа, 2006.- 96 с.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2.Концепция модернизации российского образования //. 2002. № 4. 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3.Об утверждении федерального компонента государственных образовательных стандартов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 начального общего, основного общего и среднего (полного) общего образования 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(приказ от 05.03.04 N 1089) // Вестник Образования России.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 – 2004. – № 12.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4.Концепция федеральных государственных образовательных стандартов общего образования :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 проект / Рос. акад. образования; под ред. А. М. Кондакова, А. А. Кузнецова. — М.: Просвещение,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 2008. — 39 с. — (Стандарты второго поколения).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5. Развитие общеучебных умений на уроках русского языка и литературы как основа реализации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 образовательного стандарта /Н.А.Федорова/ Наука и образование в современном обществе: 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Сборник Всероссийской научно-практической конференции. – Новосибирск:  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 Изд-во НИПКиПРО, 2008. 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6. Требования к современному уроку.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 Методическое пособие Поташник М.М. - М.: Центр педагогического образования, 2008.- 272 с.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7. Как подготовить и провести открытый урок (современная технология). 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Методическое пособие. Поташник М.М., Левит М.В. - М.: Педагогическое общество России, 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2008. – 144 с.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8. Управление профессиональным ростом учителя в современной школе.</a:t>
            </a:r>
          </a:p>
          <a:p>
            <a:pPr>
              <a:tabLst>
                <a:tab pos="539750" algn="l"/>
              </a:tabLst>
            </a:pPr>
            <a:r>
              <a:rPr lang="ru-RU" sz="1400"/>
              <a:t> Методическое пособие. Поташник М.М. - М.: Центр педагогического образования, 2009. - 448 с.</a:t>
            </a:r>
          </a:p>
          <a:p>
            <a:pPr eaLnBrk="0" hangingPunct="0">
              <a:tabLst>
                <a:tab pos="539750" algn="l"/>
              </a:tabLst>
            </a:pP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smtClean="0"/>
              <a:t>Реализация проекта</a:t>
            </a:r>
            <a:br>
              <a:rPr lang="ru-RU" sz="1800" smtClean="0"/>
            </a:br>
            <a:r>
              <a:rPr lang="ru-RU" sz="4000" smtClean="0"/>
              <a:t> </a:t>
            </a:r>
            <a:r>
              <a:rPr lang="ru-RU" sz="2000" b="1" i="1" u="sng" smtClean="0"/>
              <a:t>Терминологический словарь «Формирование и развитие учебно-информационных умений у учащихся»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400" b="1" smtClean="0"/>
              <a:t>Общеучебные умения</a:t>
            </a:r>
            <a:r>
              <a:rPr lang="ru-RU" sz="1400" smtClean="0"/>
              <a:t> - это универсальные для многих школьных предметов способы получения и применения знаний (в отличие от предметных умений, которые являются специфическими для той или другой учебной дисциплины).</a:t>
            </a:r>
            <a:endParaRPr lang="ru-RU" sz="1400" b="1" smtClean="0"/>
          </a:p>
          <a:p>
            <a:pPr>
              <a:lnSpc>
                <a:spcPct val="80000"/>
              </a:lnSpc>
            </a:pPr>
            <a:r>
              <a:rPr lang="ru-RU" sz="1400" b="1" smtClean="0"/>
              <a:t>Учебно-информационные умения</a:t>
            </a:r>
            <a:r>
              <a:rPr lang="ru-RU" sz="1400" smtClean="0"/>
              <a:t> – это общеучебные умения, которые обеспечивают нахождение, переработку и использование информации для решения учебных задач.</a:t>
            </a:r>
            <a:endParaRPr lang="ru-RU" sz="1400" b="1" smtClean="0"/>
          </a:p>
          <a:p>
            <a:pPr>
              <a:lnSpc>
                <a:spcPct val="80000"/>
              </a:lnSpc>
            </a:pPr>
            <a:r>
              <a:rPr lang="ru-RU" sz="1400" b="1" smtClean="0"/>
              <a:t>Информация</a:t>
            </a:r>
            <a:r>
              <a:rPr lang="ru-RU" sz="1400" smtClean="0"/>
              <a:t> – отражение предметного мира (окружающей реальности) с помощью знаков и символов. Совокупность сведений (данных), воспринимаемых от окружающей среды (входная информация), выдаваемых в окружающую среду (выходная информация), либо сохраняемых внутри некоторой системы (внутренняя информация).</a:t>
            </a:r>
            <a:endParaRPr lang="ru-RU" sz="1400" b="1" smtClean="0"/>
          </a:p>
          <a:p>
            <a:pPr>
              <a:lnSpc>
                <a:spcPct val="80000"/>
              </a:lnSpc>
            </a:pPr>
            <a:r>
              <a:rPr lang="ru-RU" sz="1400" b="1" smtClean="0"/>
              <a:t>Информационная технология</a:t>
            </a:r>
            <a:r>
              <a:rPr lang="ru-RU" sz="1400" smtClean="0"/>
              <a:t> – совокупность технологических элементов, средств и методов сбора, обработки и передачи данных (первичной информации) для получения информации нового качества о состоянии объекта, процесса или явления.</a:t>
            </a:r>
            <a:endParaRPr lang="ru-RU" sz="1400" b="1" smtClean="0"/>
          </a:p>
          <a:p>
            <a:pPr>
              <a:lnSpc>
                <a:spcPct val="80000"/>
              </a:lnSpc>
            </a:pPr>
            <a:r>
              <a:rPr lang="ru-RU" sz="1400" b="1" smtClean="0"/>
              <a:t>Информационная культура</a:t>
            </a:r>
            <a:r>
              <a:rPr lang="ru-RU" sz="1400" smtClean="0"/>
              <a:t> – свод правил поведения в информационном обществе, в системах человек-компьютер. Овладение информационной культурой предполагает способность человека разумно строить индивидуальную информационную среду, отсеивать поток избыточной, ложной и т.п. информации, оценивать информацию по количеству, уровню информационного взаимодействия, по ценности для человека.</a:t>
            </a:r>
            <a:endParaRPr lang="ru-RU" sz="1400" b="1" smtClean="0"/>
          </a:p>
          <a:p>
            <a:pPr>
              <a:lnSpc>
                <a:spcPct val="80000"/>
              </a:lnSpc>
            </a:pPr>
            <a:r>
              <a:rPr lang="ru-RU" sz="1400" b="1" smtClean="0"/>
              <a:t>Информационное обеспечение</a:t>
            </a:r>
            <a:r>
              <a:rPr lang="ru-RU" sz="1400" smtClean="0"/>
              <a:t> – совокупность, система информации, унифицированных систем документации и информации, используемых в образовательной деятельности.</a:t>
            </a:r>
            <a:endParaRPr lang="ru-RU" sz="1400" b="1" smtClean="0"/>
          </a:p>
          <a:p>
            <a:pPr>
              <a:lnSpc>
                <a:spcPct val="80000"/>
              </a:lnSpc>
            </a:pPr>
            <a:r>
              <a:rPr lang="ru-RU" sz="1400" b="1" smtClean="0"/>
              <a:t>Носитель информации</a:t>
            </a:r>
            <a:r>
              <a:rPr lang="ru-RU" sz="1400" smtClean="0"/>
              <a:t> – устройство, система или физическая среда, предназначенные для хранения в определенной форме различной информации.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2000" smtClean="0"/>
              <a:t>Мониторинг уровня сформированности информационных общеучебных умений</a:t>
            </a:r>
            <a:r>
              <a:rPr lang="ru-RU" sz="4000" smtClean="0"/>
              <a:t> </a:t>
            </a:r>
            <a:r>
              <a:rPr lang="ru-RU" sz="2000" smtClean="0"/>
              <a:t>(алгоритм деятельности учителя)</a:t>
            </a:r>
          </a:p>
        </p:txBody>
      </p:sp>
      <p:sp>
        <p:nvSpPr>
          <p:cNvPr id="1945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1196975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smtClean="0"/>
              <a:t>Определяет объем, вид носителей и средства воспроизведения информации, предъявляемой для изучения.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Организует работу с информацией на различных этапах урока.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Определяет характер познавательной деятельности при работе с носителями информации: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ознакомление;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воспроизведение;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осмысление;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применение.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Проводит инструктаж для успешного выполнения домашнего задания и разнообразных заданий творческого характера.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Реализует алгоритм формирования умений: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объясняет значение данного умения для успешного обучения и самообразования;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разбивает умение на составляющие компоненты;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показывает последовательность действий;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подбирает задания, задачи, упражнения для выработки умения;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осуществляет педагогическую диагностику овладения умением;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тренирует и закрепляет умение через систему самостоятельных заданий;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предлагает измененные и нестандартные задания и ситуации для применения умений;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организует взаимо- и самоконтроль за применением умений;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проводит контроль качества сформированности умения;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- предъявляет творческие задания по закреплению умений.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/>
              <a:t>Мониторинг уровня сформированности информационных общеучебных умений</a:t>
            </a:r>
            <a:r>
              <a:rPr lang="ru-RU" sz="4000" smtClean="0"/>
              <a:t> </a:t>
            </a:r>
            <a:br>
              <a:rPr lang="ru-RU" sz="4000" smtClean="0"/>
            </a:br>
            <a:r>
              <a:rPr lang="ru-RU" sz="2000" smtClean="0"/>
              <a:t>(критерии сформированности у учащихся учебно-информационных умений и навыков )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000" smtClean="0"/>
              <a:t>Работают с письменными текстами: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читают бегло, сознательно, выразительно, правильно</a:t>
            </a:r>
            <a:br>
              <a:rPr lang="ru-RU" sz="1000" smtClean="0"/>
            </a:br>
            <a:r>
              <a:rPr lang="ru-RU" sz="1000" smtClean="0"/>
              <a:t>(с соблюдением норм литературного произношения);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владеют различными видами чтения: сплошным, выборочным, комментированным, аналитическим, по ролям;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работают с основными компонентами учебника: оглавлением, структурными компонентами, заданиями, словарем, иллюстрациями, схемами, таблицами, сносками;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умеют пользоваться библиографическими списками, картотеками, каталогами, указателями;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различают научные, художественные и официально-деловые тексты;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умеют составлять простой и сложный план письменного текста;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умеют составлять на основе письменного текста таблицы, схемы, графики, диаграммы;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составляют произвольные цитированные выписки из письменного текста;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владеют различными видами изложения текста (краткое, развернутое, выборочное);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создают тексты различных типов (доклады, рефераты, курсовые работы и др.).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Работают с устными текстами: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умеют выразительно излагать устный текст;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умеют слушать, задавать восполняющие и уточняющие вопросы;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умеют рецензировать выступление одноклассника;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взаимодействуют в различных организационных формах диалога и полилога (обсуждение, дискуссия, интервью).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Работают с реальными объектами как источниками информации: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используют различные виды наблюдений;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- осуществляют описание наблюдаемого объекта.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Умеют пользоваться техническими средствами воспроизведения информации: работа с компьютерными каталогами, банками данных, в системе Интернета, в локальной компьютерной сети, владение современными информационными технологиями.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981075"/>
            <a:ext cx="8229600" cy="1143000"/>
          </a:xfrm>
        </p:spPr>
        <p:txBody>
          <a:bodyPr/>
          <a:lstStyle/>
          <a:p>
            <a:r>
              <a:rPr lang="ru-RU" sz="2000" b="1" smtClean="0"/>
              <a:t>Вопросы для самоанализа</a:t>
            </a:r>
            <a:r>
              <a:rPr lang="ru-RU" sz="2000" smtClean="0"/>
              <a:t> </a:t>
            </a:r>
            <a:br>
              <a:rPr lang="ru-RU" sz="2000" smtClean="0"/>
            </a:br>
            <a:r>
              <a:rPr lang="ru-RU" sz="2000" smtClean="0"/>
              <a:t>проведенного урока по проблеме:</a:t>
            </a:r>
            <a:br>
              <a:rPr lang="ru-RU" sz="2000" smtClean="0"/>
            </a:br>
            <a:r>
              <a:rPr lang="ru-RU" sz="2000" smtClean="0"/>
              <a:t>«Формирование и развитие информационных общеучебных умений и навыков у учащихся».</a:t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/>
              <a:t>Какие носители информации я предлагаю учащимся на уроке?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-Какие технические средства воспроизведения учебной информации я использую?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-Какие методы работы с учебной информацией я применяю?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-Как я формирую и развиваю учебно-информационные умения и навыки учащихся?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-Как я контролирую качество сформированности учебно-информационных умений и навыков у обучаемых?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4070</TotalTime>
  <Words>863</Words>
  <Application>Microsoft Office PowerPoint</Application>
  <PresentationFormat>Экран (4:3)</PresentationFormat>
  <Paragraphs>94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Diseño predeterminado</vt:lpstr>
      <vt:lpstr>  Муниципальное автономное общеобразовательное учреждение  «Средняя общеобразовательная школа № 2 с. Александровское»   Педагогический проект «Формирование и развитие  информационных общеучебных умений  на уроках русского языка»  учитель русского языка и литературы  Соловьева Марина Ивановна</vt:lpstr>
      <vt:lpstr>Цель проекта: развитие информационных общеучебных умений школьников в процессе обучения русскому языку.</vt:lpstr>
      <vt:lpstr>Ожидаемые результаты</vt:lpstr>
      <vt:lpstr>Этапы и сроки реализации проекта</vt:lpstr>
      <vt:lpstr>13.Литература </vt:lpstr>
      <vt:lpstr>Реализация проекта  Терминологический словарь «Формирование и развитие учебно-информационных умений у учащихся»</vt:lpstr>
      <vt:lpstr>Мониторинг уровня сформированности информационных общеучебных умений (алгоритм деятельности учителя)</vt:lpstr>
      <vt:lpstr>Мониторинг уровня сформированности информационных общеучебных умений  (критерии сформированности у учащихся учебно-информационных умений и навыков )</vt:lpstr>
      <vt:lpstr>Вопросы для самоанализа  проведенного урока по проблеме: «Формирование и развитие информационных общеучебных умений и навыков у учащихся».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Soil</cp:lastModifiedBy>
  <cp:revision>582</cp:revision>
  <dcterms:created xsi:type="dcterms:W3CDTF">2010-05-23T14:28:12Z</dcterms:created>
  <dcterms:modified xsi:type="dcterms:W3CDTF">2013-12-17T12:46:55Z</dcterms:modified>
</cp:coreProperties>
</file>