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6" r:id="rId4"/>
    <p:sldId id="259" r:id="rId5"/>
    <p:sldId id="257" r:id="rId6"/>
    <p:sldId id="260" r:id="rId7"/>
    <p:sldId id="262" r:id="rId8"/>
    <p:sldId id="258" r:id="rId9"/>
    <p:sldId id="261" r:id="rId10"/>
    <p:sldId id="263" r:id="rId11"/>
    <p:sldId id="264" r:id="rId12"/>
    <p:sldId id="277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5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43B8D-CEA1-45D8-AF30-F66F0D6BC37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BB38A-94A1-4BD2-9559-542F5069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 на сопоставление: табличный метод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0" y="857233"/>
          <a:ext cx="7643870" cy="41413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8774"/>
                <a:gridCol w="1528774"/>
                <a:gridCol w="1528774"/>
                <a:gridCol w="1528774"/>
                <a:gridCol w="1528774"/>
              </a:tblGrid>
              <a:tr h="1110536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бутылка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стакан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кувшин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банка</a:t>
                      </a:r>
                      <a:endParaRPr lang="ru-RU" sz="2400" dirty="0"/>
                    </a:p>
                  </a:txBody>
                  <a:tcPr/>
                </a:tc>
              </a:tr>
              <a:tr h="61696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молоко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</a:tr>
              <a:tr h="11105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лимонад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</a:tr>
              <a:tr h="61696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квас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1696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Задача </a:t>
            </a:r>
            <a:r>
              <a:rPr lang="ru-RU" sz="2800" b="1" dirty="0"/>
              <a:t>2. </a:t>
            </a:r>
            <a:r>
              <a:rPr lang="ru-RU" sz="2800" dirty="0"/>
              <a:t>Ребята знали, что у четырёх подруг </a:t>
            </a:r>
            <a:r>
              <a:rPr lang="ru-RU" sz="2800" dirty="0" smtClean="0"/>
              <a:t>Маши</a:t>
            </a:r>
            <a:r>
              <a:rPr lang="ru-RU" sz="2800" dirty="0"/>
              <a:t>, Кати, Вали и Наташи — дни рождения приходят на разное время года, но не могли точно вспомнить, у </a:t>
            </a:r>
            <a:r>
              <a:rPr lang="ru-RU" sz="2800" dirty="0" smtClean="0"/>
              <a:t>кого </a:t>
            </a:r>
            <a:r>
              <a:rPr lang="ru-RU" sz="2800" dirty="0"/>
              <a:t>на какое. Попытки вспомнить закончились </a:t>
            </a:r>
            <a:r>
              <a:rPr lang="ru-RU" sz="2800" dirty="0" smtClean="0"/>
              <a:t>следующими </a:t>
            </a:r>
            <a:r>
              <a:rPr lang="ru-RU" sz="2800" dirty="0"/>
              <a:t>высказываниями: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/>
              <a:t>У </a:t>
            </a:r>
            <a:r>
              <a:rPr lang="ru-RU" sz="2800" dirty="0"/>
              <a:t>Вали день рождения зимой, а у Кати — летом.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/>
              <a:t>У </a:t>
            </a:r>
            <a:r>
              <a:rPr lang="ru-RU" sz="2800" dirty="0"/>
              <a:t>Кати день рождения осенью, а весной у Маши.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/>
              <a:t>Весной празднует день рождения Наташа, а Валя </a:t>
            </a:r>
            <a:r>
              <a:rPr lang="ru-RU" sz="2800" dirty="0" smtClean="0"/>
              <a:t>отмечает </a:t>
            </a:r>
            <a:r>
              <a:rPr lang="ru-RU" sz="2800" dirty="0"/>
              <a:t>его летом.</a:t>
            </a:r>
          </a:p>
          <a:p>
            <a:r>
              <a:rPr lang="ru-RU" sz="2800" dirty="0"/>
              <a:t>Позже выяснилось, что в каждом утверждении </a:t>
            </a:r>
            <a:r>
              <a:rPr lang="ru-RU" sz="2800" dirty="0" smtClean="0"/>
              <a:t>только </a:t>
            </a:r>
            <a:r>
              <a:rPr lang="ru-RU" sz="2800" dirty="0"/>
              <a:t>одно из двух высказываний истинно. В какое время </a:t>
            </a:r>
            <a:r>
              <a:rPr lang="ru-RU" sz="2800" dirty="0" smtClean="0"/>
              <a:t>года </a:t>
            </a:r>
            <a:r>
              <a:rPr lang="ru-RU" sz="2800" dirty="0"/>
              <a:t>день рождения у каждой из девушек?</a:t>
            </a:r>
          </a:p>
        </p:txBody>
      </p:sp>
    </p:spTree>
    <p:extLst>
      <p:ext uri="{BB962C8B-B14F-4D97-AF65-F5344CB8AC3E}">
        <p14:creationId xmlns="" xmlns:p14="http://schemas.microsoft.com/office/powerpoint/2010/main" val="2884159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683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78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Л-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30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Логические содержательные 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1428750"/>
            <a:ext cx="7858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1950" algn="just">
              <a:defRPr/>
            </a:pPr>
            <a:r>
              <a:rPr lang="ru-RU" sz="2000" dirty="0">
                <a:latin typeface="+mn-lt"/>
              </a:rPr>
              <a:t>Алгебра логики находит широкое практическое применение при решении логических содержательных задач. Исходными данными в таких задачах являются высказывания. Эти высказывания и взаимосвязи между ними бывают так сложны, что разобраться в них можно применяя специальные методы и способы.</a:t>
            </a:r>
          </a:p>
          <a:p>
            <a:pPr indent="361950" algn="just">
              <a:defRPr/>
            </a:pPr>
            <a:r>
              <a:rPr lang="ru-RU" sz="2000" dirty="0">
                <a:latin typeface="+mn-lt"/>
              </a:rPr>
              <a:t>Логических содержательные задач разнообразны. Способов их решения тоже немало. Но наибольшее распространение получили следующие три способа : </a:t>
            </a:r>
          </a:p>
          <a:p>
            <a:pPr marL="1438275" indent="352425">
              <a:buFont typeface="+mj-lt"/>
              <a:buAutoNum type="arabicPeriod"/>
              <a:defRPr/>
            </a:pPr>
            <a:r>
              <a:rPr lang="ru-RU" sz="2000" dirty="0">
                <a:latin typeface="+mn-lt"/>
              </a:rPr>
              <a:t>средствами алгебры логики; </a:t>
            </a:r>
          </a:p>
          <a:p>
            <a:pPr marL="1438275" indent="352425">
              <a:buFont typeface="+mj-lt"/>
              <a:buAutoNum type="arabicPeriod"/>
              <a:defRPr/>
            </a:pPr>
            <a:r>
              <a:rPr lang="ru-RU" sz="2000" dirty="0">
                <a:latin typeface="+mn-lt"/>
              </a:rPr>
              <a:t>табличный; </a:t>
            </a:r>
          </a:p>
          <a:p>
            <a:pPr marL="1438275" indent="352425">
              <a:buFont typeface="+mj-lt"/>
              <a:buAutoNum type="arabicPeriod"/>
              <a:defRPr/>
            </a:pPr>
            <a:r>
              <a:rPr lang="ru-RU" sz="2000" dirty="0">
                <a:latin typeface="+mn-lt"/>
              </a:rPr>
              <a:t>с помощью рассуждений.</a:t>
            </a:r>
          </a:p>
          <a:p>
            <a:pPr indent="361950" algn="just">
              <a:defRPr/>
            </a:pPr>
            <a:r>
              <a:rPr lang="ru-RU" sz="2000" dirty="0">
                <a:latin typeface="+mn-lt"/>
              </a:rPr>
              <a:t>Каждый из этих способов обладает своими достоинствами и недостатками.</a:t>
            </a:r>
          </a:p>
          <a:p>
            <a:pPr indent="361950" algn="just">
              <a:defRPr/>
            </a:pPr>
            <a:r>
              <a:rPr lang="ru-RU" sz="2000" dirty="0">
                <a:latin typeface="+mn-lt"/>
              </a:rPr>
              <a:t>Однако аппарат  алгебры логики позволяет построить универсальный способ решения таких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40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sz="3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effectLst/>
                        </a:rPr>
                        <a:t>л</a:t>
                      </a:r>
                      <a:endParaRPr lang="ru-RU" sz="3600" b="0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/>
                        <a:t>л</a:t>
                      </a:r>
                      <a:endParaRPr lang="ru-RU" sz="3600" b="1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effectLst/>
                        </a:rPr>
                        <a:t>л</a:t>
                      </a:r>
                      <a:endParaRPr lang="ru-RU" sz="3600" b="0" dirty="0"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FF0000"/>
                          </a:solidFill>
                          <a:effectLst/>
                        </a:rPr>
                        <a:t>и</a:t>
                      </a:r>
                      <a:endParaRPr lang="ru-RU" sz="3600" b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effectLst/>
                        </a:rPr>
                        <a:t>л</a:t>
                      </a:r>
                      <a:endParaRPr lang="ru-RU" sz="3600" b="0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/>
                        <a:t>л</a:t>
                      </a:r>
                      <a:endParaRPr lang="ru-RU" sz="3600" b="1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C00000"/>
                          </a:solidFill>
                          <a:effectLst/>
                        </a:rPr>
                        <a:t>и</a:t>
                      </a:r>
                      <a:endParaRPr lang="ru-RU" sz="36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effectLst/>
                        </a:rPr>
                        <a:t>л</a:t>
                      </a:r>
                      <a:endParaRPr lang="ru-RU" sz="3600" b="0" dirty="0"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FF0000"/>
                          </a:solidFill>
                          <a:effectLst/>
                        </a:rPr>
                        <a:t>и</a:t>
                      </a:r>
                      <a:endParaRPr lang="ru-RU" sz="3600" b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effectLst/>
                        </a:rPr>
                        <a:t>л</a:t>
                      </a:r>
                      <a:endParaRPr lang="ru-RU" sz="3600" b="0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/>
                        <a:t>л</a:t>
                      </a:r>
                      <a:endParaRPr lang="ru-RU" sz="3600" b="0" dirty="0"/>
                    </a:p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C00000"/>
                          </a:solidFill>
                          <a:effectLst/>
                        </a:rPr>
                        <a:t>и</a:t>
                      </a:r>
                      <a:endParaRPr lang="ru-RU" sz="36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strike="noStrike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b="0" strike="noStrik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00B050"/>
                          </a:solidFill>
                          <a:effectLst/>
                        </a:rPr>
                        <a:t>л</a:t>
                      </a:r>
                      <a:endParaRPr lang="ru-RU" sz="3600" b="0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Наташа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Сравнение различных способов </a:t>
            </a:r>
            <a:br>
              <a:rPr lang="ru-RU" dirty="0" smtClean="0"/>
            </a:br>
            <a:r>
              <a:rPr lang="ru-RU" dirty="0" smtClean="0"/>
              <a:t>решения логических содержательных задач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2000250"/>
            <a:ext cx="8229600" cy="4525963"/>
          </a:xfrm>
        </p:spPr>
        <p:txBody>
          <a:bodyPr/>
          <a:lstStyle/>
          <a:p>
            <a:pPr marL="0" indent="361950" algn="just" eaLnBrk="1" hangingPunct="1">
              <a:buFont typeface="Wingdings 3" pitchFamily="18" charset="2"/>
              <a:buNone/>
            </a:pPr>
            <a:r>
              <a:rPr lang="ru-RU" sz="2000" smtClean="0"/>
              <a:t>Как правило логическую задачу можно решить несколькими способами ( методами). Чтобы выбрать наиболее эффективный для каждой конкретной задачи надо знать достоинства и недостатки каждого способа.</a:t>
            </a:r>
          </a:p>
          <a:p>
            <a:pPr marL="0" indent="361950" algn="just" eaLnBrk="1" hangingPunct="1"/>
            <a:endParaRPr lang="ru-RU" sz="2000" smtClean="0"/>
          </a:p>
          <a:p>
            <a:pPr marL="0" indent="361950" algn="just" eaLnBrk="1" hangingPunct="1"/>
            <a:r>
              <a:rPr lang="ru-RU" sz="2000" smtClean="0"/>
              <a:t>Табличный способ нагляден, но используется только для определенного класса задач и требует умения сравнивать и сопоставлять. </a:t>
            </a:r>
          </a:p>
          <a:p>
            <a:pPr marL="0" indent="361950" algn="just" eaLnBrk="1" hangingPunct="1"/>
            <a:endParaRPr lang="ru-RU" sz="2000" smtClean="0"/>
          </a:p>
          <a:p>
            <a:pPr marL="0" indent="361950" algn="just" eaLnBrk="1" hangingPunct="1"/>
            <a:r>
              <a:rPr lang="ru-RU" sz="2000" smtClean="0"/>
              <a:t>Метод рассуждений подходит для решения только простых логических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Сравнение различных способов </a:t>
            </a:r>
            <a:br>
              <a:rPr lang="ru-RU" sz="2800" smtClean="0"/>
            </a:br>
            <a:r>
              <a:rPr lang="ru-RU" sz="2800" smtClean="0"/>
              <a:t>решения логических содержательных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500188"/>
            <a:ext cx="8229600" cy="4937125"/>
          </a:xfrm>
        </p:spPr>
        <p:txBody>
          <a:bodyPr>
            <a:normAutofit/>
          </a:bodyPr>
          <a:lstStyle/>
          <a:p>
            <a:pPr marL="0" indent="361950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Алгебраический способ наиболее трудоемкий , т. к. необходимо выразить высказывания в виде логических формул, значения которых надо вычислить. Знание законов алгебры логики позволяют облегчить этот процесс, а если это не удается сделать, то строиться таблица истинности. По значениям из таблицы можно найти решение.</a:t>
            </a:r>
          </a:p>
          <a:p>
            <a:pPr marL="0" indent="36195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Однако, если количество простых высказываний велико или условия логической задачи запутанные или даже противоречивые, то построение и анализ таблицы истинности также является трудоемкой задачей.</a:t>
            </a:r>
          </a:p>
          <a:p>
            <a:pPr marL="0" indent="36195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В этом случае используется </a:t>
            </a:r>
            <a:r>
              <a:rPr lang="ru-RU" sz="2000" dirty="0" smtClean="0">
                <a:solidFill>
                  <a:srgbClr val="FF0000"/>
                </a:solidFill>
              </a:rPr>
              <a:t>программный способ </a:t>
            </a:r>
            <a:r>
              <a:rPr lang="ru-RU" sz="2000" dirty="0" smtClean="0"/>
              <a:t>решения логических задач. Создается программа, с помощью  которой перебираются все допустимые значения простых высказываний и вычисляются значения единого логического выражения . Те простые высказывания, при которых выражение будет истинным и будут решениями логической задачи.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Задача </a:t>
            </a:r>
            <a:r>
              <a:rPr lang="ru-RU" dirty="0" smtClean="0"/>
              <a:t>1</a:t>
            </a:r>
            <a:r>
              <a:rPr lang="ru-RU" b="1" dirty="0" smtClean="0"/>
              <a:t>. </a:t>
            </a:r>
            <a:r>
              <a:rPr lang="ru-RU" dirty="0" smtClean="0"/>
              <a:t>В бутылке, стакане, кувшине и банке молоко, лимонад, квас и вода. Известно, что вода не в бутылке, в банке не лимонад и не вода, Стакан стоит  около банки и сосуда с молоком. Куда налита каждая из жидкостей?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1366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бутылка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кувшин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квас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830</Words>
  <Application>Microsoft Office PowerPoint</Application>
  <PresentationFormat>Экран (4:3)</PresentationFormat>
  <Paragraphs>419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Задачи  на сопоставление: табличный метод </vt:lpstr>
      <vt:lpstr>Логические содержательные задачи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Сравнение различных способов  решения логических содержательных задач</vt:lpstr>
      <vt:lpstr>Сравнение различных способов  решения логических содержательных задач</vt:lpstr>
    </vt:vector>
  </TitlesOfParts>
  <Company>VV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</dc:creator>
  <cp:lastModifiedBy>VV</cp:lastModifiedBy>
  <cp:revision>14</cp:revision>
  <dcterms:created xsi:type="dcterms:W3CDTF">2014-12-09T05:22:09Z</dcterms:created>
  <dcterms:modified xsi:type="dcterms:W3CDTF">2014-12-11T06:30:35Z</dcterms:modified>
</cp:coreProperties>
</file>