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8" autoAdjust="0"/>
  </p:normalViewPr>
  <p:slideViewPr>
    <p:cSldViewPr>
      <p:cViewPr varScale="1">
        <p:scale>
          <a:sx n="103" d="100"/>
          <a:sy n="103" d="100"/>
        </p:scale>
        <p:origin x="-2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3134CF-D6F7-4715-9F6C-BA25CB2CEFCD}" type="datetimeFigureOut">
              <a:rPr lang="ru-RU" smtClean="0"/>
              <a:t>28.11.2014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9F3911-566B-4CD9-A000-A6AA6926074D}"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E9F3911-566B-4CD9-A000-A6AA6926074D}" type="slidenum">
              <a:rPr lang="ru-RU" smtClean="0"/>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D8AFA3B9-A988-4093-B197-8ED8D36FCF2E}" type="datetimeFigureOut">
              <a:rPr lang="ru-RU" smtClean="0"/>
              <a:t>28.11.2014</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D8298591-942D-40B9-B2B0-D57DAF3ED5A9}" type="slidenum">
              <a:rPr lang="ru-RU" smtClean="0"/>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8AFA3B9-A988-4093-B197-8ED8D36FCF2E}" type="datetimeFigureOut">
              <a:rPr lang="ru-RU" smtClean="0"/>
              <a:t>28.11.2014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8298591-942D-40B9-B2B0-D57DAF3ED5A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8AFA3B9-A988-4093-B197-8ED8D36FCF2E}" type="datetimeFigureOut">
              <a:rPr lang="ru-RU" smtClean="0"/>
              <a:t>28.11.2014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8298591-942D-40B9-B2B0-D57DAF3ED5A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8AFA3B9-A988-4093-B197-8ED8D36FCF2E}" type="datetimeFigureOut">
              <a:rPr lang="ru-RU" smtClean="0"/>
              <a:t>28.11.2014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8298591-942D-40B9-B2B0-D57DAF3ED5A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8AFA3B9-A988-4093-B197-8ED8D36FCF2E}" type="datetimeFigureOut">
              <a:rPr lang="ru-RU" smtClean="0"/>
              <a:t>28.11.2014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8298591-942D-40B9-B2B0-D57DAF3ED5A9}" type="slidenum">
              <a:rPr lang="ru-RU" smtClean="0"/>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8AFA3B9-A988-4093-B197-8ED8D36FCF2E}" type="datetimeFigureOut">
              <a:rPr lang="ru-RU" smtClean="0"/>
              <a:t>28.11.2014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8298591-942D-40B9-B2B0-D57DAF3ED5A9}"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8AFA3B9-A988-4093-B197-8ED8D36FCF2E}" type="datetimeFigureOut">
              <a:rPr lang="ru-RU" smtClean="0"/>
              <a:t>28.11.2014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8298591-942D-40B9-B2B0-D57DAF3ED5A9}" type="slidenum">
              <a:rPr lang="ru-RU" smtClean="0"/>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8AFA3B9-A988-4093-B197-8ED8D36FCF2E}" type="datetimeFigureOut">
              <a:rPr lang="ru-RU" smtClean="0"/>
              <a:t>28.11.2014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8298591-942D-40B9-B2B0-D57DAF3ED5A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D8AFA3B9-A988-4093-B197-8ED8D36FCF2E}" type="datetimeFigureOut">
              <a:rPr lang="ru-RU" smtClean="0"/>
              <a:t>28.11.2014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8298591-942D-40B9-B2B0-D57DAF3ED5A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8AFA3B9-A988-4093-B197-8ED8D36FCF2E}" type="datetimeFigureOut">
              <a:rPr lang="ru-RU" smtClean="0"/>
              <a:t>28.11.2014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8298591-942D-40B9-B2B0-D57DAF3ED5A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D8AFA3B9-A988-4093-B197-8ED8D36FCF2E}" type="datetimeFigureOut">
              <a:rPr lang="ru-RU" smtClean="0"/>
              <a:t>28.11.2014</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D8298591-942D-40B9-B2B0-D57DAF3ED5A9}"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8AFA3B9-A988-4093-B197-8ED8D36FCF2E}" type="datetimeFigureOut">
              <a:rPr lang="ru-RU" smtClean="0"/>
              <a:t>28.11.2014</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D8298591-942D-40B9-B2B0-D57DAF3ED5A9}"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r>
            <a:br>
              <a:rPr lang="ru-RU" dirty="0" smtClean="0"/>
            </a:br>
            <a:endParaRPr lang="ru-RU" dirty="0"/>
          </a:p>
        </p:txBody>
      </p:sp>
      <p:sp>
        <p:nvSpPr>
          <p:cNvPr id="3" name="Подзаголовок 2"/>
          <p:cNvSpPr>
            <a:spLocks noGrp="1"/>
          </p:cNvSpPr>
          <p:nvPr>
            <p:ph type="subTitle" idx="1"/>
          </p:nvPr>
        </p:nvSpPr>
        <p:spPr>
          <a:xfrm>
            <a:off x="1295400" y="3200400"/>
            <a:ext cx="6588968" cy="2892896"/>
          </a:xfrm>
        </p:spPr>
        <p:txBody>
          <a:bodyPr>
            <a:normAutofit fontScale="92500" lnSpcReduction="10000"/>
          </a:bodyPr>
          <a:lstStyle/>
          <a:p>
            <a:r>
              <a:rPr lang="ru-RU" sz="3600" dirty="0" smtClean="0">
                <a:latin typeface="DejaVu Serif" pitchFamily="18" charset="0"/>
                <a:ea typeface="DejaVu Serif" pitchFamily="18" charset="0"/>
              </a:rPr>
              <a:t>Презентацию по предмету </a:t>
            </a:r>
          </a:p>
          <a:p>
            <a:r>
              <a:rPr lang="ru-RU" sz="3600" dirty="0" smtClean="0">
                <a:latin typeface="DejaVu Serif" pitchFamily="18" charset="0"/>
                <a:ea typeface="DejaVu Serif" pitchFamily="18" charset="0"/>
              </a:rPr>
              <a:t>Окружающий мир</a:t>
            </a:r>
          </a:p>
          <a:p>
            <a:r>
              <a:rPr lang="ru-RU" sz="3600" dirty="0" smtClean="0">
                <a:latin typeface="DejaVu Serif" pitchFamily="18" charset="0"/>
                <a:ea typeface="DejaVu Serif" pitchFamily="18" charset="0"/>
              </a:rPr>
              <a:t>Подготовил ученик </a:t>
            </a:r>
          </a:p>
          <a:p>
            <a:r>
              <a:rPr lang="ru-RU" sz="3600" dirty="0" smtClean="0">
                <a:latin typeface="DejaVu Serif" pitchFamily="18" charset="0"/>
                <a:ea typeface="DejaVu Serif" pitchFamily="18" charset="0"/>
              </a:rPr>
              <a:t>3 класса Г</a:t>
            </a:r>
          </a:p>
          <a:p>
            <a:r>
              <a:rPr lang="ru-RU" sz="3600" dirty="0" smtClean="0">
                <a:latin typeface="DejaVu Serif" pitchFamily="18" charset="0"/>
                <a:ea typeface="DejaVu Serif" pitchFamily="18" charset="0"/>
              </a:rPr>
              <a:t>МБОУСОШ  №63</a:t>
            </a:r>
          </a:p>
          <a:p>
            <a:r>
              <a:rPr lang="ru-RU" sz="3600" dirty="0" smtClean="0">
                <a:latin typeface="DejaVu Serif" pitchFamily="18" charset="0"/>
                <a:ea typeface="DejaVu Serif" pitchFamily="18" charset="0"/>
              </a:rPr>
              <a:t>Гладков Павел</a:t>
            </a:r>
          </a:p>
          <a:p>
            <a:endParaRPr lang="ru-RU" dirty="0"/>
          </a:p>
        </p:txBody>
      </p:sp>
      <p:sp>
        <p:nvSpPr>
          <p:cNvPr id="36865" name="Rectangle 1"/>
          <p:cNvSpPr>
            <a:spLocks noChangeArrowheads="1"/>
          </p:cNvSpPr>
          <p:nvPr/>
        </p:nvSpPr>
        <p:spPr bwMode="auto">
          <a:xfrm>
            <a:off x="1907704" y="533190"/>
            <a:ext cx="5226055"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1" i="1" u="none" strike="noStrike" cap="none" normalizeH="0" baseline="0" dirty="0" smtClean="0">
                <a:ln>
                  <a:noFill/>
                </a:ln>
                <a:solidFill>
                  <a:srgbClr val="FF0000"/>
                </a:solidFill>
                <a:effectLst/>
                <a:latin typeface="DejaVu Serif" pitchFamily="18" charset="0"/>
                <a:ea typeface="DejaVu Serif" pitchFamily="18" charset="0"/>
                <a:cs typeface="Times New Roman" pitchFamily="18" charset="0"/>
              </a:rPr>
              <a:t>Утка мандаринка</a:t>
            </a:r>
            <a:endParaRPr kumimoji="0" lang="ru-RU" sz="3600" b="0" i="0" u="none" strike="noStrike" cap="none" normalizeH="0" baseline="0" dirty="0" smtClean="0">
              <a:ln>
                <a:noFill/>
              </a:ln>
              <a:solidFill>
                <a:schemeClr val="tx1"/>
              </a:solidFill>
              <a:effectLst/>
              <a:latin typeface="DejaVu Serif" pitchFamily="18" charset="0"/>
              <a:ea typeface="DejaVu Serif"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мандаринка</a:t>
            </a:r>
            <a:endParaRPr lang="ru-RU" sz="3200" dirty="0"/>
          </a:p>
        </p:txBody>
      </p:sp>
      <p:pic>
        <p:nvPicPr>
          <p:cNvPr id="4" name="Содержимое 3" descr="Утка мандаринка"/>
          <p:cNvPicPr>
            <a:picLocks noGrp="1"/>
          </p:cNvPicPr>
          <p:nvPr>
            <p:ph idx="1"/>
          </p:nvPr>
        </p:nvPicPr>
        <p:blipFill>
          <a:blip r:embed="rId2" cstate="print"/>
          <a:srcRect/>
          <a:stretch>
            <a:fillRect/>
          </a:stretch>
        </p:blipFill>
        <p:spPr bwMode="auto">
          <a:xfrm>
            <a:off x="2743200" y="2408237"/>
            <a:ext cx="4114800" cy="33242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latin typeface="DejaVu Serif" pitchFamily="18" charset="0"/>
                <a:ea typeface="DejaVu Serif" pitchFamily="18" charset="0"/>
                <a:cs typeface="Times New Roman" pitchFamily="18" charset="0"/>
              </a:rPr>
              <a:t>Утка мандаринка</a:t>
            </a:r>
            <a:endParaRPr lang="ru-RU" dirty="0"/>
          </a:p>
        </p:txBody>
      </p:sp>
      <p:sp>
        <p:nvSpPr>
          <p:cNvPr id="3" name="Содержимое 2"/>
          <p:cNvSpPr>
            <a:spLocks noGrp="1"/>
          </p:cNvSpPr>
          <p:nvPr>
            <p:ph idx="1"/>
          </p:nvPr>
        </p:nvSpPr>
        <p:spPr/>
        <p:txBody>
          <a:bodyPr/>
          <a:lstStyle/>
          <a:p>
            <a:r>
              <a:rPr lang="ru-RU" dirty="0" smtClean="0"/>
              <a:t>Местами обитания этих уток являются горные реки тайги, в долинах которых растут смешанные и лиственные леса. При этом предпочтение птицы отдают протокам и глухим лесам, которые завалены буреломом.</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a:xfrm>
            <a:off x="914400" y="1988840"/>
            <a:ext cx="3729608" cy="4366720"/>
          </a:xfrm>
        </p:spPr>
        <p:txBody>
          <a:bodyPr/>
          <a:lstStyle/>
          <a:p>
            <a:r>
              <a:rPr lang="ru-RU" dirty="0" smtClean="0"/>
              <a:t>Мандаринки единственные из всех уток, которые живут на деревьях, причем их дупла могут находиться на высоте более 6 метров.</a:t>
            </a:r>
            <a:endParaRPr lang="ru-RU" dirty="0"/>
          </a:p>
        </p:txBody>
      </p:sp>
      <p:pic>
        <p:nvPicPr>
          <p:cNvPr id="4" name="Рисунок 3" descr="Утка мандаринка"/>
          <p:cNvPicPr/>
          <p:nvPr/>
        </p:nvPicPr>
        <p:blipFill>
          <a:blip r:embed="rId2" cstate="print"/>
          <a:srcRect/>
          <a:stretch>
            <a:fillRect/>
          </a:stretch>
        </p:blipFill>
        <p:spPr bwMode="auto">
          <a:xfrm>
            <a:off x="4716016" y="2636912"/>
            <a:ext cx="4286250" cy="328612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a:xfrm>
            <a:off x="1835696" y="1772816"/>
            <a:ext cx="6851104" cy="4248472"/>
          </a:xfrm>
        </p:spPr>
        <p:txBody>
          <a:bodyPr/>
          <a:lstStyle/>
          <a:p>
            <a:pPr>
              <a:buNone/>
            </a:pPr>
            <a:r>
              <a:rPr lang="ru-RU" dirty="0" smtClean="0"/>
              <a:t> </a:t>
            </a:r>
            <a:r>
              <a:rPr lang="ru-RU" dirty="0" smtClean="0"/>
              <a:t>     </a:t>
            </a:r>
            <a:r>
              <a:rPr lang="ru-RU" dirty="0" smtClean="0"/>
              <a:t>В кладке бывает 4-12 яиц. Насиживает их утка на протяжении четырех недель. В этот период самка не покидает гнездо, а самец носит для нее корм.</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p:txBody>
          <a:bodyPr/>
          <a:lstStyle/>
          <a:p>
            <a:r>
              <a:rPr lang="ru-RU" dirty="0" smtClean="0"/>
              <a:t>По команде матери </a:t>
            </a:r>
            <a:r>
              <a:rPr lang="ru-RU" dirty="0" smtClean="0"/>
              <a:t>птенцы </a:t>
            </a:r>
            <a:r>
              <a:rPr lang="ru-RU" dirty="0" smtClean="0"/>
              <a:t>выпрыгивают из дупла и приземляются, пользуясь слабыми крылышками и перепонками на лапах, чтобы смягчить падение.</a:t>
            </a:r>
            <a:endParaRPr lang="ru-RU" dirty="0"/>
          </a:p>
        </p:txBody>
      </p:sp>
      <p:pic>
        <p:nvPicPr>
          <p:cNvPr id="4" name="Рисунок 3" descr="Утка мандаринка"/>
          <p:cNvPicPr/>
          <p:nvPr/>
        </p:nvPicPr>
        <p:blipFill>
          <a:blip r:embed="rId2" cstate="print"/>
          <a:srcRect/>
          <a:stretch>
            <a:fillRect/>
          </a:stretch>
        </p:blipFill>
        <p:spPr bwMode="auto">
          <a:xfrm>
            <a:off x="2339752" y="3717032"/>
            <a:ext cx="4286250" cy="28575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a:xfrm>
            <a:off x="4499992" y="1772816"/>
            <a:ext cx="4186808" cy="4582744"/>
          </a:xfrm>
        </p:spPr>
        <p:txBody>
          <a:bodyPr/>
          <a:lstStyle/>
          <a:p>
            <a:r>
              <a:rPr lang="ru-RU" dirty="0" smtClean="0"/>
              <a:t>Питаются мандаринки как животной, так и растительной пищей, охотно поедают различные семена, желуди, зерна риса и мелкие побеги хлебных </a:t>
            </a:r>
            <a:r>
              <a:rPr lang="ru-RU" dirty="0" smtClean="0"/>
              <a:t>злаков.</a:t>
            </a:r>
            <a:endParaRPr lang="ru-RU" dirty="0"/>
          </a:p>
        </p:txBody>
      </p:sp>
      <p:pic>
        <p:nvPicPr>
          <p:cNvPr id="4" name="Рисунок 3" descr="Утка мандаринка"/>
          <p:cNvPicPr/>
          <p:nvPr/>
        </p:nvPicPr>
        <p:blipFill>
          <a:blip r:embed="rId2" cstate="print"/>
          <a:srcRect/>
          <a:stretch>
            <a:fillRect/>
          </a:stretch>
        </p:blipFill>
        <p:spPr bwMode="auto">
          <a:xfrm>
            <a:off x="467544" y="1556792"/>
            <a:ext cx="4191000" cy="386715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a:xfrm>
            <a:off x="914400" y="1772816"/>
            <a:ext cx="6537920" cy="4582744"/>
          </a:xfrm>
        </p:spPr>
        <p:txBody>
          <a:bodyPr/>
          <a:lstStyle/>
          <a:p>
            <a:r>
              <a:rPr lang="ru-RU" dirty="0" smtClean="0"/>
              <a:t>Полет у мандаринки быстрый и очень маневренный: с земли и с воды они поднимаются свободно, почти вертикально.</a:t>
            </a:r>
          </a:p>
          <a:p>
            <a:endParaRPr lang="ru-RU" dirty="0"/>
          </a:p>
        </p:txBody>
      </p:sp>
      <p:pic>
        <p:nvPicPr>
          <p:cNvPr id="4" name="Рисунок 3" descr="Утка мандаринка"/>
          <p:cNvPicPr/>
          <p:nvPr/>
        </p:nvPicPr>
        <p:blipFill>
          <a:blip r:embed="rId2" cstate="print"/>
          <a:srcRect/>
          <a:stretch>
            <a:fillRect/>
          </a:stretch>
        </p:blipFill>
        <p:spPr bwMode="auto">
          <a:xfrm>
            <a:off x="4139952" y="3645024"/>
            <a:ext cx="4191000" cy="27813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p:txBody>
          <a:bodyPr/>
          <a:lstStyle/>
          <a:p>
            <a:r>
              <a:rPr lang="ru-RU" dirty="0" smtClean="0"/>
              <a:t>Утки мандаринки, как и их родственники два раза в году меняют вой наряд. В период линьки селезни образуют большие стаи и стараются не выходить из зарослей лозняка. После того, как самцы сбрасывают брачный наряд, они практически ничем не отличаются от своих подруг.</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a:xfrm>
            <a:off x="914400" y="1628800"/>
            <a:ext cx="7906072" cy="4726760"/>
          </a:xfrm>
        </p:spPr>
        <p:txBody>
          <a:bodyPr>
            <a:normAutofit lnSpcReduction="10000"/>
          </a:bodyPr>
          <a:lstStyle/>
          <a:p>
            <a:r>
              <a:rPr lang="ru-RU" dirty="0" smtClean="0"/>
              <a:t>Популяция мандаринок с каждым годом сокращается. Это связано с охотой, поскольку большинство охотников, не может отличить эту утку от обычных представителей семейства, когда селезни сбрасывают брачный яркий наряд. Также их гнезда подвергаются разорению енотовидными собаками. Охота на мандаринку запрещена, она внесена в Красную книгу России как редкий вид.</a:t>
            </a:r>
          </a:p>
          <a:p>
            <a:r>
              <a:rPr lang="ru-RU" dirty="0" smtClean="0"/>
              <a:t> </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i="1" dirty="0" smtClean="0"/>
              <a:t>       </a:t>
            </a:r>
            <a:r>
              <a:rPr lang="ru-RU" b="1" i="1" dirty="0" smtClean="0">
                <a:solidFill>
                  <a:srgbClr val="FF0000"/>
                </a:solidFill>
                <a:latin typeface="DejaVu Serif" pitchFamily="18" charset="0"/>
                <a:ea typeface="DejaVu Serif" pitchFamily="18" charset="0"/>
                <a:cs typeface="Times New Roman" pitchFamily="18" charset="0"/>
              </a:rPr>
              <a:t>Утка мандаринка</a:t>
            </a:r>
            <a:r>
              <a:rPr lang="ru-RU" dirty="0" smtClean="0">
                <a:solidFill>
                  <a:schemeClr val="tx1"/>
                </a:solidFill>
                <a:latin typeface="DejaVu Serif" pitchFamily="18" charset="0"/>
                <a:ea typeface="DejaVu Serif" pitchFamily="18" charset="0"/>
              </a:rPr>
              <a:t/>
            </a:r>
            <a:br>
              <a:rPr lang="ru-RU" dirty="0" smtClean="0">
                <a:solidFill>
                  <a:schemeClr val="tx1"/>
                </a:solidFill>
                <a:latin typeface="DejaVu Serif" pitchFamily="18" charset="0"/>
                <a:ea typeface="DejaVu Serif" pitchFamily="18" charset="0"/>
              </a:rPr>
            </a:b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dirty="0" err="1" smtClean="0"/>
              <a:t>Мандари́нка</a:t>
            </a:r>
            <a:r>
              <a:rPr lang="ru-RU" dirty="0" smtClean="0"/>
              <a:t> </a:t>
            </a:r>
            <a:r>
              <a:rPr lang="ru-RU" dirty="0" smtClean="0"/>
              <a:t> </a:t>
            </a:r>
            <a:r>
              <a:rPr lang="ru-RU" dirty="0" smtClean="0"/>
              <a:t>— птица семейства утиных. Существуют и другие, устаревшие, названия </a:t>
            </a:r>
            <a:r>
              <a:rPr lang="ru-RU" dirty="0" smtClean="0"/>
              <a:t> </a:t>
            </a:r>
            <a:r>
              <a:rPr lang="ru-RU" dirty="0" smtClean="0"/>
              <a:t>«мандаринская утка» или «китайская утка».</a:t>
            </a:r>
          </a:p>
          <a:p>
            <a:endParaRPr lang="ru-RU" dirty="0"/>
          </a:p>
        </p:txBody>
      </p:sp>
      <p:pic>
        <p:nvPicPr>
          <p:cNvPr id="4" name="Рисунок 3" descr="Утка мандаринка"/>
          <p:cNvPicPr/>
          <p:nvPr/>
        </p:nvPicPr>
        <p:blipFill>
          <a:blip r:embed="rId3" cstate="print"/>
          <a:srcRect/>
          <a:stretch>
            <a:fillRect/>
          </a:stretch>
        </p:blipFill>
        <p:spPr bwMode="auto">
          <a:xfrm>
            <a:off x="2843808" y="3638550"/>
            <a:ext cx="4286250" cy="32194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914400" y="908720"/>
            <a:ext cx="7906072" cy="5409784"/>
          </a:xfrm>
        </p:spPr>
        <p:txBody>
          <a:bodyPr/>
          <a:lstStyle/>
          <a:p>
            <a:r>
              <a:rPr lang="ru-RU" sz="3200" dirty="0" smtClean="0"/>
              <a:t>Название свое они получили в честь китайских мандаринов - крупных чиновников и советников императора, носивших яркие и необычные наряды. Эта декоративная птица много веков украшала пруды в парках и садах Китая, Кореи и Японии.</a:t>
            </a:r>
            <a:br>
              <a:rPr lang="ru-RU" sz="3200" dirty="0" smtClean="0"/>
            </a:br>
            <a:endParaRPr lang="ru-RU" sz="3200" dirty="0"/>
          </a:p>
        </p:txBody>
      </p:sp>
      <p:sp>
        <p:nvSpPr>
          <p:cNvPr id="2" name="Подзаголовок 1"/>
          <p:cNvSpPr>
            <a:spLocks noGrp="1"/>
          </p:cNvSpPr>
          <p:nvPr>
            <p:ph type="subTitle" idx="1"/>
          </p:nvPr>
        </p:nvSpPr>
        <p:spPr>
          <a:xfrm>
            <a:off x="914400" y="260648"/>
            <a:ext cx="7772400" cy="720080"/>
          </a:xfrm>
        </p:spPr>
        <p:txBody>
          <a:bodyPr/>
          <a:lstStyle/>
          <a:p>
            <a:pPr lvl="0"/>
            <a:r>
              <a:rPr lang="ru-RU" b="1" i="1" dirty="0" smtClean="0">
                <a:solidFill>
                  <a:srgbClr val="FF0000"/>
                </a:solidFill>
                <a:latin typeface="DejaVu Serif" pitchFamily="18" charset="0"/>
                <a:ea typeface="DejaVu Serif" pitchFamily="18" charset="0"/>
                <a:cs typeface="Times New Roman" pitchFamily="18" charset="0"/>
              </a:rPr>
              <a:t>                         Утка </a:t>
            </a:r>
            <a:r>
              <a:rPr lang="ru-RU" b="1" i="1" dirty="0" smtClean="0">
                <a:solidFill>
                  <a:srgbClr val="FF0000"/>
                </a:solidFill>
                <a:latin typeface="DejaVu Serif" pitchFamily="18" charset="0"/>
                <a:ea typeface="DejaVu Serif" pitchFamily="18" charset="0"/>
                <a:cs typeface="Times New Roman" pitchFamily="18" charset="0"/>
              </a:rPr>
              <a:t>мандаринка</a:t>
            </a:r>
            <a:endParaRPr lang="ru-RU" dirty="0" smtClean="0">
              <a:latin typeface="DejaVu Serif" pitchFamily="18" charset="0"/>
              <a:ea typeface="DejaVu Serif" pitchFamily="18" charset="0"/>
            </a:endParaRP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r>
              <a:rPr lang="ru-RU" sz="3200" dirty="0" smtClean="0">
                <a:solidFill>
                  <a:schemeClr val="tx1"/>
                </a:solidFill>
                <a:latin typeface="DejaVu Serif" pitchFamily="18" charset="0"/>
                <a:ea typeface="DejaVu Serif" pitchFamily="18" charset="0"/>
              </a:rPr>
              <a:t/>
            </a:r>
            <a:br>
              <a:rPr lang="ru-RU" sz="3200" dirty="0" smtClean="0">
                <a:solidFill>
                  <a:schemeClr val="tx1"/>
                </a:solidFill>
                <a:latin typeface="DejaVu Serif" pitchFamily="18" charset="0"/>
                <a:ea typeface="DejaVu Serif" pitchFamily="18" charset="0"/>
              </a:rPr>
            </a:br>
            <a:endParaRPr lang="ru-RU" sz="3200" dirty="0"/>
          </a:p>
        </p:txBody>
      </p:sp>
      <p:pic>
        <p:nvPicPr>
          <p:cNvPr id="4" name="Содержимое 3" descr="Утка мандаринка"/>
          <p:cNvPicPr>
            <a:picLocks noGrp="1"/>
          </p:cNvPicPr>
          <p:nvPr>
            <p:ph idx="1"/>
          </p:nvPr>
        </p:nvPicPr>
        <p:blipFill>
          <a:blip r:embed="rId2" cstate="print"/>
          <a:srcRect/>
          <a:stretch>
            <a:fillRect/>
          </a:stretch>
        </p:blipFill>
        <p:spPr bwMode="auto">
          <a:xfrm>
            <a:off x="683568" y="1340768"/>
            <a:ext cx="4286250" cy="3305175"/>
          </a:xfrm>
          <a:prstGeom prst="rect">
            <a:avLst/>
          </a:prstGeom>
          <a:noFill/>
          <a:ln w="9525">
            <a:noFill/>
            <a:miter lim="800000"/>
            <a:headEnd/>
            <a:tailEnd/>
          </a:ln>
        </p:spPr>
      </p:pic>
      <p:sp>
        <p:nvSpPr>
          <p:cNvPr id="5" name="Прямоугольник 4"/>
          <p:cNvSpPr/>
          <p:nvPr/>
        </p:nvSpPr>
        <p:spPr>
          <a:xfrm>
            <a:off x="5076056" y="1268760"/>
            <a:ext cx="3528392" cy="4401205"/>
          </a:xfrm>
          <a:prstGeom prst="rect">
            <a:avLst/>
          </a:prstGeom>
        </p:spPr>
        <p:txBody>
          <a:bodyPr wrap="square">
            <a:spAutoFit/>
          </a:bodyPr>
          <a:lstStyle/>
          <a:p>
            <a:r>
              <a:rPr lang="ru-RU" sz="2800" dirty="0"/>
              <a:t>Кажется, мандаринок природа создавала в минуты особенного вдохновения – так они красочны и совершенны. Эти яркие уточки во все времена вдохновляли художников и поэтов.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r>
              <a:rPr lang="ru-RU" dirty="0" smtClean="0">
                <a:solidFill>
                  <a:schemeClr val="tx1"/>
                </a:solidFill>
                <a:latin typeface="DejaVu Serif" pitchFamily="18" charset="0"/>
                <a:ea typeface="DejaVu Serif" pitchFamily="18" charset="0"/>
              </a:rPr>
              <a:t/>
            </a:r>
            <a:br>
              <a:rPr lang="ru-RU" dirty="0" smtClean="0">
                <a:solidFill>
                  <a:schemeClr val="tx1"/>
                </a:solidFill>
                <a:latin typeface="DejaVu Serif" pitchFamily="18" charset="0"/>
                <a:ea typeface="DejaVu Serif" pitchFamily="18" charset="0"/>
              </a:rPr>
            </a:br>
            <a:endParaRPr lang="ru-RU" dirty="0"/>
          </a:p>
        </p:txBody>
      </p:sp>
      <p:sp>
        <p:nvSpPr>
          <p:cNvPr id="3" name="Содержимое 2"/>
          <p:cNvSpPr>
            <a:spLocks noGrp="1"/>
          </p:cNvSpPr>
          <p:nvPr>
            <p:ph idx="1"/>
          </p:nvPr>
        </p:nvSpPr>
        <p:spPr>
          <a:xfrm>
            <a:off x="914400" y="3861048"/>
            <a:ext cx="7762056" cy="2808312"/>
          </a:xfrm>
        </p:spPr>
        <p:txBody>
          <a:bodyPr>
            <a:normAutofit fontScale="92500"/>
          </a:bodyPr>
          <a:lstStyle/>
          <a:p>
            <a:r>
              <a:rPr lang="ru-RU" dirty="0" smtClean="0"/>
              <a:t>А их супружеская верность – уточки всегда плавают </a:t>
            </a:r>
            <a:r>
              <a:rPr lang="ru-RU" dirty="0" smtClean="0"/>
              <a:t>вдвоём</a:t>
            </a:r>
            <a:r>
              <a:rPr lang="ru-RU" dirty="0" smtClean="0"/>
              <a:t>, и даже взлетают синхронно, – сделала ярких птичек символом взаимной счастливой любви. Изображения мандаринок, обязательно двух </a:t>
            </a:r>
            <a:r>
              <a:rPr lang="ru-RU" dirty="0" smtClean="0"/>
              <a:t>птичек </a:t>
            </a:r>
            <a:r>
              <a:rPr lang="ru-RU" dirty="0" smtClean="0"/>
              <a:t>, раньше были традиционным свадебным подарком</a:t>
            </a:r>
            <a:endParaRPr lang="ru-RU" dirty="0"/>
          </a:p>
        </p:txBody>
      </p:sp>
      <p:pic>
        <p:nvPicPr>
          <p:cNvPr id="4" name="Рисунок 3" descr="Утка мандаринка"/>
          <p:cNvPicPr/>
          <p:nvPr/>
        </p:nvPicPr>
        <p:blipFill>
          <a:blip r:embed="rId2" cstate="print"/>
          <a:srcRect/>
          <a:stretch>
            <a:fillRect/>
          </a:stretch>
        </p:blipFill>
        <p:spPr bwMode="auto">
          <a:xfrm>
            <a:off x="2483768" y="1196752"/>
            <a:ext cx="4286250" cy="242887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a:xfrm>
            <a:off x="4788024" y="1772816"/>
            <a:ext cx="3898776" cy="4582744"/>
          </a:xfrm>
        </p:spPr>
        <p:txBody>
          <a:bodyPr>
            <a:normAutofit lnSpcReduction="10000"/>
          </a:bodyPr>
          <a:lstStyle/>
          <a:p>
            <a:r>
              <a:rPr lang="ru-RU" dirty="0" smtClean="0"/>
              <a:t>Действительно, у мандаринки очень необычный вид. Особенно шикарно выглядят селезни</a:t>
            </a:r>
            <a:r>
              <a:rPr lang="ru-RU" dirty="0" smtClean="0"/>
              <a:t>.</a:t>
            </a:r>
            <a:r>
              <a:rPr lang="ru-RU" dirty="0" smtClean="0"/>
              <a:t> Большую часть года - с сентября по июль они носят брачный наряд.</a:t>
            </a:r>
            <a:r>
              <a:rPr lang="ru-RU" dirty="0" smtClean="0"/>
              <a:t> </a:t>
            </a:r>
            <a:r>
              <a:rPr lang="ru-RU" dirty="0" smtClean="0"/>
              <a:t/>
            </a:r>
            <a:br>
              <a:rPr lang="ru-RU" dirty="0" smtClean="0"/>
            </a:br>
            <a:endParaRPr lang="ru-RU" dirty="0"/>
          </a:p>
        </p:txBody>
      </p:sp>
      <p:pic>
        <p:nvPicPr>
          <p:cNvPr id="4" name="Рисунок 3" descr="Утка мандаринка"/>
          <p:cNvPicPr/>
          <p:nvPr/>
        </p:nvPicPr>
        <p:blipFill>
          <a:blip r:embed="rId2" cstate="print"/>
          <a:srcRect/>
          <a:stretch>
            <a:fillRect/>
          </a:stretch>
        </p:blipFill>
        <p:spPr bwMode="auto">
          <a:xfrm>
            <a:off x="539552" y="2132856"/>
            <a:ext cx="4286250" cy="29051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a:xfrm>
            <a:off x="914400" y="1700808"/>
            <a:ext cx="3945632" cy="4654752"/>
          </a:xfrm>
        </p:spPr>
        <p:txBody>
          <a:bodyPr>
            <a:normAutofit lnSpcReduction="10000"/>
          </a:bodyPr>
          <a:lstStyle/>
          <a:p>
            <a:r>
              <a:rPr lang="ru-RU" dirty="0" smtClean="0"/>
              <a:t>Уточка тоже изящна и грациозна, но окрашена скромнее. Оно и понятно: ей нельзя привлекать к себе внимание хищников, так как на ее плечах все заботы о потомстве.</a:t>
            </a:r>
          </a:p>
          <a:p>
            <a:endParaRPr lang="ru-RU" dirty="0"/>
          </a:p>
        </p:txBody>
      </p:sp>
      <p:pic>
        <p:nvPicPr>
          <p:cNvPr id="4" name="Рисунок 3" descr="Утка мандаринка"/>
          <p:cNvPicPr/>
          <p:nvPr/>
        </p:nvPicPr>
        <p:blipFill>
          <a:blip r:embed="rId2" cstate="print"/>
          <a:srcRect/>
          <a:stretch>
            <a:fillRect/>
          </a:stretch>
        </p:blipFill>
        <p:spPr bwMode="auto">
          <a:xfrm>
            <a:off x="4762500" y="2204864"/>
            <a:ext cx="4381500" cy="2667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p:txBody>
          <a:bodyPr>
            <a:normAutofit fontScale="85000" lnSpcReduction="20000"/>
          </a:bodyPr>
          <a:lstStyle/>
          <a:p>
            <a:r>
              <a:rPr lang="ru-RU" dirty="0" smtClean="0"/>
              <a:t>Обитают утки в </a:t>
            </a:r>
            <a:r>
              <a:rPr lang="ru-RU" dirty="0" smtClean="0"/>
              <a:t>Восточной Азии. На территории России места гнездования мандаринок находятся в Приморском и Хабаровском крае, а также в Сахалинской и Амурской области. Мандаринки распространены на Тайване и в Восточном Китае, в Японии и Корее. Иногда их можно увидеть в восточной Монголии. На территории России и северного Китая утки мандаринки ведут перелетный образ жизни, на юге ареала это оседлая птица. На зиму утки улетают на Тайвань, юг Китая и Японские острова.</a:t>
            </a:r>
          </a:p>
          <a:p>
            <a:r>
              <a:rPr lang="ru-RU" dirty="0" smtClean="0"/>
              <a:t/>
            </a:r>
            <a:br>
              <a:rPr lang="ru-RU"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i="1" dirty="0" smtClean="0">
                <a:solidFill>
                  <a:srgbClr val="FF0000"/>
                </a:solidFill>
                <a:latin typeface="DejaVu Serif" pitchFamily="18" charset="0"/>
                <a:ea typeface="DejaVu Serif" pitchFamily="18" charset="0"/>
                <a:cs typeface="Times New Roman" pitchFamily="18" charset="0"/>
              </a:rPr>
              <a:t>             Утка </a:t>
            </a:r>
            <a:r>
              <a:rPr lang="ru-RU" sz="3200" b="1" i="1" dirty="0" smtClean="0">
                <a:solidFill>
                  <a:srgbClr val="FF0000"/>
                </a:solidFill>
                <a:latin typeface="DejaVu Serif" pitchFamily="18" charset="0"/>
                <a:ea typeface="DejaVu Serif" pitchFamily="18" charset="0"/>
                <a:cs typeface="Times New Roman" pitchFamily="18" charset="0"/>
              </a:rPr>
              <a:t>мандаринка</a:t>
            </a:r>
            <a:endParaRPr lang="ru-RU" sz="3200" dirty="0"/>
          </a:p>
        </p:txBody>
      </p:sp>
      <p:sp>
        <p:nvSpPr>
          <p:cNvPr id="3" name="Содержимое 2"/>
          <p:cNvSpPr>
            <a:spLocks noGrp="1"/>
          </p:cNvSpPr>
          <p:nvPr>
            <p:ph idx="1"/>
          </p:nvPr>
        </p:nvSpPr>
        <p:spPr/>
        <p:txBody>
          <a:bodyPr>
            <a:normAutofit lnSpcReduction="10000"/>
          </a:bodyPr>
          <a:lstStyle/>
          <a:p>
            <a:r>
              <a:rPr lang="ru-RU" dirty="0" smtClean="0"/>
              <a:t>Среди прочих уток мандаринок выделяет не только яркая внешность. У мандаринок совсем другой голос, своей мелодичностью значительно отличающийся от голосов других уток: весной, во время размножения, они не крякают, как остальные, а скорее попискивают или негромко свистят.</a:t>
            </a:r>
          </a:p>
          <a:p>
            <a:r>
              <a:rPr lang="ru-RU" dirty="0" smtClean="0"/>
              <a:t/>
            </a:r>
            <a:br>
              <a:rPr lang="ru-RU" dirty="0" smtClean="0"/>
            </a:b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40</TotalTime>
  <Words>631</Words>
  <Application>Microsoft Office PowerPoint</Application>
  <PresentationFormat>Экран (4:3)</PresentationFormat>
  <Paragraphs>45</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Метро</vt:lpstr>
      <vt:lpstr> </vt:lpstr>
      <vt:lpstr>       Утка мандаринка  </vt:lpstr>
      <vt:lpstr>Название свое они получили в честь китайских мандаринов - крупных чиновников и советников императора, носивших яркие и необычные наряды. Эта декоративная птица много веков украшала пруды в парках и садах Китая, Кореи и Японии. </vt:lpstr>
      <vt:lpstr>             Утка мандаринка </vt:lpstr>
      <vt:lpstr>           Утка мандаринка </vt:lpstr>
      <vt:lpstr>             Утка мандаринка</vt:lpstr>
      <vt:lpstr>             Утка мандаринка</vt:lpstr>
      <vt:lpstr>              Утка мандаринка</vt:lpstr>
      <vt:lpstr>             Утка мандаринка</vt:lpstr>
      <vt:lpstr>             Утка мандаринка</vt:lpstr>
      <vt:lpstr>Утка мандаринка</vt:lpstr>
      <vt:lpstr>            Утка мандаринка</vt:lpstr>
      <vt:lpstr>            Утка мандаринка</vt:lpstr>
      <vt:lpstr>              Утка мандаринка</vt:lpstr>
      <vt:lpstr>            Утка мандаринка</vt:lpstr>
      <vt:lpstr>             Утка мандаринка</vt:lpstr>
      <vt:lpstr>            Утка мандаринка</vt:lpstr>
      <vt:lpstr>              Утка мандаринка</vt:lpstr>
    </vt:vector>
  </TitlesOfParts>
  <Company>Технопарк-Центр Москва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Утка мандаринка </dc:title>
  <dc:creator>Kassa</dc:creator>
  <cp:lastModifiedBy>Kassa</cp:lastModifiedBy>
  <cp:revision>5</cp:revision>
  <dcterms:created xsi:type="dcterms:W3CDTF">2014-11-27T20:52:43Z</dcterms:created>
  <dcterms:modified xsi:type="dcterms:W3CDTF">2014-11-27T21:33:12Z</dcterms:modified>
</cp:coreProperties>
</file>