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9" r:id="rId3"/>
    <p:sldId id="261" r:id="rId4"/>
    <p:sldId id="274" r:id="rId5"/>
    <p:sldId id="276" r:id="rId6"/>
    <p:sldId id="262" r:id="rId7"/>
    <p:sldId id="277" r:id="rId8"/>
    <p:sldId id="278" r:id="rId9"/>
    <p:sldId id="264" r:id="rId10"/>
    <p:sldId id="263" r:id="rId11"/>
    <p:sldId id="265" r:id="rId12"/>
    <p:sldId id="267" r:id="rId13"/>
    <p:sldId id="268" r:id="rId14"/>
    <p:sldId id="269" r:id="rId15"/>
    <p:sldId id="279" r:id="rId16"/>
    <p:sldId id="270" r:id="rId17"/>
    <p:sldId id="266" r:id="rId18"/>
    <p:sldId id="272" r:id="rId19"/>
    <p:sldId id="280" r:id="rId20"/>
    <p:sldId id="281" r:id="rId21"/>
    <p:sldId id="283" r:id="rId22"/>
    <p:sldId id="282" r:id="rId23"/>
    <p:sldId id="271" r:id="rId24"/>
    <p:sldId id="28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35" d="100"/>
          <a:sy n="35" d="100"/>
        </p:scale>
        <p:origin x="-3804" y="-17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1F82-3C39-45DC-84A1-D74C8AAE481E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0215-3113-45A8-A3D3-5FED32E6C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1F82-3C39-45DC-84A1-D74C8AAE481E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0215-3113-45A8-A3D3-5FED32E6C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1F82-3C39-45DC-84A1-D74C8AAE481E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0215-3113-45A8-A3D3-5FED32E6C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1F82-3C39-45DC-84A1-D74C8AAE481E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0215-3113-45A8-A3D3-5FED32E6C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1F82-3C39-45DC-84A1-D74C8AAE481E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0215-3113-45A8-A3D3-5FED32E6C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1F82-3C39-45DC-84A1-D74C8AAE481E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0215-3113-45A8-A3D3-5FED32E6C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1F82-3C39-45DC-84A1-D74C8AAE481E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0215-3113-45A8-A3D3-5FED32E6C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1F82-3C39-45DC-84A1-D74C8AAE481E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0215-3113-45A8-A3D3-5FED32E6C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1F82-3C39-45DC-84A1-D74C8AAE481E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0215-3113-45A8-A3D3-5FED32E6C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1F82-3C39-45DC-84A1-D74C8AAE481E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0215-3113-45A8-A3D3-5FED32E6C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1F82-3C39-45DC-84A1-D74C8AAE481E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88D0215-3113-45A8-A3D3-5FED32E6CA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351F82-3C39-45DC-84A1-D74C8AAE481E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8D0215-3113-45A8-A3D3-5FED32E6CA6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text=%D0%BC%D0%B5%D1%88%D0%BE%D1%87%D0%B5%D0%BA&amp;fp=0&amp;img_url=http://freemarket.kiev.ua/images_message/340/48119/227799/34436.jpg&amp;pos=3&amp;uinfo=ww-1349-wh-653-fw-1116-fh-448-pd-1&amp;rpt=simage&amp;nojs=1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Старинные русские меры длины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80103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 ученица 5 «В»класса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МОУ СОШ № 34 с углубленным изучением художественно-эстетических предметов</a:t>
            </a:r>
          </a:p>
          <a:p>
            <a:pPr algn="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Макменева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Мадина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Руководитель Хренникова Н.И.</a:t>
            </a:r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1"/>
            <a:ext cx="728667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Arial" pitchFamily="34" charset="0"/>
                <a:cs typeface="Arial" pitchFamily="34" charset="0"/>
              </a:rPr>
              <a:t>1 верста = </a:t>
            </a:r>
          </a:p>
          <a:p>
            <a:pPr algn="ctr"/>
            <a:r>
              <a:rPr lang="ru-RU" sz="5400" b="1" dirty="0" smtClean="0">
                <a:latin typeface="Arial" pitchFamily="34" charset="0"/>
                <a:cs typeface="Arial" pitchFamily="34" charset="0"/>
              </a:rPr>
              <a:t>500 саженей =</a:t>
            </a:r>
          </a:p>
          <a:p>
            <a:pPr algn="ctr"/>
            <a:r>
              <a:rPr lang="ru-RU" sz="5400" b="1" dirty="0" smtClean="0">
                <a:latin typeface="Arial" pitchFamily="34" charset="0"/>
                <a:cs typeface="Arial" pitchFamily="34" charset="0"/>
              </a:rPr>
              <a:t> 1066,8 м</a:t>
            </a:r>
          </a:p>
          <a:p>
            <a:pPr algn="ctr"/>
            <a:endParaRPr lang="ru-RU" sz="5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5400" b="1" dirty="0" smtClean="0">
                <a:latin typeface="Arial" pitchFamily="34" charset="0"/>
                <a:cs typeface="Arial" pitchFamily="34" charset="0"/>
              </a:rPr>
              <a:t>1 миля = </a:t>
            </a:r>
          </a:p>
          <a:p>
            <a:pPr algn="ctr"/>
            <a:r>
              <a:rPr lang="ru-RU" sz="5400" b="1" dirty="0" smtClean="0">
                <a:latin typeface="Arial" pitchFamily="34" charset="0"/>
                <a:cs typeface="Arial" pitchFamily="34" charset="0"/>
              </a:rPr>
              <a:t>7 вёрст = </a:t>
            </a:r>
          </a:p>
          <a:p>
            <a:pPr algn="ctr"/>
            <a:r>
              <a:rPr lang="ru-RU" sz="5400" b="1" dirty="0" smtClean="0">
                <a:latin typeface="Arial" pitchFamily="34" charset="0"/>
                <a:cs typeface="Arial" pitchFamily="34" charset="0"/>
              </a:rPr>
              <a:t>7,468 км</a:t>
            </a:r>
            <a:br>
              <a:rPr lang="ru-RU" sz="5400" b="1" dirty="0" smtClean="0">
                <a:latin typeface="Arial" pitchFamily="34" charset="0"/>
                <a:cs typeface="Arial" pitchFamily="34" charset="0"/>
              </a:rPr>
            </a:br>
            <a:endParaRPr lang="ru-RU" sz="5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sextalk.com.ru/files/new/pic/1/106461728950530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66900" y="0"/>
            <a:ext cx="5410200" cy="4152900"/>
          </a:xfrm>
          <a:prstGeom prst="rect">
            <a:avLst/>
          </a:prstGeom>
          <a:noFill/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4214818"/>
            <a:ext cx="9144000" cy="290848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каждой минутой вода подбиралась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 бедным зверькам; уж под ними осталось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Меньше аршина земли в ширину,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Меньше сажени в длину.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«Дед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Мазай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зайцы» Н.А.Некрасов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g1.liveinternet.ru/images/attach/c/5/87/764/87764099_large_Zimnyaya_doroga__1954go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0662" y="2705100"/>
            <a:ext cx="6162675" cy="4152900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0"/>
            <a:ext cx="9144000" cy="31239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«…Ни огня, ни черной хаты…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Глушь и снег…Навстречу мне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Только версты полосаты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Попадаются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одне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«Зимняя дорога» Пушкин А.С.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kvner.ru/pics/22496940_69442_berez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929204" cy="6858000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572000" y="612844"/>
            <a:ext cx="435771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«Умом Россию не понять,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Аршином общим не измерить: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 ней особенная стать –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 Россию можно только верить» Тютчев И.Ф.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19100" y="142852"/>
            <a:ext cx="83058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Пословицы и поговорки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25117" y="1571612"/>
            <a:ext cx="6493765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4000" dirty="0" smtClean="0">
                <a:latin typeface="Arial" pitchFamily="34" charset="0"/>
                <a:cs typeface="Arial" pitchFamily="34" charset="0"/>
              </a:rPr>
              <a:t>На свой 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аршин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 не меряй! 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2721114"/>
            <a:ext cx="8715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Пять 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верст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 до небес и все лесом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857628"/>
            <a:ext cx="91720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От горшка два 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вершка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, а уже указчик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4020" y="5000636"/>
            <a:ext cx="86559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Сам с 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ноготок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, а борода с 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локоток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214290"/>
            <a:ext cx="47055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Фразеологизмы</a:t>
            </a:r>
            <a:endParaRPr lang="ru-RU" sz="4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142984"/>
            <a:ext cx="55999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Семи пядей во лбу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»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28893" y="1714488"/>
            <a:ext cx="62151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так говорят об умном человеке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428868"/>
            <a:ext cx="72722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«Не отдадим и пяди земли»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3105835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не оставить врагу и малой доли родной земли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357694"/>
            <a:ext cx="75575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«Полено к полену – сажень» 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428596" y="5357826"/>
            <a:ext cx="821537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 накоплении запасов, богатства путем экономии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3584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D:\МАЕ\неразобранные\102CANON\IMG_98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noFill/>
        </p:spPr>
      </p:pic>
      <p:pic>
        <p:nvPicPr>
          <p:cNvPr id="3074" name="Picture 2" descr="D:\МАЕ\неразобранные\102CANON\IMG_98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0"/>
            <a:ext cx="4572000" cy="3429000"/>
          </a:xfrm>
          <a:prstGeom prst="rect">
            <a:avLst/>
          </a:prstGeom>
          <a:noFill/>
        </p:spPr>
      </p:pic>
      <p:pic>
        <p:nvPicPr>
          <p:cNvPr id="3075" name="Picture 3" descr="D:\МАЕ\неразобранные\102CANON\IMG_982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429000"/>
            <a:ext cx="4572000" cy="3429000"/>
          </a:xfrm>
          <a:prstGeom prst="rect">
            <a:avLst/>
          </a:prstGeom>
          <a:noFill/>
        </p:spPr>
      </p:pic>
      <p:pic>
        <p:nvPicPr>
          <p:cNvPr id="3076" name="Picture 4" descr="D:\МАЕ\неразобранные\102CANON\IMG_978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1000108"/>
          <a:ext cx="8143932" cy="5429290"/>
        </p:xfrm>
        <a:graphic>
          <a:graphicData uri="http://schemas.openxmlformats.org/drawingml/2006/table">
            <a:tbl>
              <a:tblPr/>
              <a:tblGrid>
                <a:gridCol w="1840432"/>
                <a:gridCol w="1166582"/>
                <a:gridCol w="1220364"/>
                <a:gridCol w="1339000"/>
                <a:gridCol w="1339000"/>
                <a:gridCol w="1238554"/>
              </a:tblGrid>
              <a:tr h="408791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Имя участника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В 1 метре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73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Вершок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Ладонь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Пядь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Локоть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Аршин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06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Я (Мадина)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6,5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2,2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06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Лера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6,5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2,7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06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Вика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2,5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1,9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06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Кирилл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5,5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2,4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1,8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06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Данила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6,5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2,9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2,3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06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Максим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5,8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2,7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30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Среднее значение эксперимента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22,2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6,1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2,7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6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Ожидаемое значение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22,5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13,5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5,6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2,2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1,4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06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i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Погрешность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i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i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i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i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0,6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8" marR="63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79006" y="214290"/>
            <a:ext cx="75859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Результаты эксперимента</a:t>
            </a:r>
            <a:endParaRPr lang="ru-RU" sz="4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28694"/>
          </a:xfrm>
        </p:spPr>
        <p:txBody>
          <a:bodyPr/>
          <a:lstStyle/>
          <a:p>
            <a:pPr algn="ctr"/>
            <a:r>
              <a:rPr lang="ru-RU" b="1" dirty="0" smtClean="0"/>
              <a:t>Ребусы</a:t>
            </a:r>
            <a:endParaRPr lang="ru-RU" b="1" dirty="0"/>
          </a:p>
        </p:txBody>
      </p:sp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928803"/>
            <a:ext cx="9144000" cy="3258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527643" y="5715016"/>
            <a:ext cx="20887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вершок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28694"/>
          </a:xfrm>
        </p:spPr>
        <p:txBody>
          <a:bodyPr/>
          <a:lstStyle/>
          <a:p>
            <a:pPr algn="ctr"/>
            <a:r>
              <a:rPr lang="ru-RU" b="1" dirty="0" smtClean="0"/>
              <a:t>Ребусы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27643" y="5715016"/>
            <a:ext cx="14350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пядь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Содержимое 7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41" y="1857364"/>
            <a:ext cx="8929717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презентация по мат - меры длины\1272685034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49150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28694"/>
          </a:xfrm>
        </p:spPr>
        <p:txBody>
          <a:bodyPr/>
          <a:lstStyle/>
          <a:p>
            <a:pPr algn="ctr"/>
            <a:r>
              <a:rPr lang="ru-RU" b="1" dirty="0" smtClean="0"/>
              <a:t>Ребусы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27643" y="5715016"/>
            <a:ext cx="19329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локоть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Содержимое 7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86177"/>
            <a:ext cx="8229600" cy="3285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28694"/>
          </a:xfrm>
        </p:spPr>
        <p:txBody>
          <a:bodyPr/>
          <a:lstStyle/>
          <a:p>
            <a:pPr algn="ctr"/>
            <a:r>
              <a:rPr lang="ru-RU" b="1" dirty="0" smtClean="0"/>
              <a:t>Ребусы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27643" y="5715016"/>
            <a:ext cx="18357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аршин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Содержимое 7" descr="D:\презентация по мат - меры длины\Безымянный.png"/>
          <p:cNvPicPr>
            <a:picLocks noGrp="1"/>
          </p:cNvPicPr>
          <p:nvPr>
            <p:ph idx="1"/>
          </p:nvPr>
        </p:nvPicPr>
        <p:blipFill>
          <a:blip r:embed="rId2"/>
          <a:srcRect t="1483" r="50000" b="61085"/>
          <a:stretch>
            <a:fillRect/>
          </a:stretch>
        </p:blipFill>
        <p:spPr bwMode="auto">
          <a:xfrm>
            <a:off x="535225" y="2000240"/>
            <a:ext cx="8251617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28694"/>
          </a:xfrm>
        </p:spPr>
        <p:txBody>
          <a:bodyPr/>
          <a:lstStyle/>
          <a:p>
            <a:pPr algn="ctr"/>
            <a:r>
              <a:rPr lang="ru-RU" b="1" dirty="0" smtClean="0"/>
              <a:t>Ребусы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27643" y="5715016"/>
            <a:ext cx="20292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сажень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Содержимое 7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398398"/>
            <a:ext cx="8229600" cy="245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D:\МАЕ\неразобранные\102CANON\IMG_98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43182"/>
            <a:ext cx="923522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Спасибо за внимание! </a:t>
            </a:r>
            <a:endParaRPr lang="ru-RU" sz="6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im5-tub-ru.yandex.net/i?id=376661618-2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0" y="357166"/>
            <a:ext cx="7864660" cy="650083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857620" y="2214554"/>
            <a:ext cx="21836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12121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Локоть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5000636"/>
            <a:ext cx="22145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12121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Сажень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86380" y="1285860"/>
            <a:ext cx="17859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12121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Пядь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14942" y="4929198"/>
            <a:ext cx="21820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12121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Вершок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57422" y="3429000"/>
            <a:ext cx="19463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12121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Аршин</a:t>
            </a:r>
            <a:endParaRPr lang="ru-RU" sz="4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3429000"/>
            <a:ext cx="20717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12121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Линия</a:t>
            </a:r>
            <a:endParaRPr lang="ru-RU" sz="4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00298" y="1285860"/>
            <a:ext cx="16914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12121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Дюйм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900igr.net/datai/religii-i-etika/Pravila-vezhlivosti/0001-002-Davajte-budem-vezhlivym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-28676"/>
            <a:ext cx="5357850" cy="68766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узел 4"/>
          <p:cNvSpPr/>
          <p:nvPr/>
        </p:nvSpPr>
        <p:spPr>
          <a:xfrm>
            <a:off x="1000100" y="142873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143108" y="1357298"/>
            <a:ext cx="19271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ТОЧКА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285720" y="364331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857224" y="364331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1428728" y="3643314"/>
            <a:ext cx="457200" cy="4667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1928794" y="364331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2500298" y="364331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3071802" y="364331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3643306" y="364331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4329114" y="364331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4857752" y="364331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5429256" y="364331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357950" y="3500438"/>
            <a:ext cx="22044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ЛИНИЯ</a:t>
            </a:r>
            <a:endParaRPr lang="ru-RU" sz="4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857224" y="2214554"/>
            <a:ext cx="47689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1 точка = 0,254 мм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42540" y="4786322"/>
            <a:ext cx="7348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1 линия = 10 точек = 2,54 мм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АЕ\неразобранные\102CANON\IMG_98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0" y="1214422"/>
            <a:ext cx="43204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1 дюйм =2,54 см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D:\МАЕ\неразобранные\102CANON\IMG_9853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500306"/>
            <a:ext cx="3357586" cy="4357694"/>
          </a:xfrm>
          <a:prstGeom prst="rect">
            <a:avLst/>
          </a:prstGeom>
          <a:noFill/>
        </p:spPr>
      </p:pic>
      <p:sp>
        <p:nvSpPr>
          <p:cNvPr id="7" name="Стрелка влево 6"/>
          <p:cNvSpPr/>
          <p:nvPr/>
        </p:nvSpPr>
        <p:spPr>
          <a:xfrm>
            <a:off x="5643570" y="714356"/>
            <a:ext cx="1357322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3786190"/>
            <a:ext cx="40005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1 вершок = </a:t>
            </a:r>
          </a:p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1,75 дюйма = 44,38 мм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2143108" y="6143644"/>
            <a:ext cx="1643074" cy="484632"/>
          </a:xfrm>
          <a:prstGeom prst="rightArrow">
            <a:avLst>
              <a:gd name="adj1" fmla="val 6715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АЕ\неразобранные\102CANON\IMG_98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-8353"/>
            <a:ext cx="4572000" cy="3429001"/>
          </a:xfrm>
          <a:prstGeom prst="rect">
            <a:avLst/>
          </a:prstGeom>
          <a:noFill/>
        </p:spPr>
      </p:pic>
      <p:pic>
        <p:nvPicPr>
          <p:cNvPr id="4" name="Picture 2" descr="D:\МАЕ\неразобранные\102CANON\IMG_98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29000"/>
            <a:ext cx="4572000" cy="3429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785794"/>
            <a:ext cx="45127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Ладонь -  7,4 см.,</a:t>
            </a:r>
          </a:p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 1/6 локтя 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4357694"/>
            <a:ext cx="375141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Локоть – </a:t>
            </a:r>
          </a:p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от 38 до 46 см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2285984" y="2357430"/>
            <a:ext cx="1785950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/>
          <p:cNvSpPr/>
          <p:nvPr/>
        </p:nvSpPr>
        <p:spPr>
          <a:xfrm>
            <a:off x="5357818" y="6143644"/>
            <a:ext cx="1928826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АЕ\неразобранные\102CANON\IMG_98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429256" y="642918"/>
            <a:ext cx="273023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Пядь = </a:t>
            </a:r>
          </a:p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4 вершка </a:t>
            </a:r>
          </a:p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=17,78 см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D:\МАЕ\неразобранные\102CANON\IMG_98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</p:spPr>
      </p:pic>
      <p:sp>
        <p:nvSpPr>
          <p:cNvPr id="5" name="Стрелка влево 4"/>
          <p:cNvSpPr/>
          <p:nvPr/>
        </p:nvSpPr>
        <p:spPr>
          <a:xfrm>
            <a:off x="5286380" y="2786058"/>
            <a:ext cx="1428760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00100" y="3714752"/>
            <a:ext cx="244810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Аршин =</a:t>
            </a:r>
          </a:p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 4 </a:t>
            </a:r>
            <a:r>
              <a:rPr lang="ru-RU" sz="4000" b="1" dirty="0" err="1" smtClean="0">
                <a:latin typeface="Arial" pitchFamily="34" charset="0"/>
                <a:cs typeface="Arial" pitchFamily="34" charset="0"/>
              </a:rPr>
              <a:t>пяди=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71 см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1500166" y="6072206"/>
            <a:ext cx="1928826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МАЕ\неразобранные\102CANON\IMG_98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4572000" cy="3429024"/>
          </a:xfrm>
          <a:prstGeom prst="rect">
            <a:avLst/>
          </a:prstGeom>
          <a:noFill/>
        </p:spPr>
      </p:pic>
      <p:pic>
        <p:nvPicPr>
          <p:cNvPr id="3" name="Picture 1" descr="D:\МАЕ\неразобранные\102CANON\косая счссжег.jpg"/>
          <p:cNvPicPr>
            <a:picLocks noChangeAspect="1" noChangeArrowheads="1"/>
          </p:cNvPicPr>
          <p:nvPr/>
        </p:nvPicPr>
        <p:blipFill>
          <a:blip r:embed="rId3"/>
          <a:srcRect t="657" r="18987"/>
          <a:stretch>
            <a:fillRect/>
          </a:stretch>
        </p:blipFill>
        <p:spPr bwMode="auto">
          <a:xfrm>
            <a:off x="4571968" y="0"/>
            <a:ext cx="4572032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4143380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Сажень = 152 см</a:t>
            </a:r>
          </a:p>
        </p:txBody>
      </p:sp>
      <p:sp>
        <p:nvSpPr>
          <p:cNvPr id="5" name="Стрелка вверх 4"/>
          <p:cNvSpPr/>
          <p:nvPr/>
        </p:nvSpPr>
        <p:spPr>
          <a:xfrm>
            <a:off x="2000232" y="3214686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2844" y="4786322"/>
            <a:ext cx="410952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Косая сажень =</a:t>
            </a:r>
          </a:p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 216 см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2000232" y="6215082"/>
            <a:ext cx="1928826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331</TotalTime>
  <Words>332</Words>
  <Application>Microsoft Office PowerPoint</Application>
  <PresentationFormat>Экран (4:3)</PresentationFormat>
  <Paragraphs>138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Старинные русские меры длины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Пословицы и поговорки</vt:lpstr>
      <vt:lpstr>Презентация PowerPoint</vt:lpstr>
      <vt:lpstr>Презентация PowerPoint</vt:lpstr>
      <vt:lpstr>Презентация PowerPoint</vt:lpstr>
      <vt:lpstr>Ребусы</vt:lpstr>
      <vt:lpstr>Ребусы</vt:lpstr>
      <vt:lpstr>Ребусы</vt:lpstr>
      <vt:lpstr>Ребусы</vt:lpstr>
      <vt:lpstr>Ребусы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Старинные русские меры длины</dc:title>
  <dc:creator>Таня</dc:creator>
  <cp:lastModifiedBy>user</cp:lastModifiedBy>
  <cp:revision>39</cp:revision>
  <dcterms:created xsi:type="dcterms:W3CDTF">2014-02-26T10:16:27Z</dcterms:created>
  <dcterms:modified xsi:type="dcterms:W3CDTF">2014-12-18T09:16:57Z</dcterms:modified>
</cp:coreProperties>
</file>