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851" autoAdjust="0"/>
    <p:restoredTop sz="94700" autoAdjust="0"/>
  </p:normalViewPr>
  <p:slideViewPr>
    <p:cSldViewPr>
      <p:cViewPr varScale="1">
        <p:scale>
          <a:sx n="70" d="100"/>
          <a:sy n="70" d="100"/>
        </p:scale>
        <p:origin x="-54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28E90-8342-42F8-B007-DDA5F6AF9840}" type="datetimeFigureOut">
              <a:rPr lang="ru-RU"/>
              <a:pPr>
                <a:defRPr/>
              </a:pPr>
              <a:t>13.01.2010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9D33F-6792-4003-AC18-6DE409C532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A72E6-B3C4-44F2-9401-8A9D3233B783}" type="datetimeFigureOut">
              <a:rPr lang="ru-RU"/>
              <a:pPr>
                <a:defRPr/>
              </a:pPr>
              <a:t>13.01.2010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10D37-66CB-4BBA-8317-4B68F20B85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8A4E0-D0E3-4F87-92F6-BBD2AADF4823}" type="datetimeFigureOut">
              <a:rPr lang="ru-RU"/>
              <a:pPr>
                <a:defRPr/>
              </a:pPr>
              <a:t>13.01.2010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9C169-211B-4AB4-8FBA-BEAF357A8B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40E73-D8CD-4E42-AD7B-4163F2C0703A}" type="datetimeFigureOut">
              <a:rPr lang="ru-RU"/>
              <a:pPr>
                <a:defRPr/>
              </a:pPr>
              <a:t>13.01.2010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3E8BD-5E52-4866-8E46-1A72E12B71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8E442-6C2E-4B64-AAF5-EBE5324BD973}" type="datetimeFigureOut">
              <a:rPr lang="ru-RU"/>
              <a:pPr>
                <a:defRPr/>
              </a:pPr>
              <a:t>13.01.2010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A4BAF-E9BC-4934-9F6A-7DEE6CA136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2A913-4DB1-4EA6-86A8-DF28029ACBD9}" type="datetimeFigureOut">
              <a:rPr lang="ru-RU"/>
              <a:pPr>
                <a:defRPr/>
              </a:pPr>
              <a:t>13.01.2010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C208C-BB75-4668-A99E-004DC5DCF0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CC352E-C8AC-4F89-80C9-C9CBA9405DEA}" type="datetimeFigureOut">
              <a:rPr lang="ru-RU"/>
              <a:pPr>
                <a:defRPr/>
              </a:pPr>
              <a:t>13.01.2010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948F11-4A87-49A5-AF09-512234C212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8AA32-447E-43F4-BC22-53F5C49D2CCE}" type="datetimeFigureOut">
              <a:rPr lang="ru-RU"/>
              <a:pPr>
                <a:defRPr/>
              </a:pPr>
              <a:t>13.01.2010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FEBEA-8BA3-4463-BA0E-1768043A6E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FD101-A64A-4739-8659-6FBF875CA704}" type="datetimeFigureOut">
              <a:rPr lang="ru-RU"/>
              <a:pPr>
                <a:defRPr/>
              </a:pPr>
              <a:t>13.01.2010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79D81-3EB1-4EE7-8DC8-09E42E197F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A7619-5BCA-4A1A-B9C5-F9E1FD8B7054}" type="datetimeFigureOut">
              <a:rPr lang="ru-RU"/>
              <a:pPr>
                <a:defRPr/>
              </a:pPr>
              <a:t>13.01.2010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8BD71-808B-418D-BF55-07C796459F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A12D9-3DF2-4042-B404-9F63FEC1C0A7}" type="datetimeFigureOut">
              <a:rPr lang="ru-RU"/>
              <a:pPr>
                <a:defRPr/>
              </a:pPr>
              <a:t>13.01.2010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C66D4-1727-4928-A1F5-7D534F3C74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185E1DC-1D65-4F4E-AD6B-82A89295CBEF}" type="datetimeFigureOut">
              <a:rPr lang="ru-RU"/>
              <a:pPr>
                <a:defRPr/>
              </a:pPr>
              <a:t>13.01.2010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CAA6514-7C1A-450F-899F-46470900FC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В мире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Четырехугольников</a:t>
            </a:r>
          </a:p>
        </p:txBody>
      </p:sp>
      <p:sp>
        <p:nvSpPr>
          <p:cNvPr id="4" name="Стрелка вправо 3"/>
          <p:cNvSpPr/>
          <p:nvPr/>
        </p:nvSpPr>
        <p:spPr>
          <a:xfrm>
            <a:off x="7286625" y="5929313"/>
            <a:ext cx="1214438" cy="642937"/>
          </a:xfrm>
          <a:prstGeom prst="rightArrow">
            <a:avLst/>
          </a:prstGeom>
          <a:solidFill>
            <a:schemeClr val="accent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Tm="6422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800"/>
                            </p:stCondLst>
                            <p:childTnLst>
                              <p:par>
                                <p:cTn id="1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8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Площадь ромба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В</a:t>
            </a:r>
            <a:endParaRPr lang="ru-RU" dirty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А                             С  </a:t>
            </a:r>
            <a:r>
              <a:rPr lang="en-US" dirty="0" smtClean="0"/>
              <a:t>  S = </a:t>
            </a:r>
            <a:r>
              <a:rPr lang="ru-RU" dirty="0" smtClean="0"/>
              <a:t>1\2 ВД </a:t>
            </a:r>
            <a:r>
              <a:rPr lang="en-US" dirty="0" smtClean="0"/>
              <a:t>x  </a:t>
            </a:r>
            <a:r>
              <a:rPr lang="ru-RU" dirty="0" smtClean="0"/>
              <a:t>АС  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                       Д</a:t>
            </a:r>
            <a:endParaRPr lang="ru-RU" dirty="0"/>
          </a:p>
        </p:txBody>
      </p:sp>
      <p:sp>
        <p:nvSpPr>
          <p:cNvPr id="4" name="Ромб 3"/>
          <p:cNvSpPr/>
          <p:nvPr/>
        </p:nvSpPr>
        <p:spPr>
          <a:xfrm>
            <a:off x="1142976" y="2428868"/>
            <a:ext cx="2571768" cy="300039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stCxn id="4" idx="0"/>
            <a:endCxn id="4" idx="2"/>
          </p:cNvCxnSpPr>
          <p:nvPr/>
        </p:nvCxnSpPr>
        <p:spPr>
          <a:xfrm rot="16200000" flipH="1">
            <a:off x="928662" y="3929066"/>
            <a:ext cx="3000396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stCxn id="4" idx="1"/>
            <a:endCxn id="4" idx="3"/>
          </p:cNvCxnSpPr>
          <p:nvPr/>
        </p:nvCxnSpPr>
        <p:spPr>
          <a:xfrm rot="10800000" flipH="1">
            <a:off x="1142976" y="3929066"/>
            <a:ext cx="2571768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Стрелка вправо 6"/>
          <p:cNvSpPr/>
          <p:nvPr/>
        </p:nvSpPr>
        <p:spPr>
          <a:xfrm>
            <a:off x="7286625" y="5929313"/>
            <a:ext cx="1214438" cy="642937"/>
          </a:xfrm>
          <a:prstGeom prst="rightArrow">
            <a:avLst/>
          </a:prstGeom>
          <a:solidFill>
            <a:schemeClr val="accent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1" dur="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2" dur="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3" dur="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5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2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3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2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43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4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Площадь трапеции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А                                  В</a:t>
            </a:r>
          </a:p>
          <a:p>
            <a:endParaRPr lang="ru-RU" dirty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С     </a:t>
            </a:r>
            <a:r>
              <a:rPr lang="ru-RU" dirty="0" err="1" smtClean="0"/>
              <a:t>н</a:t>
            </a:r>
            <a:r>
              <a:rPr lang="ru-RU" dirty="0" smtClean="0"/>
              <a:t>                                  Д</a:t>
            </a:r>
          </a:p>
          <a:p>
            <a:pPr>
              <a:buNone/>
            </a:pPr>
            <a:r>
              <a:rPr lang="en-US" dirty="0" smtClean="0"/>
              <a:t>S= </a:t>
            </a:r>
            <a:r>
              <a:rPr lang="ru-RU" dirty="0" smtClean="0"/>
              <a:t>1\2 (АВ + СД) </a:t>
            </a:r>
            <a:r>
              <a:rPr lang="ru-RU" dirty="0" err="1" smtClean="0"/>
              <a:t>х</a:t>
            </a:r>
            <a:r>
              <a:rPr lang="ru-RU" dirty="0" smtClean="0"/>
              <a:t> АН        </a:t>
            </a:r>
          </a:p>
        </p:txBody>
      </p:sp>
      <p:sp>
        <p:nvSpPr>
          <p:cNvPr id="4" name="Трапеция 3"/>
          <p:cNvSpPr/>
          <p:nvPr/>
        </p:nvSpPr>
        <p:spPr>
          <a:xfrm>
            <a:off x="1071538" y="3071810"/>
            <a:ext cx="3500462" cy="1714512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642910" y="3929066"/>
            <a:ext cx="171451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Стрелка вправо 6"/>
          <p:cNvSpPr/>
          <p:nvPr/>
        </p:nvSpPr>
        <p:spPr>
          <a:xfrm>
            <a:off x="7286625" y="5929313"/>
            <a:ext cx="1214438" cy="642937"/>
          </a:xfrm>
          <a:prstGeom prst="rightArrow">
            <a:avLst/>
          </a:prstGeom>
          <a:solidFill>
            <a:schemeClr val="accent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2" dur="1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3" dur="1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3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44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5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Ключевые 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.1</a:t>
            </a:r>
          </a:p>
          <a:p>
            <a:pPr>
              <a:buNone/>
            </a:pPr>
            <a:r>
              <a:rPr lang="ru-RU" sz="2400" dirty="0" smtClean="0"/>
              <a:t>       В                              С         Дано: АД = 15см, ВН = 12см,</a:t>
            </a:r>
          </a:p>
          <a:p>
            <a:pPr>
              <a:buNone/>
            </a:pPr>
            <a:r>
              <a:rPr lang="ru-RU" sz="2400" dirty="0" smtClean="0"/>
              <a:t>                                                               ВН - высота                                        </a:t>
            </a:r>
            <a:endParaRPr lang="ru-RU" sz="2400" dirty="0"/>
          </a:p>
          <a:p>
            <a:pPr>
              <a:buNone/>
            </a:pPr>
            <a:r>
              <a:rPr lang="ru-RU" sz="2400" dirty="0" smtClean="0"/>
              <a:t>                                                    Найти: </a:t>
            </a:r>
            <a:r>
              <a:rPr lang="en-US" sz="2400" dirty="0" smtClean="0"/>
              <a:t>S = ?</a:t>
            </a:r>
            <a:endParaRPr lang="ru-RU" sz="2400" dirty="0" smtClean="0"/>
          </a:p>
          <a:p>
            <a:pPr>
              <a:buNone/>
            </a:pPr>
            <a:r>
              <a:rPr lang="ru-RU" sz="2400" dirty="0"/>
              <a:t> </a:t>
            </a:r>
            <a:r>
              <a:rPr lang="ru-RU" sz="2400" dirty="0" smtClean="0"/>
              <a:t>   А                             Д              Решение:</a:t>
            </a:r>
          </a:p>
          <a:p>
            <a:pPr>
              <a:buNone/>
            </a:pPr>
            <a:r>
              <a:rPr lang="ru-RU" sz="2400" dirty="0"/>
              <a:t> 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   S = </a:t>
            </a:r>
            <a:r>
              <a:rPr lang="ru-RU" sz="2400" dirty="0" smtClean="0"/>
              <a:t>15 </a:t>
            </a:r>
            <a:r>
              <a:rPr lang="ru-RU" sz="2400" dirty="0" err="1" smtClean="0"/>
              <a:t>х</a:t>
            </a:r>
            <a:r>
              <a:rPr lang="ru-RU" sz="2400" dirty="0" smtClean="0"/>
              <a:t> 12 = 180 кв.см          </a:t>
            </a:r>
          </a:p>
        </p:txBody>
      </p:sp>
      <p:sp>
        <p:nvSpPr>
          <p:cNvPr id="4" name="Параллелограмм 3"/>
          <p:cNvSpPr/>
          <p:nvPr/>
        </p:nvSpPr>
        <p:spPr>
          <a:xfrm>
            <a:off x="1000100" y="2428868"/>
            <a:ext cx="2143140" cy="928694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7286625" y="5929313"/>
            <a:ext cx="1214438" cy="642937"/>
          </a:xfrm>
          <a:prstGeom prst="rightArrow">
            <a:avLst/>
          </a:prstGeom>
          <a:solidFill>
            <a:schemeClr val="accent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5" dur="1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46" dur="1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7" dur="1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1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.2</a:t>
            </a:r>
          </a:p>
          <a:p>
            <a:pPr>
              <a:buNone/>
            </a:pPr>
            <a:r>
              <a:rPr lang="ru-RU" dirty="0" smtClean="0"/>
              <a:t>                   В                           Дано: АС = 4,6 дм,                                                                                                                                                                      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en-US" dirty="0" smtClean="0"/>
              <a:t>    </a:t>
            </a:r>
            <a:r>
              <a:rPr lang="ru-RU" dirty="0" smtClean="0"/>
              <a:t>                                       Найти: </a:t>
            </a:r>
            <a:r>
              <a:rPr lang="en-US" dirty="0" smtClean="0"/>
              <a:t>S = ?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А                       С             Решение:</a:t>
            </a:r>
            <a:endParaRPr lang="ru-RU" dirty="0"/>
          </a:p>
          <a:p>
            <a:pPr>
              <a:buNone/>
            </a:pPr>
            <a:r>
              <a:rPr lang="ru-RU" dirty="0" smtClean="0"/>
              <a:t>                                   </a:t>
            </a:r>
            <a:r>
              <a:rPr lang="en-US" dirty="0" smtClean="0"/>
              <a:t>S =  </a:t>
            </a:r>
            <a:r>
              <a:rPr lang="ru-RU" dirty="0" smtClean="0"/>
              <a:t>1\2 </a:t>
            </a:r>
            <a:r>
              <a:rPr lang="ru-RU" dirty="0" err="1" smtClean="0"/>
              <a:t>х</a:t>
            </a:r>
            <a:r>
              <a:rPr lang="ru-RU" dirty="0" smtClean="0"/>
              <a:t> 2 </a:t>
            </a:r>
            <a:r>
              <a:rPr lang="ru-RU" dirty="0" err="1" smtClean="0"/>
              <a:t>х</a:t>
            </a:r>
            <a:r>
              <a:rPr lang="ru-RU" dirty="0" smtClean="0"/>
              <a:t> 4, 6 = 4,6 кв.дм</a:t>
            </a:r>
          </a:p>
          <a:p>
            <a:r>
              <a:rPr lang="en-US" dirty="0" smtClean="0"/>
              <a:t>                </a:t>
            </a:r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4" name="Ромб 3"/>
          <p:cNvSpPr/>
          <p:nvPr/>
        </p:nvSpPr>
        <p:spPr>
          <a:xfrm>
            <a:off x="1571604" y="2714620"/>
            <a:ext cx="1857388" cy="1857388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7286625" y="5929313"/>
            <a:ext cx="1214438" cy="642937"/>
          </a:xfrm>
          <a:prstGeom prst="rightArrow">
            <a:avLst/>
          </a:prstGeom>
          <a:solidFill>
            <a:schemeClr val="accent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3" dur="1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44" dur="1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5" dur="1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1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.3                                           Дано: ВС = 17см,  </a:t>
            </a:r>
          </a:p>
          <a:p>
            <a:pPr>
              <a:buNone/>
            </a:pPr>
            <a:r>
              <a:rPr lang="ru-RU" dirty="0" smtClean="0"/>
              <a:t>         В                           С         АД = 21см,ВН =7см, </a:t>
            </a:r>
          </a:p>
          <a:p>
            <a:pPr>
              <a:buNone/>
            </a:pPr>
            <a:r>
              <a:rPr lang="ru-RU" dirty="0" smtClean="0"/>
              <a:t>                                                  ВН - высота      </a:t>
            </a:r>
            <a:endParaRPr lang="ru-RU" dirty="0"/>
          </a:p>
          <a:p>
            <a:pPr>
              <a:buNone/>
            </a:pPr>
            <a:r>
              <a:rPr lang="ru-RU" dirty="0" smtClean="0"/>
              <a:t>                                                Найти: </a:t>
            </a:r>
            <a:r>
              <a:rPr lang="en-US" dirty="0" smtClean="0"/>
              <a:t>S = ?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Решение: </a:t>
            </a:r>
            <a:endParaRPr lang="ru-RU" dirty="0"/>
          </a:p>
          <a:p>
            <a:pPr>
              <a:buNone/>
            </a:pPr>
            <a:r>
              <a:rPr lang="ru-RU" dirty="0" smtClean="0"/>
              <a:t>   А                                     Д</a:t>
            </a:r>
          </a:p>
          <a:p>
            <a:pPr>
              <a:buNone/>
            </a:pPr>
            <a:r>
              <a:rPr lang="en-US" dirty="0" smtClean="0"/>
              <a:t>S = </a:t>
            </a:r>
            <a:r>
              <a:rPr lang="ru-RU" dirty="0" smtClean="0"/>
              <a:t>1\2 </a:t>
            </a:r>
            <a:r>
              <a:rPr lang="ru-RU" dirty="0" err="1" smtClean="0"/>
              <a:t>х</a:t>
            </a:r>
            <a:r>
              <a:rPr lang="ru-RU" dirty="0" smtClean="0"/>
              <a:t> 7 (21+17) = 133 кв.см</a:t>
            </a:r>
            <a:endParaRPr lang="ru-RU" dirty="0"/>
          </a:p>
        </p:txBody>
      </p:sp>
      <p:sp>
        <p:nvSpPr>
          <p:cNvPr id="4" name="Трапеция 3"/>
          <p:cNvSpPr/>
          <p:nvPr/>
        </p:nvSpPr>
        <p:spPr>
          <a:xfrm>
            <a:off x="1214414" y="2786058"/>
            <a:ext cx="3143272" cy="1571636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858018" y="3571082"/>
            <a:ext cx="1571636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Стрелка вправо 6"/>
          <p:cNvSpPr/>
          <p:nvPr/>
        </p:nvSpPr>
        <p:spPr>
          <a:xfrm>
            <a:off x="7286625" y="5929313"/>
            <a:ext cx="1214438" cy="642937"/>
          </a:xfrm>
          <a:prstGeom prst="rightArrow">
            <a:avLst/>
          </a:prstGeom>
          <a:solidFill>
            <a:schemeClr val="accent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8000"/>
                            </p:stCondLst>
                            <p:childTnLst>
                              <p:par>
                                <p:cTn id="158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59" dur="1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60" dur="1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1" dur="1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2" dur="1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9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70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1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2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19000"/>
                            </p:stCondLst>
                            <p:childTnLst>
                              <p:par>
                                <p:cTn id="17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повышенной сложности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71448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.1 </a:t>
            </a:r>
          </a:p>
          <a:p>
            <a:pPr>
              <a:buNone/>
            </a:pPr>
            <a:r>
              <a:rPr lang="ru-RU" dirty="0" smtClean="0"/>
              <a:t>Высоты параллелограмма, проведенные из вершины острого угла, образуют угол 150 градусов. Найдите площадь параллелограмма, если его стороны равны 12 см и 18 см.</a:t>
            </a:r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7286625" y="5929313"/>
            <a:ext cx="1214438" cy="642937"/>
          </a:xfrm>
          <a:prstGeom prst="rightArrow">
            <a:avLst/>
          </a:prstGeom>
          <a:solidFill>
            <a:schemeClr val="accent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700"/>
                            </p:stCondLst>
                            <p:childTnLst>
                              <p:par>
                                <p:cTn id="12" presetID="34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9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0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1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2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3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.2</a:t>
            </a:r>
          </a:p>
          <a:p>
            <a:pPr>
              <a:buNone/>
            </a:pPr>
            <a:r>
              <a:rPr lang="ru-RU" dirty="0" smtClean="0"/>
              <a:t>В равнобедренной трапеции высота и основания относятся как 3\5\13, а боковая сторона равна 15 см. Найдите площадь трапеции.</a:t>
            </a:r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7286625" y="5929313"/>
            <a:ext cx="1214438" cy="642937"/>
          </a:xfrm>
          <a:prstGeom prst="rightArrow">
            <a:avLst/>
          </a:prstGeom>
          <a:solidFill>
            <a:schemeClr val="accent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34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50"/>
                            </p:stCondLst>
                            <p:childTnLst>
                              <p:par>
                                <p:cTn id="46" presetID="34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7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8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9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0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1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300"/>
                            </p:stCondLst>
                            <p:childTnLst>
                              <p:par>
                                <p:cTn id="5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.3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В ромбе АВСД  диагонали равны 5 и 12 см.</a:t>
            </a:r>
          </a:p>
          <a:p>
            <a:pPr>
              <a:buNone/>
            </a:pPr>
            <a:r>
              <a:rPr lang="ru-RU" dirty="0" smtClean="0"/>
              <a:t>На диагонали  АС взята точка М так, что </a:t>
            </a:r>
          </a:p>
          <a:p>
            <a:pPr>
              <a:buNone/>
            </a:pPr>
            <a:r>
              <a:rPr lang="ru-RU" dirty="0" smtClean="0"/>
              <a:t>АМ\МС = 4 \ 1. Найдите площадь треугольника АМД.</a:t>
            </a:r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7286625" y="5929313"/>
            <a:ext cx="1214438" cy="642937"/>
          </a:xfrm>
          <a:prstGeom prst="rightArrow">
            <a:avLst/>
          </a:prstGeom>
          <a:solidFill>
            <a:schemeClr val="accent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45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800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Спасибо за внимание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!!!</a:t>
            </a:r>
          </a:p>
          <a:p>
            <a:pPr>
              <a:buNone/>
            </a:pPr>
            <a:endParaRPr lang="ru-RU" dirty="0" smtClean="0">
              <a:solidFill>
                <a:schemeClr val="bg2">
                  <a:lumMod val="10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ru-RU" dirty="0" smtClean="0">
              <a:solidFill>
                <a:schemeClr val="bg2">
                  <a:lumMod val="10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                          Работу выполнил: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Максим </a:t>
            </a:r>
            <a:r>
              <a:rPr lang="ru-RU" dirty="0" err="1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Газизов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 8Б класс </a:t>
            </a:r>
            <a:endParaRPr lang="ru-RU" dirty="0" smtClean="0">
              <a:solidFill>
                <a:schemeClr val="bg2">
                  <a:lumMod val="10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                                                    </a:t>
            </a:r>
            <a:endParaRPr lang="ru-RU" dirty="0">
              <a:solidFill>
                <a:schemeClr val="bg2">
                  <a:lumMod val="1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34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57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58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9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0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1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450"/>
                            </p:stCondLst>
                            <p:childTnLst>
                              <p:par>
                                <p:cTn id="63" presetID="34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650"/>
                            </p:stCondLst>
                            <p:childTnLst>
                              <p:par>
                                <p:cTn id="70" presetID="34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7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7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100"/>
                            </p:stCondLst>
                            <p:childTnLst>
                              <p:par>
                                <p:cTn id="77" presetID="2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8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3000"/>
                            </p:stCondLst>
                            <p:childTnLst>
                              <p:par>
                                <p:cTn id="83" presetID="2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8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8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7400"/>
                            </p:stCondLst>
                            <p:childTnLst>
                              <p:par>
                                <p:cTn id="89" presetID="2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9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>
                                      <p:cBhvr>
                                        <p:cTn id="9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9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8300"/>
                            </p:stCondLst>
                            <p:childTnLst>
                              <p:par>
                                <p:cTn id="95" presetID="56" presetClass="exit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96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97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9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1200"/>
                            </p:stCondLst>
                            <p:childTnLst>
                              <p:par>
                                <p:cTn id="102" presetID="56" presetClass="exit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103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104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10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5600"/>
                            </p:stCondLst>
                            <p:childTnLst>
                              <p:par>
                                <p:cTn id="109" presetID="56" presetClass="exit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110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111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1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Типы четырехугольников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Выпуклые:                                   Невыпуклые:</a:t>
            </a:r>
          </a:p>
        </p:txBody>
      </p:sp>
      <p:sp>
        <p:nvSpPr>
          <p:cNvPr id="5" name="Параллелограмм 4"/>
          <p:cNvSpPr/>
          <p:nvPr/>
        </p:nvSpPr>
        <p:spPr>
          <a:xfrm>
            <a:off x="0" y="2214563"/>
            <a:ext cx="1785938" cy="1143000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Трапеция 5"/>
          <p:cNvSpPr/>
          <p:nvPr/>
        </p:nvSpPr>
        <p:spPr>
          <a:xfrm>
            <a:off x="2214563" y="2214563"/>
            <a:ext cx="1857375" cy="114300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Ромб 6"/>
          <p:cNvSpPr/>
          <p:nvPr/>
        </p:nvSpPr>
        <p:spPr>
          <a:xfrm>
            <a:off x="0" y="3643313"/>
            <a:ext cx="1714500" cy="1785937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14750"/>
            <a:ext cx="1714500" cy="1571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71500" y="5715000"/>
            <a:ext cx="3071813" cy="1000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4786313" y="3286125"/>
            <a:ext cx="21447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0800000" flipV="1">
            <a:off x="5857875" y="3214688"/>
            <a:ext cx="2357438" cy="1143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6286500" y="3214688"/>
            <a:ext cx="1928813" cy="3571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16200000" flipV="1">
            <a:off x="5393532" y="2678906"/>
            <a:ext cx="1357312" cy="4286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трелка вправо 13"/>
          <p:cNvSpPr/>
          <p:nvPr/>
        </p:nvSpPr>
        <p:spPr>
          <a:xfrm>
            <a:off x="7286625" y="5929313"/>
            <a:ext cx="1214438" cy="642937"/>
          </a:xfrm>
          <a:prstGeom prst="rightArrow">
            <a:avLst/>
          </a:prstGeom>
          <a:solidFill>
            <a:schemeClr val="accent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custDataLst>
      <p:tags r:id="rId1"/>
    </p:custDataLst>
  </p:cSld>
  <p:clrMapOvr>
    <a:masterClrMapping/>
  </p:clrMapOvr>
  <p:transition advTm="9485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  <p:bldP spid="6" grpId="0" animBg="1"/>
      <p:bldP spid="7" grpId="0" animBg="1"/>
      <p:bldP spid="8" grpId="0" animBg="1"/>
      <p:bldP spid="9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Выпуклые четырхеугольники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                          </a:t>
            </a:r>
            <a:r>
              <a:rPr lang="ru-RU" dirty="0" smtClean="0"/>
              <a:t>Параллелограмм</a:t>
            </a:r>
            <a:endParaRPr lang="ru-RU" dirty="0" smtClean="0"/>
          </a:p>
          <a:p>
            <a:pPr eaLnBrk="1" hangingPunct="1"/>
            <a:r>
              <a:rPr lang="ru-RU" sz="2000" dirty="0" smtClean="0"/>
              <a:t>Противоположные стороны попарно равны                </a:t>
            </a:r>
          </a:p>
          <a:p>
            <a:pPr eaLnBrk="1" hangingPunct="1"/>
            <a:r>
              <a:rPr lang="ru-RU" sz="2000" dirty="0" smtClean="0"/>
              <a:t>                                                                          - Противоположные углы равны</a:t>
            </a:r>
          </a:p>
          <a:p>
            <a:pPr eaLnBrk="1" hangingPunct="1"/>
            <a:r>
              <a:rPr lang="ru-RU" sz="2000" dirty="0" smtClean="0"/>
              <a:t>                                                                          - Противоположные стороны </a:t>
            </a:r>
          </a:p>
          <a:p>
            <a:pPr eaLnBrk="1" hangingPunct="1"/>
            <a:r>
              <a:rPr lang="ru-RU" sz="2000" dirty="0" smtClean="0"/>
              <a:t>                                                                                                            параллельны</a:t>
            </a:r>
          </a:p>
          <a:p>
            <a:pPr eaLnBrk="1" hangingPunct="1"/>
            <a:r>
              <a:rPr lang="ru-RU" sz="2000" dirty="0" smtClean="0"/>
              <a:t>                                                                          </a:t>
            </a:r>
            <a:r>
              <a:rPr lang="ru-RU" sz="2000" dirty="0" smtClean="0"/>
              <a:t> -</a:t>
            </a:r>
            <a:r>
              <a:rPr lang="ru-RU" sz="2000" dirty="0" smtClean="0"/>
              <a:t>диагонали пересекаются и                                                              </a:t>
            </a:r>
            <a:r>
              <a:rPr lang="ru-RU" sz="2000" dirty="0" err="1" smtClean="0"/>
              <a:t>точко</a:t>
            </a:r>
            <a:r>
              <a:rPr lang="ru-RU" sz="2000" dirty="0" smtClean="0"/>
              <a:t>                                                                 точкой пересечения делятся по                                                                       пополам</a:t>
            </a:r>
            <a:endParaRPr lang="ru-RU" sz="2000" dirty="0" smtClean="0"/>
          </a:p>
        </p:txBody>
      </p:sp>
      <p:pic>
        <p:nvPicPr>
          <p:cNvPr id="15" name="Рисунок 14" descr="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643188"/>
            <a:ext cx="5143500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трелка вправо 4"/>
          <p:cNvSpPr/>
          <p:nvPr/>
        </p:nvSpPr>
        <p:spPr>
          <a:xfrm>
            <a:off x="7286625" y="5929313"/>
            <a:ext cx="1214438" cy="642937"/>
          </a:xfrm>
          <a:prstGeom prst="rightArrow">
            <a:avLst/>
          </a:prstGeom>
          <a:solidFill>
            <a:schemeClr val="accent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custDataLst>
      <p:tags r:id="rId1"/>
    </p:custDataLst>
  </p:cSld>
  <p:clrMapOvr>
    <a:masterClrMapping/>
  </p:clrMapOvr>
  <p:transition advTm="17313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000"/>
                            </p:stCondLst>
                            <p:childTnLst>
                              <p:par>
                                <p:cTn id="3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40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Трапеция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400" smtClean="0"/>
              <a:t>Две из четырех сторон попарно параллельны</a:t>
            </a:r>
          </a:p>
        </p:txBody>
      </p:sp>
      <p:pic>
        <p:nvPicPr>
          <p:cNvPr id="6" name="Рисунок 5" descr="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3" y="3071813"/>
            <a:ext cx="900112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трелка вправо 6"/>
          <p:cNvSpPr/>
          <p:nvPr/>
        </p:nvSpPr>
        <p:spPr>
          <a:xfrm>
            <a:off x="7286625" y="5929313"/>
            <a:ext cx="1214438" cy="642937"/>
          </a:xfrm>
          <a:prstGeom prst="rightArrow">
            <a:avLst/>
          </a:prstGeom>
          <a:solidFill>
            <a:schemeClr val="accent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custDataLst>
      <p:tags r:id="rId1"/>
    </p:custDataLst>
  </p:cSld>
  <p:clrMapOvr>
    <a:masterClrMapping/>
  </p:clrMapOvr>
  <p:transition advTm="7344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Ромб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625" y="1571625"/>
            <a:ext cx="8229600" cy="4525963"/>
          </a:xfrm>
        </p:spPr>
        <p:txBody>
          <a:bodyPr/>
          <a:lstStyle/>
          <a:p>
            <a:pPr eaLnBrk="1" hangingPunct="1"/>
            <a:r>
              <a:rPr lang="ru-RU" sz="2400" smtClean="0"/>
              <a:t>Диагонали ромба взаимно перпендикулярны</a:t>
            </a:r>
          </a:p>
          <a:p>
            <a:pPr eaLnBrk="1" hangingPunct="1"/>
            <a:r>
              <a:rPr lang="ru-RU" sz="2400" smtClean="0"/>
              <a:t>Диагонали ромба делят его углы пополам</a:t>
            </a:r>
          </a:p>
        </p:txBody>
      </p:sp>
      <p:pic>
        <p:nvPicPr>
          <p:cNvPr id="8" name="Рисунок 7" descr="1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500"/>
            <a:ext cx="4786313" cy="358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Стрелка вправо 13"/>
          <p:cNvSpPr/>
          <p:nvPr/>
        </p:nvSpPr>
        <p:spPr>
          <a:xfrm>
            <a:off x="7286625" y="5929313"/>
            <a:ext cx="1214438" cy="642937"/>
          </a:xfrm>
          <a:prstGeom prst="rightArrow">
            <a:avLst/>
          </a:prstGeom>
          <a:solidFill>
            <a:schemeClr val="accent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5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Квадрат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Все углы квадрата прямые</a:t>
            </a:r>
          </a:p>
          <a:p>
            <a:pPr eaLnBrk="1" hangingPunct="1"/>
            <a:r>
              <a:rPr lang="ru-RU" sz="2800" smtClean="0"/>
              <a:t>Диагонали квадрата равны</a:t>
            </a:r>
          </a:p>
        </p:txBody>
      </p:sp>
      <p:pic>
        <p:nvPicPr>
          <p:cNvPr id="4" name="Рисунок 3" descr="1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75" y="3214688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трелка вправо 4"/>
          <p:cNvSpPr/>
          <p:nvPr/>
        </p:nvSpPr>
        <p:spPr>
          <a:xfrm>
            <a:off x="7286625" y="5929313"/>
            <a:ext cx="1214438" cy="642937"/>
          </a:xfrm>
          <a:prstGeom prst="rightArrow">
            <a:avLst/>
          </a:prstGeom>
          <a:solidFill>
            <a:schemeClr val="accent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0"/>
                            </p:stCondLst>
                            <p:childTnLst>
                              <p:par>
                                <p:cTn id="1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6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Прямоугольник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643063"/>
            <a:ext cx="8229600" cy="4525962"/>
          </a:xfrm>
        </p:spPr>
        <p:txBody>
          <a:bodyPr/>
          <a:lstStyle/>
          <a:p>
            <a:pPr eaLnBrk="1" hangingPunct="1"/>
            <a:r>
              <a:rPr lang="ru-RU" sz="2800" smtClean="0"/>
              <a:t>Диагонали прямоугольника равны</a:t>
            </a:r>
            <a:endParaRPr lang="ru-RU" smtClean="0"/>
          </a:p>
        </p:txBody>
      </p:sp>
      <p:pic>
        <p:nvPicPr>
          <p:cNvPr id="5" name="Рисунок 4" descr="1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813" y="2714625"/>
            <a:ext cx="5000625" cy="375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трелка вправо 5"/>
          <p:cNvSpPr/>
          <p:nvPr/>
        </p:nvSpPr>
        <p:spPr>
          <a:xfrm>
            <a:off x="7286625" y="5929313"/>
            <a:ext cx="1214438" cy="642937"/>
          </a:xfrm>
          <a:prstGeom prst="rightArrow">
            <a:avLst/>
          </a:prstGeom>
          <a:solidFill>
            <a:schemeClr val="accent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2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85750"/>
            <a:ext cx="8229600" cy="1143000"/>
          </a:xfrm>
        </p:spPr>
        <p:txBody>
          <a:bodyPr/>
          <a:lstStyle/>
          <a:p>
            <a:r>
              <a:rPr lang="ru-RU" smtClean="0">
                <a:solidFill>
                  <a:srgbClr val="FF0000"/>
                </a:solidFill>
                <a:latin typeface="Comic Sans MS" pitchFamily="66" charset="0"/>
              </a:rPr>
              <a:t>Площади четырехугольников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>
                <a:solidFill>
                  <a:srgbClr val="0070C0"/>
                </a:solidFill>
                <a:latin typeface="Monotype Corsiva" pitchFamily="66" charset="0"/>
              </a:rPr>
              <a:t>Площадь параллелограмма равна произведению его основания на высоту</a:t>
            </a:r>
          </a:p>
          <a:p>
            <a:endParaRPr lang="ru-RU" smtClean="0">
              <a:solidFill>
                <a:srgbClr val="0070C0"/>
              </a:solidFill>
              <a:latin typeface="Monotype Corsiva" pitchFamily="66" charset="0"/>
            </a:endParaRPr>
          </a:p>
          <a:p>
            <a:r>
              <a:rPr lang="ru-RU" smtClean="0">
                <a:solidFill>
                  <a:srgbClr val="0070C0"/>
                </a:solidFill>
                <a:latin typeface="Monotype Corsiva" pitchFamily="66" charset="0"/>
              </a:rPr>
              <a:t>Площадь трапеции равна произведению полусуммы ее оснований на высоту</a:t>
            </a:r>
          </a:p>
        </p:txBody>
      </p:sp>
      <p:sp>
        <p:nvSpPr>
          <p:cNvPr id="4" name="Стрелка вправо 3"/>
          <p:cNvSpPr/>
          <p:nvPr/>
        </p:nvSpPr>
        <p:spPr>
          <a:xfrm>
            <a:off x="7286625" y="5929313"/>
            <a:ext cx="1214438" cy="642937"/>
          </a:xfrm>
          <a:prstGeom prst="rightArrow">
            <a:avLst/>
          </a:prstGeom>
          <a:solidFill>
            <a:schemeClr val="accent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300"/>
                            </p:stCondLst>
                            <p:childTnLst>
                              <p:par>
                                <p:cTn id="1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11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Площадь параллелограмма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                   </a:t>
            </a:r>
          </a:p>
          <a:p>
            <a:pPr>
              <a:buNone/>
            </a:pPr>
            <a:r>
              <a:rPr lang="ru-RU" dirty="0" smtClean="0"/>
              <a:t>                   В                                     С    </a:t>
            </a:r>
            <a:endParaRPr lang="ru-RU" dirty="0"/>
          </a:p>
          <a:p>
            <a:pPr>
              <a:buNone/>
            </a:pPr>
            <a:r>
              <a:rPr lang="ru-RU" dirty="0" smtClean="0"/>
              <a:t>                   </a:t>
            </a:r>
            <a:r>
              <a:rPr lang="en-US" dirty="0" smtClean="0"/>
              <a:t>  </a:t>
            </a: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/>
              <a:t> </a:t>
            </a:r>
            <a:r>
              <a:rPr lang="ru-RU" dirty="0" smtClean="0"/>
              <a:t>               </a:t>
            </a:r>
            <a:r>
              <a:rPr lang="en-US" dirty="0" smtClean="0"/>
              <a:t>A</a:t>
            </a:r>
            <a:r>
              <a:rPr lang="ru-RU" dirty="0" smtClean="0"/>
              <a:t>      </a:t>
            </a:r>
            <a:r>
              <a:rPr lang="en-US" dirty="0" smtClean="0"/>
              <a:t>H                         </a:t>
            </a:r>
            <a:r>
              <a:rPr lang="ru-RU" dirty="0" smtClean="0"/>
              <a:t>Д</a:t>
            </a:r>
          </a:p>
          <a:p>
            <a:pPr>
              <a:buNone/>
            </a:pPr>
            <a:r>
              <a:rPr lang="en-US" dirty="0" smtClean="0"/>
              <a:t>S = </a:t>
            </a:r>
            <a:r>
              <a:rPr lang="ru-RU" dirty="0" smtClean="0"/>
              <a:t>АД </a:t>
            </a:r>
            <a:r>
              <a:rPr lang="en-US" dirty="0" smtClean="0"/>
              <a:t>x </a:t>
            </a:r>
            <a:r>
              <a:rPr lang="ru-RU" dirty="0" smtClean="0"/>
              <a:t> ВН</a:t>
            </a:r>
          </a:p>
        </p:txBody>
      </p:sp>
      <p:sp>
        <p:nvSpPr>
          <p:cNvPr id="4" name="Параллелограмм 3"/>
          <p:cNvSpPr/>
          <p:nvPr/>
        </p:nvSpPr>
        <p:spPr>
          <a:xfrm>
            <a:off x="2357422" y="3071810"/>
            <a:ext cx="3357586" cy="1500198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2714612" y="4357694"/>
            <a:ext cx="35719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2965439" y="4464057"/>
            <a:ext cx="214314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1964513" y="3821909"/>
            <a:ext cx="1500198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357422" y="4572008"/>
            <a:ext cx="3000396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Стрелка вправо 8"/>
          <p:cNvSpPr/>
          <p:nvPr/>
        </p:nvSpPr>
        <p:spPr>
          <a:xfrm>
            <a:off x="7286625" y="5929313"/>
            <a:ext cx="1214438" cy="642937"/>
          </a:xfrm>
          <a:prstGeom prst="rightArrow">
            <a:avLst/>
          </a:prstGeom>
          <a:solidFill>
            <a:schemeClr val="accent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0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000"/>
                            </p:stCondLst>
                            <p:childTnLst>
                              <p:par>
                                <p:cTn id="6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5" dur="1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6" dur="1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7" dur="1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1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6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87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8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9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6000"/>
                            </p:stCondLst>
                            <p:childTnLst>
                              <p:par>
                                <p:cTn id="9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7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98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7000"/>
                            </p:stCondLst>
                            <p:childTnLst>
                              <p:par>
                                <p:cTn id="10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377</TotalTime>
  <Words>367</Words>
  <Application>Microsoft Office PowerPoint</Application>
  <PresentationFormat>Экран (4:3)</PresentationFormat>
  <Paragraphs>89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В мире </vt:lpstr>
      <vt:lpstr>Типы четырехугольников</vt:lpstr>
      <vt:lpstr>Выпуклые четырхеугольники</vt:lpstr>
      <vt:lpstr>Трапеция</vt:lpstr>
      <vt:lpstr>Ромб</vt:lpstr>
      <vt:lpstr>Квадрат</vt:lpstr>
      <vt:lpstr>Прямоугольник</vt:lpstr>
      <vt:lpstr>Площади четырехугольников</vt:lpstr>
      <vt:lpstr>Площадь параллелограмма</vt:lpstr>
      <vt:lpstr>Площадь ромба</vt:lpstr>
      <vt:lpstr>Площадь трапеции</vt:lpstr>
      <vt:lpstr>Ключевые задачи</vt:lpstr>
      <vt:lpstr>Слайд 13</vt:lpstr>
      <vt:lpstr>          </vt:lpstr>
      <vt:lpstr>Задачи повышенной сложности</vt:lpstr>
      <vt:lpstr>Слайд 16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мире </dc:title>
  <dc:creator>Admin</dc:creator>
  <cp:lastModifiedBy>Пользователь</cp:lastModifiedBy>
  <cp:revision>38</cp:revision>
  <dcterms:created xsi:type="dcterms:W3CDTF">2009-12-22T14:51:55Z</dcterms:created>
  <dcterms:modified xsi:type="dcterms:W3CDTF">2010-01-13T10:20:27Z</dcterms:modified>
</cp:coreProperties>
</file>