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25"/>
  </p:notesMasterIdLst>
  <p:sldIdLst>
    <p:sldId id="256" r:id="rId2"/>
    <p:sldId id="257" r:id="rId3"/>
    <p:sldId id="279" r:id="rId4"/>
    <p:sldId id="259" r:id="rId5"/>
    <p:sldId id="260" r:id="rId6"/>
    <p:sldId id="289" r:id="rId7"/>
    <p:sldId id="291" r:id="rId8"/>
    <p:sldId id="290" r:id="rId9"/>
    <p:sldId id="263" r:id="rId10"/>
    <p:sldId id="264" r:id="rId11"/>
    <p:sldId id="308" r:id="rId12"/>
    <p:sldId id="298" r:id="rId13"/>
    <p:sldId id="280" r:id="rId14"/>
    <p:sldId id="267" r:id="rId15"/>
    <p:sldId id="307" r:id="rId16"/>
    <p:sldId id="282" r:id="rId17"/>
    <p:sldId id="301" r:id="rId18"/>
    <p:sldId id="270" r:id="rId19"/>
    <p:sldId id="272" r:id="rId20"/>
    <p:sldId id="306" r:id="rId21"/>
    <p:sldId id="299" r:id="rId22"/>
    <p:sldId id="288" r:id="rId23"/>
    <p:sldId id="27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00"/>
    <a:srgbClr val="0000FF"/>
    <a:srgbClr val="63F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2" autoAdjust="0"/>
  </p:normalViewPr>
  <p:slideViewPr>
    <p:cSldViewPr>
      <p:cViewPr varScale="1">
        <p:scale>
          <a:sx n="53" d="100"/>
          <a:sy n="53" d="100"/>
        </p:scale>
        <p:origin x="-140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3E30-0353-4A00-9777-28A3741FF56E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10A4F-077D-4744-9B54-9D5A8CA15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10A4F-077D-4744-9B54-9D5A8CA1594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10A4F-077D-4744-9B54-9D5A8CA1594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929C14-F06E-46CE-B6DC-169211C01421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131DB9-B0E8-4ABE-80FC-5BBB5F6FFB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E2A5A2-D629-4D5E-99D5-A29D2A727E7A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D03AAF-5FED-426B-B4CB-24D92D1F90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CBA7F8-FADE-4996-9750-23799F4EF50A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9E03B-D402-41BD-8A8A-6A4A5FC8D17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E2525-E7E3-45FF-9EFB-3FD0B7521A07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8CEF2E-811A-4214-A635-FB8ACE6252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979613" y="2060575"/>
            <a:ext cx="914400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7662-70FF-4733-BDBF-7C47EE219870}" type="datetimeFigureOut">
              <a:rPr lang="ru-RU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3AFCF-2B67-4566-8924-15F2FA086F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D1677C-BD7D-4F28-825F-D95094CA8B6D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3B18934-41E1-4C79-B626-1F74F278EE7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F3EAB0-5FFA-4F13-A8A8-1E9028E468D2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404F86-87E9-4BB6-B572-8F4F08169E5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A0D41-3C94-490E-BF00-A4F8E553E3F6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B0779B-4C2A-442F-9556-06B89FF7DE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32F156-47AC-4175-BB9E-0052F25E5A8D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B0D91-D509-48D5-884C-AEF11C9740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8F1ED-19FD-431E-92D3-E757F7F40E2D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7D5B2-2A3F-4776-9E40-86D4DA8985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B2F4B0-FA52-4FEC-A645-1FBE5B1E69FC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A624C-DC20-4215-974B-67C04DB87F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8ED5D8-00AD-4882-86BC-E994F9036B32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72B0A27-C38D-43BE-A6CC-3E24994BD14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pull dir="ru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71E2525-E7E3-45FF-9EFB-3FD0B7521A07}" type="datetimeFigureOut">
              <a:rPr lang="ru-RU" smtClean="0"/>
              <a:pPr>
                <a:defRPr/>
              </a:pPr>
              <a:t>20.12.2014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88CEF2E-811A-4214-A635-FB8ACE6252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5" r:id="rId17"/>
    <p:sldLayoutId id="2147483847" r:id="rId18"/>
    <p:sldLayoutId id="2147483848" r:id="rId19"/>
    <p:sldLayoutId id="2147483849" r:id="rId20"/>
    <p:sldLayoutId id="2147483850" r:id="rId21"/>
    <p:sldLayoutId id="2147483851" r:id="rId22"/>
  </p:sldLayoutIdLst>
  <p:transition>
    <p:pull dir="ru"/>
    <p:sndAc>
      <p:stSnd>
        <p:snd r:embed="rId24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ushkin.niv.ru/images/pushkin/pushkin_24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6192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92D050"/>
                </a:solidFill>
                <a:effectLst/>
              </a:rPr>
              <a:t>Жизнь и творчество</a:t>
            </a:r>
            <a:br>
              <a:rPr lang="ru-RU" sz="4400" dirty="0" smtClean="0">
                <a:solidFill>
                  <a:srgbClr val="92D050"/>
                </a:solidFill>
                <a:effectLst/>
              </a:rPr>
            </a:br>
            <a:r>
              <a:rPr lang="ru-RU" sz="4400" dirty="0" smtClean="0">
                <a:solidFill>
                  <a:srgbClr val="92D050"/>
                </a:solidFill>
                <a:effectLst/>
              </a:rPr>
              <a:t>Александра Сергеевича </a:t>
            </a:r>
            <a:r>
              <a:rPr lang="ru-RU" sz="4400" dirty="0" smtClean="0">
                <a:solidFill>
                  <a:srgbClr val="92D050"/>
                </a:solidFill>
                <a:effectLst/>
              </a:rPr>
              <a:t>Пушкина.</a:t>
            </a:r>
            <a:br>
              <a:rPr lang="ru-RU" sz="4400" dirty="0" smtClean="0">
                <a:solidFill>
                  <a:srgbClr val="92D050"/>
                </a:solidFill>
                <a:effectLst/>
              </a:rPr>
            </a:b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Работа учителя истории</a:t>
            </a:r>
            <a:b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МКОУ СОШ №2 с. </a:t>
            </a: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Дур-Дур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РСО-Алания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3">
                    <a:lumMod val="75000"/>
                  </a:schemeClr>
                </a:solidFill>
              </a:rPr>
              <a:t>Медоевой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З. Б. 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2014 г.</a:t>
            </a:r>
            <a:endParaRPr lang="ru-RU" sz="2800" dirty="0"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5" name="Picture 6" descr="i?id=29166816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9744" y="3843495"/>
            <a:ext cx="2304256" cy="30145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5" descr="img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6267" r="6517"/>
          <a:stretch>
            <a:fillRect/>
          </a:stretch>
        </p:blipFill>
        <p:spPr>
          <a:xfrm>
            <a:off x="4860032" y="1988840"/>
            <a:ext cx="3816424" cy="3672408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44016"/>
            <a:ext cx="7992888" cy="12687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Южная ссылка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(1820-1824 гг.)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251520" y="1386731"/>
            <a:ext cx="446405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Молодой поэт, не зная осторожности и страха, сочиняет и  распространяет свои свободолюбивые стихи.</a:t>
            </a:r>
          </a:p>
          <a:p>
            <a:r>
              <a:rPr lang="ru-RU" b="1" dirty="0"/>
              <a:t>Александр I хотел за это  сослать Пушкина в Сибирь </a:t>
            </a:r>
            <a:r>
              <a:rPr lang="ru-RU" b="1" dirty="0" smtClean="0"/>
              <a:t>, но друзья помогли смягчить наказание. Пушкина </a:t>
            </a:r>
            <a:r>
              <a:rPr lang="ru-RU" b="1" dirty="0"/>
              <a:t>отправляют служить на юг России.</a:t>
            </a:r>
          </a:p>
          <a:p>
            <a:r>
              <a:rPr lang="ru-RU" b="1" dirty="0" smtClean="0"/>
              <a:t>Здесь он начал писал  роман </a:t>
            </a:r>
            <a:r>
              <a:rPr lang="ru-RU" b="1" dirty="0"/>
              <a:t>«Евгений Онегин</a:t>
            </a:r>
            <a:r>
              <a:rPr lang="ru-RU" b="1" dirty="0" smtClean="0"/>
              <a:t>».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Пушкин на Кавказе.</a:t>
            </a:r>
            <a:endParaRPr lang="ru-RU" dirty="0"/>
          </a:p>
        </p:txBody>
      </p:sp>
      <p:pic>
        <p:nvPicPr>
          <p:cNvPr id="50178" name="Picture 2" descr="Александр Сергеевич Пуш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8496944" cy="551723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4608512" cy="5517232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8 сентября 1826 года Пушкин вернулся на свою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родину после долгих лет ссылки и  скитаний.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А в мае 1827 году поэт получил разрешение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жить в Петербурге.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Пушкин был на свободе, среди друзей,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 он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b="1" dirty="0" smtClean="0">
                <a:latin typeface="Arial" pitchFamily="34" charset="0"/>
              </a:rPr>
              <a:t>на  вершине славы.</a:t>
            </a:r>
          </a:p>
        </p:txBody>
      </p:sp>
      <p:pic>
        <p:nvPicPr>
          <p:cNvPr id="13316" name="Picture 5" descr="img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248786"/>
            <a:ext cx="3960440" cy="340435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066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Возвращение в Москву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498475" y="304800"/>
            <a:ext cx="8069263" cy="14859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  <a:t>Натали Гончарова – жена А. С.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lfaen" pitchFamily="18" charset="0"/>
              </a:rPr>
              <a:t>Пушкина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lfaen" pitchFamily="18" charset="0"/>
            </a:endParaRPr>
          </a:p>
        </p:txBody>
      </p:sp>
      <p:pic>
        <p:nvPicPr>
          <p:cNvPr id="14339" name="Picture 6" descr="10[2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516563"/>
            <a:ext cx="1924844" cy="116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395536" y="1052736"/>
            <a:ext cx="42484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/>
              <a:t>Зимой 1829 года на одном из московском балу Пушкин познакомился с Натальей Николаевной Гончаровой.</a:t>
            </a:r>
          </a:p>
          <a:p>
            <a:r>
              <a:rPr lang="ru-RU" sz="2000" b="1" dirty="0" smtClean="0"/>
              <a:t>Ей </a:t>
            </a:r>
            <a:r>
              <a:rPr lang="ru-RU" sz="2000" b="1" dirty="0"/>
              <a:t>было тогда 16 лет. Её необыкновенная красота, юность взволновали поэта.</a:t>
            </a:r>
          </a:p>
          <a:p>
            <a:endParaRPr lang="ru-RU" sz="2000" b="1" dirty="0"/>
          </a:p>
          <a:p>
            <a:r>
              <a:rPr lang="ru-RU" sz="2000" b="1" dirty="0"/>
              <a:t> </a:t>
            </a: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14342" name="Прямоугольник 8"/>
          <p:cNvSpPr>
            <a:spLocks noChangeArrowheads="1"/>
          </p:cNvSpPr>
          <p:nvPr/>
        </p:nvSpPr>
        <p:spPr bwMode="auto">
          <a:xfrm>
            <a:off x="395536" y="4653136"/>
            <a:ext cx="43195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.</a:t>
            </a:r>
            <a:endParaRPr lang="ru-RU" dirty="0">
              <a:latin typeface="Times New Roman" pitchFamily="18" charset="0"/>
            </a:endParaRPr>
          </a:p>
        </p:txBody>
      </p:sp>
      <p:pic>
        <p:nvPicPr>
          <p:cNvPr id="14343" name="Picture 2" descr="H:\i (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484784"/>
            <a:ext cx="3105572" cy="367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2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9" grpId="0"/>
      <p:bldP spid="14340" grpId="0"/>
      <p:bldP spid="143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8" descr="Картинка 21 из 1627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76056" y="1844824"/>
            <a:ext cx="3456384" cy="4320088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0"/>
            <a:ext cx="6840760" cy="134076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 Петербурге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(1831 – 1833 гг.)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395536" y="3513202"/>
            <a:ext cx="41047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+mn-lt"/>
              </a:rPr>
              <a:t> Вскоре </a:t>
            </a:r>
            <a:r>
              <a:rPr lang="ru-RU" sz="2000" b="1" dirty="0">
                <a:latin typeface="+mn-lt"/>
              </a:rPr>
              <a:t>вместе с женой </a:t>
            </a:r>
            <a:r>
              <a:rPr lang="ru-RU" sz="2000" b="1" dirty="0" smtClean="0">
                <a:latin typeface="+mn-lt"/>
              </a:rPr>
              <a:t> Натальей Гончаровой Пушкин </a:t>
            </a:r>
            <a:r>
              <a:rPr lang="ru-RU" sz="2000" b="1" dirty="0">
                <a:latin typeface="+mn-lt"/>
              </a:rPr>
              <a:t>переехал в Петербург</a:t>
            </a:r>
            <a:r>
              <a:rPr lang="ru-RU" sz="2000" b="1" dirty="0"/>
              <a:t>. </a:t>
            </a:r>
            <a:r>
              <a:rPr lang="ru-RU" sz="2000" b="1" dirty="0" smtClean="0"/>
              <a:t> </a:t>
            </a:r>
            <a:endParaRPr 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3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Пушкин в Петербурге.</a:t>
            </a:r>
            <a:endParaRPr lang="ru-RU" dirty="0"/>
          </a:p>
        </p:txBody>
      </p:sp>
      <p:pic>
        <p:nvPicPr>
          <p:cNvPr id="49154" name="Picture 2" descr="Клуб друзей Санкт-Петербур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90724"/>
            <a:ext cx="6096000" cy="48672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9" name="Rectangle 5"/>
          <p:cNvSpPr>
            <a:spLocks noChangeArrowheads="1"/>
          </p:cNvSpPr>
          <p:nvPr/>
        </p:nvSpPr>
        <p:spPr bwMode="auto">
          <a:xfrm>
            <a:off x="259085" y="216024"/>
            <a:ext cx="8561387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Дом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семьи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А. С. Пушкина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на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берегу реки Мойки </a:t>
            </a:r>
            <a:endParaRPr lang="ru-RU" sz="4000" b="1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Санкт-Петербурге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7412" name="Picture 6" descr="s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1220" y="4601765"/>
            <a:ext cx="9207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s6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93980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_299a9_605ef5fb_XL.jpg"/>
          <p:cNvPicPr>
            <a:picLocks noChangeAspect="1"/>
          </p:cNvPicPr>
          <p:nvPr/>
        </p:nvPicPr>
        <p:blipFill>
          <a:blip r:embed="rId4" cstate="print"/>
          <a:srcRect l="3733" t="5248" b="5527"/>
          <a:stretch>
            <a:fillRect/>
          </a:stretch>
        </p:blipFill>
        <p:spPr>
          <a:xfrm>
            <a:off x="1763688" y="2492896"/>
            <a:ext cx="5786898" cy="3814814"/>
          </a:xfrm>
          <a:prstGeom prst="rect">
            <a:avLst/>
          </a:prstGeom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7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27" y="260648"/>
            <a:ext cx="4248497" cy="7032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Жена и дети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43545" y="4581525"/>
            <a:ext cx="1908175" cy="18716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/>
              <a:t>Старшая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/>
              <a:t>дочь  Мария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/>
              <a:t>Александровна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/>
              <a:t>Пушкина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/>
              <a:t>(1832-1919 г.)</a:t>
            </a:r>
            <a:r>
              <a:rPr lang="ru-RU" sz="1800" dirty="0" smtClean="0"/>
              <a:t> </a:t>
            </a:r>
          </a:p>
        </p:txBody>
      </p:sp>
      <p:pic>
        <p:nvPicPr>
          <p:cNvPr id="15364" name="Picture 4" descr="М.А. Пушк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08920"/>
            <a:ext cx="1435100" cy="1656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А.А. Пушки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4652963"/>
            <a:ext cx="158750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Г.А. Пушк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2636838"/>
            <a:ext cx="16510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Н.А. Пушкин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4292600"/>
            <a:ext cx="15795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908175" y="3095625"/>
            <a:ext cx="22320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Старший сын, Александр Александрович Пушкин </a:t>
            </a:r>
            <a:br>
              <a:rPr lang="ru-RU" b="1" dirty="0">
                <a:latin typeface="Times New Roman" pitchFamily="18" charset="0"/>
              </a:rPr>
            </a:br>
            <a:r>
              <a:rPr lang="ru-RU" b="1" dirty="0">
                <a:latin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</a:rPr>
              <a:t>1833-1914 г</a:t>
            </a:r>
            <a:r>
              <a:rPr lang="ru-RU" b="1" dirty="0">
                <a:latin typeface="Times New Roman" pitchFamily="18" charset="0"/>
              </a:rPr>
              <a:t>.)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427984" y="4653136"/>
            <a:ext cx="194468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Младший сын, Григорий Александрович Пушкин </a:t>
            </a:r>
            <a:br>
              <a:rPr lang="ru-RU" b="1" dirty="0">
                <a:latin typeface="Times New Roman" pitchFamily="18" charset="0"/>
              </a:rPr>
            </a:br>
            <a:r>
              <a:rPr lang="ru-RU" b="1" dirty="0">
                <a:latin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</a:rPr>
              <a:t>1835-1913 г</a:t>
            </a:r>
            <a:r>
              <a:rPr lang="ru-RU" b="1" dirty="0">
                <a:latin typeface="Times New Roman" pitchFamily="18" charset="0"/>
              </a:rPr>
              <a:t>.)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019925" y="2732405"/>
            <a:ext cx="18732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Младшая дочь, Наталья Александровна Пушкина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1836-1913 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Picture 4" descr="Н.Н. Пушкин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8175" y="1052513"/>
            <a:ext cx="16954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708400" y="1125538"/>
            <a:ext cx="3149600" cy="1014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Натали Гончарова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жена А. С. Пушкина.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 мать  его  4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детей.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15368" grpId="0"/>
      <p:bldP spid="15369" grpId="0"/>
      <p:bldP spid="15370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700808"/>
            <a:ext cx="5185097" cy="4752528"/>
          </a:xfrm>
        </p:spPr>
        <p:txBody>
          <a:bodyPr>
            <a:normAutofit/>
          </a:bodyPr>
          <a:lstStyle/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latin typeface="Arial" charset="0"/>
              </a:rPr>
              <a:t>Последние годы жизни Пушкина были очень трудными. Его не понимали многие писатели, не брали печатать его произведения, не хватало денег, чтобы кормить семью.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latin typeface="Arial" charset="0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7992888" cy="129614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Последние годы жизни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(1834 – 1837 гг.)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460" name="Picture 6" descr="Image390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98639">
            <a:off x="5732463" y="2028825"/>
            <a:ext cx="30067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5163" cy="4708525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В ноябре 1836 года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Александр Сергеевич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получает от Дантеса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по почте письмо,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содержание которого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оскорбляет его и честь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его жены.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Пушкин вызывает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Дантеса на дуэль.</a:t>
            </a: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540568" y="-315416"/>
            <a:ext cx="10153128" cy="136815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Вызов 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484" name="Picture 5" descr="dantessml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9513">
            <a:off x="6141693" y="3423573"/>
            <a:ext cx="2447925" cy="28971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485" name="Picture 6" descr="i?id=29166816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9471">
            <a:off x="4976390" y="1364943"/>
            <a:ext cx="2216099" cy="28991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C:\Users\кал\Pictures\работа\литература\писатели\ПИСАТЕЛИ 19 В\ПУШКИН\ПУШКИН  1801-1802 Г.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556792"/>
            <a:ext cx="3744912" cy="47085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/>
              </a:rPr>
              <a:t>                           </a:t>
            </a:r>
            <a:r>
              <a:rPr lang="ru-RU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Рождение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076" name="Прямоугольник 6"/>
          <p:cNvSpPr>
            <a:spLocks noChangeArrowheads="1"/>
          </p:cNvSpPr>
          <p:nvPr/>
        </p:nvSpPr>
        <p:spPr bwMode="auto">
          <a:xfrm>
            <a:off x="4283968" y="1700808"/>
            <a:ext cx="43195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dirty="0">
                <a:latin typeface="Times New Roman" pitchFamily="18" charset="0"/>
              </a:rPr>
              <a:t>    </a:t>
            </a:r>
            <a:r>
              <a:rPr lang="ru-RU" sz="3600" b="1" dirty="0">
                <a:latin typeface="Times New Roman" pitchFamily="18" charset="0"/>
              </a:rPr>
              <a:t>Александр Сергеевич Пушкин</a:t>
            </a:r>
            <a:r>
              <a:rPr lang="ru-RU" sz="3600" dirty="0">
                <a:latin typeface="Times New Roman" pitchFamily="18" charset="0"/>
              </a:rPr>
              <a:t> родился в Москве</a:t>
            </a:r>
          </a:p>
          <a:p>
            <a:pPr>
              <a:lnSpc>
                <a:spcPct val="80000"/>
              </a:lnSpc>
            </a:pPr>
            <a:r>
              <a:rPr lang="ru-RU" sz="3600" dirty="0">
                <a:latin typeface="Times New Roman" pitchFamily="18" charset="0"/>
              </a:rPr>
              <a:t>26 </a:t>
            </a:r>
            <a:r>
              <a:rPr lang="ru-RU" sz="3600" dirty="0" smtClean="0">
                <a:latin typeface="Times New Roman" pitchFamily="18" charset="0"/>
              </a:rPr>
              <a:t>мая (6 </a:t>
            </a:r>
            <a:r>
              <a:rPr lang="ru-RU" sz="3600" dirty="0">
                <a:latin typeface="Times New Roman" pitchFamily="18" charset="0"/>
              </a:rPr>
              <a:t>июня)          1799 года </a:t>
            </a:r>
          </a:p>
          <a:p>
            <a:pPr>
              <a:lnSpc>
                <a:spcPct val="80000"/>
              </a:lnSpc>
            </a:pPr>
            <a:r>
              <a:rPr lang="ru-RU" sz="3600" dirty="0" smtClean="0">
                <a:latin typeface="Times New Roman" pitchFamily="18" charset="0"/>
              </a:rPr>
              <a:t>в дворянской </a:t>
            </a:r>
            <a:r>
              <a:rPr lang="ru-RU" sz="3600" dirty="0">
                <a:latin typeface="Times New Roman" pitchFamily="18" charset="0"/>
              </a:rPr>
              <a:t>помещичьей  семье </a:t>
            </a:r>
          </a:p>
          <a:p>
            <a:pPr>
              <a:lnSpc>
                <a:spcPct val="80000"/>
              </a:lnSpc>
            </a:pPr>
            <a:r>
              <a:rPr lang="ru-RU" sz="3600" dirty="0" smtClean="0">
                <a:latin typeface="Times New Roman" pitchFamily="18" charset="0"/>
              </a:rPr>
              <a:t>В день праздника    Вознесения. </a:t>
            </a:r>
            <a:endParaRPr lang="ru-RU" sz="36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360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67544" y="2348879"/>
            <a:ext cx="8219256" cy="3744417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/>
              <a:t>27 января 1837 года,</a:t>
            </a:r>
            <a:r>
              <a:rPr lang="ru-RU" sz="2800" b="1" dirty="0" smtClean="0"/>
              <a:t> в 5-м часу вечера, 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Чёрной речке в предместье  Петербурга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состоялась роковая дуэль А. С. Пушкина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с Дантесом,  на  которой  Пушкин  был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смертельно ранен в живот. Прожив два дня,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dirty="0" smtClean="0"/>
              <a:t>в страшных мучениях,  Пушкин  умер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/>
              <a:t>29 января (ныне 10 февраля)  1937 года.  </a:t>
            </a:r>
            <a:r>
              <a:rPr lang="ru-RU" b="1" i="1" dirty="0" smtClean="0"/>
              <a:t>             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2657"/>
            <a:ext cx="9144000" cy="172819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ylfaen" pitchFamily="18" charset="0"/>
              </a:rPr>
              <a:t>«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Sylfaen" pitchFamily="18" charset="0"/>
              </a:rPr>
              <a:t>Погиб поэт, невольник чести!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Sylfae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Sylfaen" pitchFamily="18" charset="0"/>
              </a:rPr>
              <a:t>Пал оклеветанный молвой…»</a:t>
            </a:r>
            <a:r>
              <a:rPr lang="ru-RU" b="1" dirty="0" smtClean="0">
                <a:solidFill>
                  <a:srgbClr val="002060"/>
                </a:solidFill>
                <a:effectLst/>
                <a:latin typeface="Sylfae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/>
                <a:latin typeface="Sylfae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/>
                <a:latin typeface="Sylfaen" pitchFamily="18" charset="0"/>
              </a:rPr>
              <a:t>                                                           </a:t>
            </a:r>
            <a:r>
              <a:rPr lang="ru-RU" sz="2800" b="1" i="1" dirty="0" smtClean="0">
                <a:solidFill>
                  <a:srgbClr val="002060"/>
                </a:solidFill>
                <a:effectLst/>
                <a:latin typeface="Sylfaen" pitchFamily="18" charset="0"/>
              </a:rPr>
              <a:t>М. Ю. Лермонтов</a:t>
            </a:r>
            <a:endParaRPr lang="ru-RU" sz="3600" dirty="0"/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900113" y="333375"/>
            <a:ext cx="7416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«Тебя ж, как первую любовь,</a:t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России сердце не забудет!..»</a:t>
            </a:r>
          </a:p>
          <a:p>
            <a:pPr algn="ctr"/>
            <a:r>
              <a:rPr lang="ru-RU" sz="3200" b="1" i="1" dirty="0">
                <a:solidFill>
                  <a:srgbClr val="002060"/>
                </a:solidFill>
              </a:rPr>
              <a:t>                             </a:t>
            </a:r>
            <a:r>
              <a:rPr lang="ru-RU" sz="3200" b="1" i="1" dirty="0" smtClean="0">
                <a:solidFill>
                  <a:srgbClr val="002060"/>
                </a:solidFill>
              </a:rPr>
              <a:t>     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Ф.Тютчев</a:t>
            </a:r>
            <a:endParaRPr lang="ru-RU" sz="3200" b="1" i="1" dirty="0">
              <a:solidFill>
                <a:srgbClr val="002060"/>
              </a:solidFill>
            </a:endParaRPr>
          </a:p>
          <a:p>
            <a:pPr algn="ctr"/>
            <a:endParaRPr lang="ru-RU" sz="2400" b="1" dirty="0">
              <a:solidFill>
                <a:srgbClr val="63F828"/>
              </a:solidFill>
            </a:endParaRPr>
          </a:p>
          <a:p>
            <a:pPr algn="ctr"/>
            <a:endParaRPr lang="ru-RU" sz="2400" b="1" dirty="0">
              <a:solidFill>
                <a:srgbClr val="63F828"/>
              </a:solidFill>
            </a:endParaRPr>
          </a:p>
          <a:p>
            <a:pPr algn="ctr"/>
            <a:endParaRPr lang="ru-RU" sz="2400" b="1" dirty="0">
              <a:solidFill>
                <a:srgbClr val="63F828"/>
              </a:solidFill>
            </a:endParaRPr>
          </a:p>
          <a:p>
            <a:pPr algn="ctr"/>
            <a:endParaRPr lang="ru-RU" sz="2400" b="1" dirty="0">
              <a:solidFill>
                <a:srgbClr val="63F828"/>
              </a:solidFill>
            </a:endParaRPr>
          </a:p>
          <a:p>
            <a:pPr algn="ctr"/>
            <a:endParaRPr lang="ru-RU" sz="2400" b="1" dirty="0">
              <a:solidFill>
                <a:srgbClr val="63F828"/>
              </a:solidFill>
            </a:endParaRPr>
          </a:p>
          <a:p>
            <a:pPr algn="ctr"/>
            <a:endParaRPr lang="ru-RU" sz="2400" b="1" dirty="0">
              <a:solidFill>
                <a:srgbClr val="63F828"/>
              </a:solidFill>
            </a:endParaRP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323528" y="1916832"/>
            <a:ext cx="540067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151519"/>
                </a:solidFill>
              </a:rPr>
              <a:t>И это, действительно, так. Проходят столетия, поколения сменяют поколения, но имя Пушкина вечно будет яркой звездой гореть на небосклоне России и всего мира!</a:t>
            </a:r>
          </a:p>
          <a:p>
            <a:pPr algn="ctr"/>
            <a:endParaRPr lang="ru-RU" b="1" dirty="0">
              <a:solidFill>
                <a:srgbClr val="151519"/>
              </a:solidFill>
            </a:endParaRPr>
          </a:p>
          <a:p>
            <a:pPr algn="ctr"/>
            <a:endParaRPr lang="ru-RU" b="1" dirty="0">
              <a:solidFill>
                <a:srgbClr val="151519"/>
              </a:solidFill>
            </a:endParaRPr>
          </a:p>
        </p:txBody>
      </p:sp>
      <p:pic>
        <p:nvPicPr>
          <p:cNvPr id="22533" name="Содержимое 3" descr="А. М. ОПЕКУШИН  ПАМЯТНИК  ПУШКИНУ 1880 Г. МОСК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276872"/>
            <a:ext cx="2951163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467544" y="260648"/>
            <a:ext cx="8101781" cy="189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Sylfaen" pitchFamily="18" charset="0"/>
              </a:rPr>
              <a:t>А. С. Пушкин похоронен в Святогорском монастыре,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ylfaen" pitchFamily="18" charset="0"/>
              </a:rPr>
              <a:t>в Псковской области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Sylfaen" pitchFamily="18" charset="0"/>
            </a:endParaRPr>
          </a:p>
        </p:txBody>
      </p:sp>
      <p:pic>
        <p:nvPicPr>
          <p:cNvPr id="23555" name="Picture 5" descr="gravesml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9838" y="1412776"/>
            <a:ext cx="2566987" cy="3600400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23556" name="Picture 6" descr="bio_4_3_h267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88280"/>
            <a:ext cx="2686125" cy="3624896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1115616" y="5184576"/>
            <a:ext cx="2952327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+mn-lt"/>
              </a:rPr>
              <a:t>Могила А. С. Пушкина после смерти </a:t>
            </a:r>
            <a:r>
              <a:rPr lang="ru-RU" sz="2000" b="1" dirty="0" smtClean="0">
                <a:latin typeface="+mn-lt"/>
              </a:rPr>
              <a:t>поэта</a:t>
            </a:r>
            <a:endParaRPr lang="ru-RU" sz="2000" b="1" dirty="0">
              <a:latin typeface="+mn-lt"/>
            </a:endParaRPr>
          </a:p>
        </p:txBody>
      </p:sp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5292080" y="5157192"/>
            <a:ext cx="29733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+mn-lt"/>
              </a:rPr>
              <a:t>Могила А. С. Пушкина в </a:t>
            </a:r>
            <a:r>
              <a:rPr lang="ru-RU" sz="2000" b="1" dirty="0" smtClean="0">
                <a:latin typeface="+mn-lt"/>
              </a:rPr>
              <a:t>наше время</a:t>
            </a:r>
            <a:endParaRPr lang="ru-RU" sz="2000" b="1" dirty="0">
              <a:latin typeface="+mn-lt"/>
            </a:endParaRPr>
          </a:p>
          <a:p>
            <a:endParaRPr lang="ru-RU" sz="2000" b="1" dirty="0">
              <a:solidFill>
                <a:srgbClr val="FF0000"/>
              </a:solidFill>
              <a:latin typeface="Sylfaen" pitchFamily="18" charset="0"/>
            </a:endParaRPr>
          </a:p>
        </p:txBody>
      </p:sp>
      <p:pic>
        <p:nvPicPr>
          <p:cNvPr id="23559" name="Picture 9" descr="5[2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3200" y="5053013"/>
            <a:ext cx="10001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Санкт-Петербург. Памятник Пушкину на площади искусств.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600" y="1700808"/>
            <a:ext cx="7444432" cy="4302125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748464" cy="9361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19475" y="277813"/>
            <a:ext cx="2016125" cy="91893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Семья</a:t>
            </a:r>
            <a:r>
              <a:rPr lang="ru-RU" sz="4400" b="1" dirty="0" smtClean="0">
                <a:solidFill>
                  <a:srgbClr val="002060"/>
                </a:solidFill>
              </a:rPr>
              <a:t> 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2852738"/>
            <a:ext cx="2555875" cy="3600450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Отец , Сергей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   Львович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b="1" dirty="0" smtClean="0"/>
              <a:t> (1770-1838г.),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принадлежал к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     древнему</a:t>
            </a:r>
          </a:p>
          <a:p>
            <a:pPr marL="548640" indent="-411480" algn="ctr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дворянскому роду</a:t>
            </a:r>
          </a:p>
        </p:txBody>
      </p:sp>
      <p:pic>
        <p:nvPicPr>
          <p:cNvPr id="11268" name="Picture 4" descr="Сергей Львович Пуш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163" y="476250"/>
            <a:ext cx="19050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 descr="Н.О. Пушки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3025" y="404813"/>
            <a:ext cx="2036763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443663" y="3834616"/>
            <a:ext cx="237648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</a:rPr>
              <a:t>Мать, Надежда Осиповна Пушкина </a:t>
            </a:r>
            <a:endParaRPr lang="ru-RU" sz="2000" b="1" dirty="0">
              <a:latin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</a:rPr>
              <a:t>(1775-1836г.) </a:t>
            </a:r>
            <a:endParaRPr lang="ru-RU" sz="2400" b="1" dirty="0">
              <a:latin typeface="Times New Roman" pitchFamily="18" charset="0"/>
            </a:endParaRPr>
          </a:p>
        </p:txBody>
      </p:sp>
      <p:pic>
        <p:nvPicPr>
          <p:cNvPr id="11271" name="Picture 7" descr="О.С. Павлище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2420938"/>
            <a:ext cx="15843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Л.С. Пушкин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463" y="2852738"/>
            <a:ext cx="1385887" cy="172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700338" y="4368800"/>
            <a:ext cx="1655762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</a:rPr>
              <a:t>Сестра, Ольга Сергеевна </a:t>
            </a:r>
            <a:r>
              <a:rPr lang="ru-RU" sz="2000" b="1" dirty="0">
                <a:latin typeface="Times New Roman" pitchFamily="18" charset="0"/>
              </a:rPr>
              <a:t>Павлищева</a:t>
            </a:r>
            <a:r>
              <a:rPr lang="ru-RU" sz="24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(1797-1868г.) 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643438" y="4697413"/>
            <a:ext cx="18002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</a:rPr>
              <a:t>Брат, Лев Сергеевич Пушкин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(1805-1852г.) </a:t>
            </a: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11270" grpId="0"/>
      <p:bldP spid="11273" grpId="0"/>
      <p:bldP spid="11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4" descr="arin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24128" y="1124744"/>
            <a:ext cx="2900321" cy="432048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16632"/>
            <a:ext cx="7920880" cy="7920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Детство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95536" y="908720"/>
            <a:ext cx="4176713" cy="2305050"/>
            <a:chOff x="490" y="149"/>
            <a:chExt cx="2017" cy="1118"/>
          </a:xfrm>
        </p:grpSpPr>
        <p:pic>
          <p:nvPicPr>
            <p:cNvPr id="5128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0" y="149"/>
              <a:ext cx="937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9" name="Rectangle 17"/>
            <p:cNvSpPr>
              <a:spLocks noChangeArrowheads="1"/>
            </p:cNvSpPr>
            <p:nvPr/>
          </p:nvSpPr>
          <p:spPr bwMode="auto">
            <a:xfrm>
              <a:off x="1625" y="253"/>
              <a:ext cx="882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000" b="1" dirty="0">
                <a:solidFill>
                  <a:srgbClr val="FF0066"/>
                </a:solidFill>
                <a:latin typeface="Times New Roman" pitchFamily="18" charset="0"/>
              </a:endParaRPr>
            </a:p>
          </p:txBody>
        </p:sp>
      </p:grpSp>
      <p:sp>
        <p:nvSpPr>
          <p:cNvPr id="5125" name="Прямоугольник 7"/>
          <p:cNvSpPr>
            <a:spLocks noChangeArrowheads="1"/>
          </p:cNvSpPr>
          <p:nvPr/>
        </p:nvSpPr>
        <p:spPr bwMode="auto">
          <a:xfrm>
            <a:off x="2699792" y="980728"/>
            <a:ext cx="295170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rbel" pitchFamily="34" charset="0"/>
              </a:rPr>
              <a:t> </a:t>
            </a:r>
            <a:r>
              <a:rPr lang="ru-RU" sz="2400" b="1" dirty="0">
                <a:latin typeface="+mn-lt"/>
              </a:rPr>
              <a:t> Маленького Сашу растила </a:t>
            </a:r>
            <a:r>
              <a:rPr lang="ru-RU" sz="2000" b="1" i="1" dirty="0">
                <a:latin typeface="+mn-lt"/>
              </a:rPr>
              <a:t> НЯНЯ  АРИНА  РОДИОНОВНА ЯКОВЛЕВА, </a:t>
            </a:r>
            <a:r>
              <a:rPr lang="ru-RU" sz="2000" b="1" dirty="0" smtClean="0">
                <a:latin typeface="+mn-lt"/>
              </a:rPr>
              <a:t>которая была неграмотной, но знала много и говорила складно.</a:t>
            </a:r>
            <a:endParaRPr lang="ru-RU" sz="2000" b="1" dirty="0">
              <a:latin typeface="Corbel" pitchFamily="34" charset="0"/>
            </a:endParaRPr>
          </a:p>
        </p:txBody>
      </p:sp>
      <p:sp>
        <p:nvSpPr>
          <p:cNvPr id="5126" name="Прямоугольник 8"/>
          <p:cNvSpPr>
            <a:spLocks noChangeArrowheads="1"/>
          </p:cNvSpPr>
          <p:nvPr/>
        </p:nvSpPr>
        <p:spPr bwMode="auto">
          <a:xfrm>
            <a:off x="323528" y="3645024"/>
            <a:ext cx="5112643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+mn-lt"/>
              </a:rPr>
              <a:t>именно  у своей няни Пушкин   получил   первые уроки литературного мастерства.</a:t>
            </a:r>
            <a:endParaRPr lang="ru-RU" sz="2000" b="1" dirty="0">
              <a:latin typeface="+mn-lt"/>
            </a:endParaRPr>
          </a:p>
          <a:p>
            <a:r>
              <a:rPr lang="ru-RU" sz="2000" b="1" i="1" dirty="0">
                <a:latin typeface="Corbel" pitchFamily="34" charset="0"/>
              </a:rPr>
              <a:t>         </a:t>
            </a:r>
            <a:r>
              <a:rPr lang="ru-RU" sz="2400" b="1" i="1" dirty="0">
                <a:latin typeface="Corbel" pitchFamily="34" charset="0"/>
              </a:rPr>
              <a:t>После  он напишет:</a:t>
            </a:r>
          </a:p>
          <a:p>
            <a:endParaRPr lang="ru-RU" sz="2000" b="1" i="1" dirty="0">
              <a:solidFill>
                <a:srgbClr val="002060"/>
              </a:solidFill>
              <a:latin typeface="Corbel" pitchFamily="34" charset="0"/>
            </a:endParaRPr>
          </a:p>
          <a:p>
            <a:endParaRPr lang="ru-RU" sz="2000" dirty="0"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941168"/>
            <a:ext cx="4896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Но я плоды своих мечтаний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И гармонических затей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Читаю только старой няне,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10" dirty="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Franklin Gothic Medium"/>
              </a:rPr>
              <a:t>Подруге юности моей.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04" y="566124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Няня Арина Родионовна</a:t>
            </a:r>
            <a:endParaRPr lang="ru-RU" dirty="0"/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5194300" cy="4997450"/>
          </a:xfrm>
        </p:spPr>
        <p:txBody>
          <a:bodyPr>
            <a:normAutofit lnSpcReduction="10000"/>
          </a:bodyPr>
          <a:lstStyle/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Как и принято в дворянских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семьях, маленькому Пушкину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нанимают  иностранца.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И с 7 лет Саша  начинает  изучать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немецкий, английский и</a:t>
            </a:r>
          </a:p>
          <a:p>
            <a:pPr marL="182563" indent="0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2400" b="1" dirty="0" smtClean="0"/>
              <a:t>французский  языки. Поэтому первые стихи он пишет именно на французском.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С 9 лет у Пушкина появляется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страсть к чтению.</a:t>
            </a:r>
          </a:p>
          <a:p>
            <a:pPr marL="182563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/>
              <a:t>Но  из всех предметов Саша так и не полюбил арифметику.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Успехи и неудачи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в домашнем образовании</a:t>
            </a:r>
            <a:endParaRPr lang="ru-RU" b="1" dirty="0">
              <a:solidFill>
                <a:srgbClr val="002060"/>
              </a:solidFill>
              <a:effectLst/>
            </a:endParaRP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6228184" y="1916832"/>
            <a:ext cx="2455862" cy="3775075"/>
            <a:chOff x="3607" y="2568"/>
            <a:chExt cx="1725" cy="1933"/>
          </a:xfrm>
        </p:grpSpPr>
        <p:pic>
          <p:nvPicPr>
            <p:cNvPr id="6149" name="Picture 30" descr="foto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63" y="2568"/>
              <a:ext cx="1315" cy="1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0" name="Rectangle 32"/>
            <p:cNvSpPr>
              <a:spLocks noChangeArrowheads="1"/>
            </p:cNvSpPr>
            <p:nvPr/>
          </p:nvSpPr>
          <p:spPr bwMode="auto">
            <a:xfrm>
              <a:off x="3607" y="4058"/>
              <a:ext cx="172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 dirty="0">
                  <a:latin typeface="Times New Roman" pitchFamily="18" charset="0"/>
                </a:rPr>
                <a:t>А. С. Пушкин - </a:t>
              </a:r>
              <a:r>
                <a:rPr lang="ru-RU" sz="2000" b="1" dirty="0" smtClean="0">
                  <a:latin typeface="Times New Roman" pitchFamily="18" charset="0"/>
                </a:rPr>
                <a:t>     ученик</a:t>
              </a:r>
              <a:endParaRPr lang="ru-RU" sz="2000" b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pull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16024"/>
            <a:ext cx="3754438" cy="620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Лицейские годы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836712"/>
            <a:ext cx="4572000" cy="5832648"/>
          </a:xfrm>
        </p:spPr>
        <p:txBody>
          <a:bodyPr>
            <a:normAutofit fontScale="32500" lnSpcReduction="20000"/>
          </a:bodyPr>
          <a:lstStyle/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b="1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В 12 лет Александр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был отвезен учиться в новое, учебное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заведение- Царскосельский лицей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9600" b="1" dirty="0" smtClean="0"/>
              <a:t>под Петербургом.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9600" b="1" dirty="0" smtClean="0"/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9600" b="1" dirty="0" smtClean="0"/>
              <a:t>19 октября 1811 г. </a:t>
            </a:r>
            <a:r>
              <a:rPr lang="ru-RU" sz="9600" b="1" smtClean="0"/>
              <a:t>Пушкин  в </a:t>
            </a:r>
            <a:r>
              <a:rPr lang="ru-RU" sz="9600" b="1" dirty="0" smtClean="0"/>
              <a:t>числе 30 </a:t>
            </a:r>
            <a:r>
              <a:rPr lang="ru-RU" sz="9600" b="1" smtClean="0"/>
              <a:t>воспитанников  был </a:t>
            </a:r>
            <a:r>
              <a:rPr lang="ru-RU" sz="9600" b="1" dirty="0" smtClean="0"/>
              <a:t>принят в этот лицей,  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itchFamily="18" charset="2"/>
              <a:buNone/>
              <a:defRPr/>
            </a:pPr>
            <a:r>
              <a:rPr lang="ru-RU" sz="9600" b="1" dirty="0" smtClean="0"/>
              <a:t>где преподавателями были самые лучшие педагоги.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7200" dirty="0" smtClean="0"/>
          </a:p>
        </p:txBody>
      </p:sp>
      <p:pic>
        <p:nvPicPr>
          <p:cNvPr id="12292" name="Picture 4" descr="Царскосельский Лиц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6672"/>
            <a:ext cx="4031556" cy="259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А.С. Пушки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5600" y="3429000"/>
            <a:ext cx="28082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32"/>
          <p:cNvSpPr>
            <a:spLocks noChangeArrowheads="1"/>
          </p:cNvSpPr>
          <p:nvPr/>
        </p:nvSpPr>
        <p:spPr bwMode="auto">
          <a:xfrm>
            <a:off x="5580063" y="6308725"/>
            <a:ext cx="2952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b="1" dirty="0">
                <a:latin typeface="Times New Roman" pitchFamily="18" charset="0"/>
              </a:rPr>
              <a:t>А. С. Пушкин - </a:t>
            </a:r>
            <a:r>
              <a:rPr lang="ru-RU" b="1" dirty="0" smtClean="0">
                <a:latin typeface="Times New Roman" pitchFamily="18" charset="0"/>
              </a:rPr>
              <a:t>лицеист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u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  <p:bldP spid="12291" grpId="1" uiExpand="1" build="p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293096"/>
            <a:ext cx="8534722" cy="2276873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400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endParaRPr lang="ru-RU" sz="4400" dirty="0"/>
          </a:p>
        </p:txBody>
      </p:sp>
      <p:pic>
        <p:nvPicPr>
          <p:cNvPr id="8195" name="Рисунок 3" descr="И. РЕПИН  ПУШКИН  НА  ЭКЗАМЕНЕ  В  ЦАРСКОМ  СЕЛЕ  8 ЯНВАРЯ 1815 Г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8676455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395536" y="0"/>
            <a:ext cx="874846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ПУШКИН  НА  ЭКЗАМЕНЕ  В  ЦАРСКОМ  СЕЛЕ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8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ЯНВАРЯ 1815 ГОДА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»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Franklin Gothic Demi Cond" pitchFamily="34" charset="0"/>
              </a:rPr>
              <a:t>(</a:t>
            </a:r>
            <a:r>
              <a:rPr lang="ru-RU" b="1" dirty="0" smtClean="0">
                <a:latin typeface="+mn-lt"/>
              </a:rPr>
              <a:t>с картины Ильи Репина)</a:t>
            </a:r>
            <a:endParaRPr lang="ru-RU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7345511" cy="8367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            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 Михайловском 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04049" y="1124744"/>
            <a:ext cx="3671640" cy="5257006"/>
          </a:xfrm>
        </p:spPr>
        <p:txBody>
          <a:bodyPr>
            <a:normAutofit/>
          </a:bodyPr>
          <a:lstStyle/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 </a:t>
            </a:r>
            <a:r>
              <a:rPr lang="ru-RU" sz="3000" b="1" dirty="0" smtClean="0"/>
              <a:t> После тяжелой болезни Пушкин</a:t>
            </a:r>
          </a:p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b="1" dirty="0" smtClean="0"/>
              <a:t>приезжал в имение матери</a:t>
            </a:r>
          </a:p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b="1" dirty="0" smtClean="0"/>
              <a:t>село Михайловское</a:t>
            </a:r>
          </a:p>
          <a:p>
            <a:pPr marL="180975" indent="1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000" b="1" dirty="0" smtClean="0"/>
              <a:t>Псковской губернии. Здесь он написал много стихов. </a:t>
            </a:r>
          </a:p>
        </p:txBody>
      </p:sp>
      <p:pic>
        <p:nvPicPr>
          <p:cNvPr id="13316" name="Picture 4" descr="Михайловское. Вид усадьбы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874721"/>
            <a:ext cx="4235754" cy="262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Кабинет Пушки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666" y="3717032"/>
            <a:ext cx="4159333" cy="292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95536" y="1103841"/>
            <a:ext cx="8291264" cy="5754159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000" b="1" dirty="0" smtClean="0"/>
              <a:t>В 1820 году в печати появилась поэма «Руслан и Людмила», которая  принесла славу поэту.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0"/>
            <a:ext cx="7920880" cy="10527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/>
              </a:rPr>
              <a:t>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Известность и слава Пушкина</a:t>
            </a:r>
            <a:r>
              <a:rPr lang="ru-RU" b="1" dirty="0" smtClean="0">
                <a:solidFill>
                  <a:srgbClr val="002060"/>
                </a:solidFill>
                <a:effectLst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4" name="Рисунок 4" descr="Н.ГЕ ПУШКИН В МИХАЙЛОВСК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068960"/>
            <a:ext cx="5329237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1067</TotalTime>
  <Words>722</Words>
  <Application>Microsoft Office PowerPoint</Application>
  <PresentationFormat>Экран (4:3)</PresentationFormat>
  <Paragraphs>130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Жизнь и творчество Александра Сергеевича Пушкина. Работа учителя истории МКОУ СОШ №2 с. Дур-Дур РСО-Алания Медоевой З. Б.   2014 г.</vt:lpstr>
      <vt:lpstr>                            Рождение</vt:lpstr>
      <vt:lpstr>  Семья  </vt:lpstr>
      <vt:lpstr>Детство     </vt:lpstr>
      <vt:lpstr>Успехи и неудачи  в домашнем образовании</vt:lpstr>
      <vt:lpstr>Лицейские годы</vt:lpstr>
      <vt:lpstr>Слайд 7</vt:lpstr>
      <vt:lpstr>              В Михайловском </vt:lpstr>
      <vt:lpstr>       Известность и слава Пушкина </vt:lpstr>
      <vt:lpstr>Южная ссылка (1820-1824 гг.)</vt:lpstr>
      <vt:lpstr>Пушкин на Кавказе.</vt:lpstr>
      <vt:lpstr>            Возвращение в Москву </vt:lpstr>
      <vt:lpstr>Слайд 13</vt:lpstr>
      <vt:lpstr>В  Петербурге (1831 – 1833 гг.)        </vt:lpstr>
      <vt:lpstr>Пушкин в Петербурге.</vt:lpstr>
      <vt:lpstr>Слайд 16</vt:lpstr>
      <vt:lpstr>Жена и дети </vt:lpstr>
      <vt:lpstr>Последние годы жизни (1834 – 1837 гг.)</vt:lpstr>
      <vt:lpstr>Вызов </vt:lpstr>
      <vt:lpstr>«Погиб поэт, невольник чести! Пал оклеветанный молвой…»                                                            М. Ю. Лермонтов</vt:lpstr>
      <vt:lpstr>Слайд 21</vt:lpstr>
      <vt:lpstr>Слайд 22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 Фризена</dc:creator>
  <cp:lastModifiedBy>444</cp:lastModifiedBy>
  <cp:revision>136</cp:revision>
  <dcterms:created xsi:type="dcterms:W3CDTF">2011-10-08T16:43:37Z</dcterms:created>
  <dcterms:modified xsi:type="dcterms:W3CDTF">2014-12-20T15:16:22Z</dcterms:modified>
</cp:coreProperties>
</file>