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259" r:id="rId5"/>
    <p:sldId id="260" r:id="rId6"/>
    <p:sldId id="262" r:id="rId7"/>
    <p:sldId id="263" r:id="rId8"/>
    <p:sldId id="261" r:id="rId9"/>
    <p:sldId id="264" r:id="rId10"/>
    <p:sldId id="268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81001"/>
            <a:ext cx="7772400" cy="2133599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Роль читательской конференции в развитии творческой одарённости учащихся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52400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</a:rPr>
              <a:t>Пичугина Наталья Валентиновна, учитель русского языка и литературы, МБОУ «СОШ №23» г.Северодвинска </a:t>
            </a:r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6" name="Рисунок 5" descr="SDC12194.JPG"/>
          <p:cNvPicPr>
            <a:picLocks noChangeAspect="1"/>
          </p:cNvPicPr>
          <p:nvPr/>
        </p:nvPicPr>
        <p:blipFill>
          <a:blip r:embed="rId2" cstate="print"/>
          <a:srcRect r="31250"/>
          <a:stretch>
            <a:fillRect/>
          </a:stretch>
        </p:blipFill>
        <p:spPr>
          <a:xfrm>
            <a:off x="3657600" y="2590800"/>
            <a:ext cx="1816100" cy="1981200"/>
          </a:xfrm>
          <a:prstGeom prst="rect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Рост количества участников читательских конференций, творческих конкурсов </a:t>
            </a:r>
            <a:endParaRPr lang="ru-RU" sz="3200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27432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Год,</a:t>
                      </a:r>
                    </a:p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общее кол-во участников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Школьный уровень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Городской уровень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Областной уровень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Россия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2009 - 2010 (44)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41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2</a:t>
                      </a:r>
                      <a:r>
                        <a:rPr lang="ru-RU" b="1" baseline="0" dirty="0" smtClean="0"/>
                        <a:t> </a:t>
                      </a:r>
                      <a:r>
                        <a:rPr lang="ru-RU" b="1" baseline="0" dirty="0" smtClean="0">
                          <a:solidFill>
                            <a:srgbClr val="C00000"/>
                          </a:solidFill>
                        </a:rPr>
                        <a:t>(1)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3</a:t>
                      </a:r>
                      <a:r>
                        <a:rPr lang="ru-RU" b="1" baseline="0" dirty="0" smtClean="0"/>
                        <a:t> </a:t>
                      </a:r>
                      <a:r>
                        <a:rPr lang="ru-RU" b="1" baseline="0" dirty="0" smtClean="0">
                          <a:solidFill>
                            <a:srgbClr val="C00000"/>
                          </a:solidFill>
                        </a:rPr>
                        <a:t>(2)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(1)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2010 - 2011 (65)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69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3 </a:t>
                      </a:r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(3)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1 </a:t>
                      </a:r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(2)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4 (</a:t>
                      </a:r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2)</a:t>
                      </a:r>
                      <a:endParaRPr lang="ru-RU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2011 - 2012 (86)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70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9 </a:t>
                      </a:r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(6)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 </a:t>
                      </a:r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(3)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 (2)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38200" y="4648200"/>
            <a:ext cx="4572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u="sng" dirty="0" smtClean="0"/>
              <a:t>Вывод: </a:t>
            </a:r>
            <a:r>
              <a:rPr lang="ru-RU" sz="1400" b="1" i="1" dirty="0" smtClean="0"/>
              <a:t> </a:t>
            </a:r>
            <a:r>
              <a:rPr lang="ru-RU" sz="1400" b="1" i="1" dirty="0" smtClean="0">
                <a:solidFill>
                  <a:srgbClr val="C00000"/>
                </a:solidFill>
              </a:rPr>
              <a:t>рост</a:t>
            </a:r>
            <a:r>
              <a:rPr lang="ru-RU" sz="1400" b="1" i="1" dirty="0" smtClean="0"/>
              <a:t> количества участников и призёров читательских</a:t>
            </a:r>
          </a:p>
          <a:p>
            <a:pPr algn="ctr"/>
            <a:r>
              <a:rPr lang="ru-RU" sz="1400" b="1" i="1" dirty="0" smtClean="0"/>
              <a:t>конференций, конкурсов  различного уровня говорит об </a:t>
            </a:r>
            <a:r>
              <a:rPr lang="ru-RU" sz="1400" b="1" i="1" dirty="0" smtClean="0">
                <a:solidFill>
                  <a:srgbClr val="C00000"/>
                </a:solidFill>
              </a:rPr>
              <a:t>эффективности</a:t>
            </a:r>
            <a:r>
              <a:rPr lang="ru-RU" sz="1400" b="1" i="1" dirty="0" smtClean="0"/>
              <a:t> этой формы работы, направленной на развитие творческой одарённости учащихся</a:t>
            </a:r>
            <a:endParaRPr lang="ru-RU" sz="1400" b="1" dirty="0"/>
          </a:p>
        </p:txBody>
      </p:sp>
      <p:pic>
        <p:nvPicPr>
          <p:cNvPr id="6" name="Рисунок 5" descr="429_100_712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43600" y="4572000"/>
            <a:ext cx="2540000" cy="1905000"/>
          </a:xfrm>
          <a:prstGeom prst="rect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33600" y="274638"/>
            <a:ext cx="3810000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Результативность опыта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17" name="Рисунок 16" descr="DSC_858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48400" y="304800"/>
            <a:ext cx="1143000" cy="1714146"/>
          </a:xfrm>
          <a:prstGeom prst="rect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18" name="Рисунок 17" descr="DSC_866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" y="304800"/>
            <a:ext cx="1640351" cy="1219200"/>
          </a:xfrm>
          <a:prstGeom prst="rect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19" name="Рисунок 18" descr="DSC_894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53200" y="2209800"/>
            <a:ext cx="2366470" cy="1447800"/>
          </a:xfrm>
          <a:prstGeom prst="rect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21" name="Рисунок 20" descr="P2270009.JPG"/>
          <p:cNvPicPr>
            <a:picLocks noChangeAspect="1"/>
          </p:cNvPicPr>
          <p:nvPr/>
        </p:nvPicPr>
        <p:blipFill>
          <a:blip r:embed="rId5" cstate="print"/>
          <a:srcRect l="14286" b="4762"/>
          <a:stretch>
            <a:fillRect/>
          </a:stretch>
        </p:blipFill>
        <p:spPr>
          <a:xfrm>
            <a:off x="6781800" y="3886200"/>
            <a:ext cx="1645920" cy="1371600"/>
          </a:xfrm>
          <a:prstGeom prst="rect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22" name="Рисунок 21" descr="P3030017.JPG"/>
          <p:cNvPicPr>
            <a:picLocks noChangeAspect="1"/>
          </p:cNvPicPr>
          <p:nvPr/>
        </p:nvPicPr>
        <p:blipFill>
          <a:blip r:embed="rId6" cstate="print"/>
          <a:srcRect l="31974" r="17708" b="18055"/>
          <a:stretch>
            <a:fillRect/>
          </a:stretch>
        </p:blipFill>
        <p:spPr>
          <a:xfrm>
            <a:off x="762000" y="4800600"/>
            <a:ext cx="1247726" cy="1524000"/>
          </a:xfrm>
          <a:prstGeom prst="rect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23" name="Рисунок 22" descr="P2270023.JPG"/>
          <p:cNvPicPr>
            <a:picLocks noChangeAspect="1"/>
          </p:cNvPicPr>
          <p:nvPr/>
        </p:nvPicPr>
        <p:blipFill>
          <a:blip r:embed="rId7" cstate="print"/>
          <a:srcRect l="12857" t="5714" r="10000" b="2857"/>
          <a:stretch>
            <a:fillRect/>
          </a:stretch>
        </p:blipFill>
        <p:spPr>
          <a:xfrm>
            <a:off x="381000" y="2209800"/>
            <a:ext cx="1628775" cy="1447800"/>
          </a:xfrm>
          <a:prstGeom prst="rect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24" name="Рисунок 23" descr="DSCF0104.JPG"/>
          <p:cNvPicPr>
            <a:picLocks noChangeAspect="1"/>
          </p:cNvPicPr>
          <p:nvPr/>
        </p:nvPicPr>
        <p:blipFill>
          <a:blip r:embed="rId8" cstate="print"/>
          <a:srcRect l="1667" t="33333" r="20833" b="15556"/>
          <a:stretch>
            <a:fillRect/>
          </a:stretch>
        </p:blipFill>
        <p:spPr>
          <a:xfrm>
            <a:off x="3048000" y="4419600"/>
            <a:ext cx="2618961" cy="1295400"/>
          </a:xfrm>
          <a:prstGeom prst="rect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</p:pic>
      <p:sp>
        <p:nvSpPr>
          <p:cNvPr id="30" name="Содержимое 29"/>
          <p:cNvSpPr>
            <a:spLocks noGrp="1"/>
          </p:cNvSpPr>
          <p:nvPr>
            <p:ph idx="1"/>
          </p:nvPr>
        </p:nvSpPr>
        <p:spPr>
          <a:xfrm>
            <a:off x="2286000" y="1371601"/>
            <a:ext cx="3810000" cy="289560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2000" b="1" dirty="0" smtClean="0"/>
              <a:t>«Все формы работы с одарёнными детьми должны в полной мере учитывать личностные особенности ребёнка и ориентироваться на эффективную помощь в решении его проблем» </a:t>
            </a:r>
          </a:p>
          <a:p>
            <a:pPr algn="ctr">
              <a:buNone/>
            </a:pPr>
            <a:r>
              <a:rPr lang="ru-RU" sz="1600" b="1" dirty="0" smtClean="0">
                <a:solidFill>
                  <a:srgbClr val="C00000"/>
                </a:solidFill>
              </a:rPr>
              <a:t>(из Рабочей концепции одарённости)</a:t>
            </a:r>
            <a:endParaRPr lang="ru-RU" sz="2000" b="1" dirty="0" smtClean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04800" y="1600200"/>
            <a:ext cx="1828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/>
              <a:t>В преддверии Пушкинского бала</a:t>
            </a:r>
            <a:endParaRPr lang="ru-RU" sz="1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04800" y="3733801"/>
            <a:ext cx="198120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/>
              <a:t>После краеведческой</a:t>
            </a:r>
          </a:p>
          <a:p>
            <a:pPr algn="ctr"/>
            <a:r>
              <a:rPr lang="ru-RU" sz="1400" b="1" dirty="0" smtClean="0"/>
              <a:t>конференции в библиотеке</a:t>
            </a:r>
            <a:endParaRPr lang="ru-RU" sz="1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7620001" y="533400"/>
            <a:ext cx="1143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/>
              <a:t>И бал гремел, и музыка играла…</a:t>
            </a:r>
            <a:endParaRPr lang="ru-RU" sz="1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6781801" y="5410200"/>
            <a:ext cx="1981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/>
              <a:t>Читательская конференция, посвящённая 90-летию Ф. Абрамова</a:t>
            </a:r>
            <a:endParaRPr lang="ru-RU" sz="1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743201" y="5943600"/>
            <a:ext cx="3352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/>
              <a:t>«Душа хранит…» – конференция о творчестве  Н.М.Рубцова</a:t>
            </a:r>
            <a:endParaRPr lang="ru-RU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72400" cy="79216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Чтение и одарённость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9201"/>
            <a:ext cx="8305800" cy="28956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2100" b="1" dirty="0" smtClean="0"/>
              <a:t>«</a:t>
            </a:r>
            <a:r>
              <a:rPr lang="ru-RU" sz="2100" b="1" dirty="0" smtClean="0">
                <a:solidFill>
                  <a:srgbClr val="7030A0"/>
                </a:solidFill>
              </a:rPr>
              <a:t>Взгляните на  список  десяти лучших учеников любого класса – и Вы поймёте, ЧТО  их всех объединяет. Да, Вы правы – любовь к чтению. И читают они лучше всех остальных» </a:t>
            </a:r>
          </a:p>
          <a:p>
            <a:pPr>
              <a:buNone/>
            </a:pPr>
            <a:r>
              <a:rPr lang="ru-RU" sz="2100" b="1" dirty="0" smtClean="0"/>
              <a:t>(</a:t>
            </a:r>
            <a:r>
              <a:rPr lang="ru-RU" sz="2100" b="1" i="1" dirty="0" err="1" smtClean="0"/>
              <a:t>Глен</a:t>
            </a:r>
            <a:r>
              <a:rPr lang="ru-RU" sz="2100" b="1" i="1" dirty="0" smtClean="0"/>
              <a:t>  </a:t>
            </a:r>
            <a:r>
              <a:rPr lang="ru-RU" sz="2100" b="1" i="1" dirty="0" err="1" smtClean="0"/>
              <a:t>Доман</a:t>
            </a:r>
            <a:r>
              <a:rPr lang="ru-RU" sz="2100" b="1" i="1" dirty="0" smtClean="0"/>
              <a:t>, американский психолог, педагог)</a:t>
            </a:r>
          </a:p>
          <a:p>
            <a:pPr>
              <a:buNone/>
            </a:pPr>
            <a:endParaRPr lang="ru-RU" sz="2100" b="1" dirty="0" smtClean="0"/>
          </a:p>
          <a:p>
            <a:pPr>
              <a:buNone/>
            </a:pPr>
            <a:r>
              <a:rPr lang="ru-RU" sz="2100" b="1" dirty="0" smtClean="0">
                <a:solidFill>
                  <a:srgbClr val="7030A0"/>
                </a:solidFill>
              </a:rPr>
              <a:t>«Книга делает своё дело, разумеется не тогда, когда стоит на полке. Суть в том, чтобы она там не стояла. Умение пускать книги в читающую публику, пускать их планомерно, упорно – это своего рода искусство»</a:t>
            </a:r>
          </a:p>
          <a:p>
            <a:pPr>
              <a:buNone/>
            </a:pPr>
            <a:r>
              <a:rPr lang="ru-RU" sz="2100" b="1" dirty="0" smtClean="0"/>
              <a:t>(</a:t>
            </a:r>
            <a:r>
              <a:rPr lang="ru-RU" sz="2100" b="1" i="1" dirty="0" smtClean="0"/>
              <a:t>Н.А.Рубакин, русский книговед, библиограф, писатель-публицист)</a:t>
            </a:r>
          </a:p>
          <a:p>
            <a:pPr>
              <a:buNone/>
            </a:pPr>
            <a:endParaRPr lang="ru-RU" sz="2000" b="1" dirty="0" smtClean="0"/>
          </a:p>
          <a:p>
            <a:pPr>
              <a:buNone/>
            </a:pPr>
            <a:r>
              <a:rPr lang="ru-RU" sz="2000" b="1" dirty="0" smtClean="0"/>
              <a:t>     </a:t>
            </a:r>
            <a:endParaRPr lang="ru-RU" sz="2000" b="1" dirty="0"/>
          </a:p>
        </p:txBody>
      </p:sp>
      <p:pic>
        <p:nvPicPr>
          <p:cNvPr id="6" name="Рисунок 5" descr="x_6eaa51c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" y="4267200"/>
            <a:ext cx="2590800" cy="1727200"/>
          </a:xfrm>
          <a:prstGeom prst="rect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7" name="Рисунок 6" descr="08-27-1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934200" y="4114800"/>
            <a:ext cx="1724025" cy="2058381"/>
          </a:xfrm>
          <a:prstGeom prst="rect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8" name="Рисунок 7" descr="ent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114800" y="4648200"/>
            <a:ext cx="1962150" cy="1401536"/>
          </a:xfrm>
          <a:prstGeom prst="rect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867400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Актуальность проблемы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71600"/>
            <a:ext cx="7696200" cy="47545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i="1" dirty="0" smtClean="0"/>
              <a:t>«Одарённый ребёнок – это, прежде всего, читающий ребёнок»</a:t>
            </a:r>
          </a:p>
          <a:p>
            <a:pPr algn="ctr">
              <a:buNone/>
            </a:pPr>
            <a:r>
              <a:rPr lang="ru-RU" b="1" dirty="0" smtClean="0"/>
              <a:t>В.Л.Гинзбург, академик, Нобелевский лауреат</a:t>
            </a:r>
            <a:endParaRPr lang="ru-RU" b="1" dirty="0"/>
          </a:p>
        </p:txBody>
      </p:sp>
      <p:pic>
        <p:nvPicPr>
          <p:cNvPr id="4" name="Рисунок 3" descr="2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00400" y="4038600"/>
            <a:ext cx="2667000" cy="2000250"/>
          </a:xfrm>
          <a:prstGeom prst="rect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5" name="Рисунок 4" descr="0_8d714_88e7d658_orig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10400" y="0"/>
            <a:ext cx="1884307" cy="1524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Понятие «творческая одарённость»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95400"/>
            <a:ext cx="3657600" cy="4830763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2400" b="1" dirty="0" smtClean="0">
                <a:solidFill>
                  <a:srgbClr val="7030A0"/>
                </a:solidFill>
              </a:rPr>
              <a:t>Портрет творчески одарённого ребёнка</a:t>
            </a:r>
          </a:p>
          <a:p>
            <a:pPr algn="ctr">
              <a:buNone/>
            </a:pPr>
            <a:r>
              <a:rPr lang="ru-RU" sz="1800" b="1" dirty="0" smtClean="0"/>
              <a:t>(по Д. П. </a:t>
            </a:r>
            <a:r>
              <a:rPr lang="ru-RU" sz="1800" b="1" dirty="0" err="1" smtClean="0"/>
              <a:t>Гилфорду</a:t>
            </a:r>
            <a:r>
              <a:rPr lang="ru-RU" sz="1800" b="1" dirty="0" smtClean="0"/>
              <a:t>)</a:t>
            </a:r>
          </a:p>
          <a:p>
            <a:pPr algn="ctr">
              <a:buFontTx/>
              <a:buChar char="-"/>
            </a:pPr>
            <a:r>
              <a:rPr lang="ru-RU" sz="1800" b="1" dirty="0" smtClean="0"/>
              <a:t>богатство и гибкость мысли;</a:t>
            </a:r>
          </a:p>
          <a:p>
            <a:pPr algn="ctr">
              <a:buFontTx/>
              <a:buChar char="-"/>
            </a:pPr>
            <a:r>
              <a:rPr lang="ru-RU" sz="1800" b="1" dirty="0" smtClean="0"/>
              <a:t>высокий уровень </a:t>
            </a:r>
            <a:r>
              <a:rPr lang="ru-RU" sz="1800" b="1" dirty="0" err="1" smtClean="0"/>
              <a:t>креативности</a:t>
            </a:r>
            <a:r>
              <a:rPr lang="ru-RU" sz="1800" b="1" dirty="0" smtClean="0"/>
              <a:t>;</a:t>
            </a:r>
          </a:p>
          <a:p>
            <a:pPr algn="ctr">
              <a:buFontTx/>
              <a:buChar char="-"/>
            </a:pPr>
            <a:r>
              <a:rPr lang="ru-RU" sz="1800" b="1" dirty="0" smtClean="0"/>
              <a:t>ярко выраженная эмоциональность;</a:t>
            </a:r>
          </a:p>
          <a:p>
            <a:pPr algn="ctr">
              <a:buFontTx/>
              <a:buChar char="-"/>
            </a:pPr>
            <a:r>
              <a:rPr lang="ru-RU" sz="1800" b="1" dirty="0" smtClean="0"/>
              <a:t>оригинальность;</a:t>
            </a:r>
          </a:p>
          <a:p>
            <a:pPr algn="ctr">
              <a:buFontTx/>
              <a:buChar char="-"/>
            </a:pPr>
            <a:r>
              <a:rPr lang="ru-RU" sz="1800" b="1" dirty="0" smtClean="0"/>
              <a:t>любознательность;</a:t>
            </a:r>
          </a:p>
          <a:p>
            <a:pPr algn="ctr">
              <a:buFontTx/>
              <a:buChar char="-"/>
            </a:pPr>
            <a:r>
              <a:rPr lang="ru-RU" sz="1800" b="1" dirty="0" smtClean="0"/>
              <a:t>вариативность;</a:t>
            </a:r>
          </a:p>
          <a:p>
            <a:pPr algn="ctr">
              <a:buFontTx/>
              <a:buChar char="-"/>
            </a:pPr>
            <a:r>
              <a:rPr lang="ru-RU" sz="1800" b="1" dirty="0" smtClean="0"/>
              <a:t>богатство воображения;</a:t>
            </a:r>
          </a:p>
          <a:p>
            <a:pPr algn="ctr">
              <a:buFontTx/>
              <a:buChar char="-"/>
            </a:pPr>
            <a:r>
              <a:rPr lang="ru-RU" sz="1800" b="1" dirty="0" smtClean="0"/>
              <a:t>способность к разработке гипотезы</a:t>
            </a:r>
          </a:p>
          <a:p>
            <a:pPr algn="ctr">
              <a:buNone/>
            </a:pPr>
            <a:r>
              <a:rPr lang="ru-RU" sz="1800" b="1" dirty="0" smtClean="0"/>
              <a:t> </a:t>
            </a:r>
            <a:endParaRPr lang="ru-RU" sz="1800" b="1" dirty="0"/>
          </a:p>
        </p:txBody>
      </p:sp>
      <p:pic>
        <p:nvPicPr>
          <p:cNvPr id="6" name="Рисунок 5" descr="d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81600" y="1676400"/>
            <a:ext cx="2657475" cy="2183298"/>
          </a:xfrm>
          <a:prstGeom prst="rect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</p:pic>
      <p:sp>
        <p:nvSpPr>
          <p:cNvPr id="7" name="TextBox 6"/>
          <p:cNvSpPr txBox="1"/>
          <p:nvPr/>
        </p:nvSpPr>
        <p:spPr>
          <a:xfrm>
            <a:off x="4724400" y="4495800"/>
            <a:ext cx="39624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i="1" dirty="0" smtClean="0">
                <a:solidFill>
                  <a:srgbClr val="C00000"/>
                </a:solidFill>
              </a:rPr>
              <a:t>«Доминирующая ценность всех творчески одарённых детей – самовыражение в творчестве своей индивидуальности, эстетических идеалов»</a:t>
            </a:r>
          </a:p>
          <a:p>
            <a:pPr algn="r"/>
            <a:r>
              <a:rPr lang="ru-RU" sz="1400" b="1" i="1" dirty="0" err="1" smtClean="0"/>
              <a:t>Е.П.Торранс</a:t>
            </a:r>
            <a:endParaRPr lang="ru-RU" sz="1400" b="1" i="1" dirty="0" smtClean="0"/>
          </a:p>
          <a:p>
            <a:endParaRPr lang="ru-RU" sz="14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629400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Этапы читательской конференции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6e611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400800" y="304800"/>
            <a:ext cx="2154656" cy="1705769"/>
          </a:xfrm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</p:pic>
      <p:sp>
        <p:nvSpPr>
          <p:cNvPr id="8" name="TextBox 7"/>
          <p:cNvSpPr txBox="1"/>
          <p:nvPr/>
        </p:nvSpPr>
        <p:spPr>
          <a:xfrm>
            <a:off x="762000" y="1524000"/>
            <a:ext cx="541019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buAutoNum type="arabicPeriod"/>
            </a:pPr>
            <a:r>
              <a:rPr lang="ru-RU" b="1" dirty="0" smtClean="0"/>
              <a:t>Подготовительный этап;</a:t>
            </a:r>
          </a:p>
          <a:p>
            <a:pPr marL="342900" indent="-342900" algn="ctr">
              <a:buAutoNum type="arabicPeriod"/>
            </a:pPr>
            <a:r>
              <a:rPr lang="ru-RU" b="1" dirty="0" smtClean="0"/>
              <a:t>Определение тематики, проблематики конференции, разработка</a:t>
            </a:r>
          </a:p>
          <a:p>
            <a:pPr marL="342900" indent="-342900" algn="ctr"/>
            <a:r>
              <a:rPr lang="ru-RU" b="1" dirty="0" smtClean="0"/>
              <a:t>      круга актуальных вопросов;</a:t>
            </a:r>
          </a:p>
          <a:p>
            <a:pPr marL="342900" indent="-342900" algn="ctr"/>
            <a:r>
              <a:rPr lang="ru-RU" b="1" dirty="0" smtClean="0"/>
              <a:t>3. Привлечение определённых лиц к участию в конференции;</a:t>
            </a:r>
          </a:p>
          <a:p>
            <a:pPr marL="342900" indent="-342900" algn="ctr"/>
            <a:r>
              <a:rPr lang="ru-RU" b="1" dirty="0" smtClean="0"/>
              <a:t>4. Подготовка аудитории к мероприятию;</a:t>
            </a:r>
          </a:p>
          <a:p>
            <a:pPr marL="342900" indent="-342900" algn="ctr"/>
            <a:r>
              <a:rPr lang="ru-RU" b="1" dirty="0" smtClean="0"/>
              <a:t>5. Дискуссия на актуальную тему, заявленную в конференции;</a:t>
            </a:r>
          </a:p>
          <a:p>
            <a:pPr marL="342900" indent="-342900" algn="ctr"/>
            <a:r>
              <a:rPr lang="ru-RU" b="1" dirty="0" smtClean="0"/>
              <a:t>6. Рефлексия</a:t>
            </a:r>
          </a:p>
        </p:txBody>
      </p:sp>
      <p:pic>
        <p:nvPicPr>
          <p:cNvPr id="11" name="Рисунок 10" descr="0004-010-Programmy-dlja-rabot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24600" y="3733800"/>
            <a:ext cx="2362200" cy="2362200"/>
          </a:xfrm>
          <a:prstGeom prst="rect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</p:pic>
      <p:sp>
        <p:nvSpPr>
          <p:cNvPr id="12" name="TextBox 11"/>
          <p:cNvSpPr txBox="1"/>
          <p:nvPr/>
        </p:nvSpPr>
        <p:spPr>
          <a:xfrm>
            <a:off x="1042724" y="4953000"/>
            <a:ext cx="497707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i="1" dirty="0" smtClean="0">
                <a:solidFill>
                  <a:srgbClr val="C00000"/>
                </a:solidFill>
              </a:rPr>
              <a:t>Чтение – один из истоков мышления</a:t>
            </a:r>
          </a:p>
          <a:p>
            <a:pPr algn="ctr"/>
            <a:r>
              <a:rPr lang="ru-RU" sz="1400" b="1" i="1" dirty="0" smtClean="0">
                <a:solidFill>
                  <a:srgbClr val="C00000"/>
                </a:solidFill>
              </a:rPr>
              <a:t>и умственного развития.</a:t>
            </a:r>
          </a:p>
          <a:p>
            <a:pPr algn="r"/>
            <a:r>
              <a:rPr lang="ru-RU" sz="1400" b="1" i="1" dirty="0" smtClean="0"/>
              <a:t>В.А.Сухомлинский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7620000" cy="868362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Подготовительный этап конференции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58331e0b711d5ea6f761c1898b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19200" y="3962400"/>
            <a:ext cx="2141220" cy="1604914"/>
          </a:xfrm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5" name="Рисунок 4" descr="0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934200" y="1752600"/>
            <a:ext cx="1905001" cy="1905001"/>
          </a:xfrm>
          <a:prstGeom prst="rect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</p:pic>
      <p:sp>
        <p:nvSpPr>
          <p:cNvPr id="7" name="TextBox 6"/>
          <p:cNvSpPr txBox="1"/>
          <p:nvPr/>
        </p:nvSpPr>
        <p:spPr>
          <a:xfrm>
            <a:off x="1219200" y="1524000"/>
            <a:ext cx="5257800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u="sng" dirty="0" smtClean="0"/>
              <a:t>Цель этапа –</a:t>
            </a:r>
            <a:r>
              <a:rPr lang="ru-RU" sz="2000" b="1" dirty="0" smtClean="0"/>
              <a:t>определение участников конференции, изучение читательских интересов уч-ся, выбор произведения; согласование сроков проведения конференции с другими участниками.</a:t>
            </a:r>
          </a:p>
          <a:p>
            <a:endParaRPr lang="ru-RU" b="1" u="sng" dirty="0"/>
          </a:p>
        </p:txBody>
      </p:sp>
      <p:sp>
        <p:nvSpPr>
          <p:cNvPr id="8" name="TextBox 7"/>
          <p:cNvSpPr txBox="1"/>
          <p:nvPr/>
        </p:nvSpPr>
        <p:spPr>
          <a:xfrm>
            <a:off x="4572000" y="4648200"/>
            <a:ext cx="28003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i="1" dirty="0" smtClean="0">
                <a:solidFill>
                  <a:srgbClr val="C00000"/>
                </a:solidFill>
              </a:rPr>
              <a:t>Чтение – вот лучшее учение!</a:t>
            </a:r>
          </a:p>
          <a:p>
            <a:pPr algn="r"/>
            <a:r>
              <a:rPr lang="ru-RU" sz="1400" b="1" i="1" dirty="0" smtClean="0"/>
              <a:t>А.С.Пушкин</a:t>
            </a:r>
            <a:endParaRPr lang="ru-RU" sz="14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Дискуссия  - один из основных этапов читательской конференции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1800" b="1" u="sng" dirty="0" smtClean="0"/>
              <a:t>Цель данного этапа</a:t>
            </a:r>
            <a:r>
              <a:rPr lang="ru-RU" sz="1800" b="1" dirty="0" smtClean="0"/>
              <a:t> – формирование коллективного мнения о книге</a:t>
            </a:r>
          </a:p>
          <a:p>
            <a:pPr>
              <a:buNone/>
            </a:pPr>
            <a:r>
              <a:rPr lang="ru-RU" sz="1800" b="1" dirty="0" smtClean="0"/>
              <a:t>            (творчестве писателя), коллективная оценка произведения</a:t>
            </a:r>
            <a:endParaRPr lang="ru-RU" sz="1800" b="1" dirty="0"/>
          </a:p>
        </p:txBody>
      </p:sp>
      <p:pic>
        <p:nvPicPr>
          <p:cNvPr id="5" name="Рисунок 4" descr="children_readin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00400" y="2590800"/>
            <a:ext cx="2737104" cy="2329672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sp>
        <p:nvSpPr>
          <p:cNvPr id="8" name="TextBox 7"/>
          <p:cNvSpPr txBox="1"/>
          <p:nvPr/>
        </p:nvSpPr>
        <p:spPr>
          <a:xfrm>
            <a:off x="4038600" y="5181600"/>
            <a:ext cx="47238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i="1" dirty="0" smtClean="0">
                <a:solidFill>
                  <a:srgbClr val="C00000"/>
                </a:solidFill>
              </a:rPr>
              <a:t>Надо знать книгу. Надо любить и верить в неё. </a:t>
            </a:r>
          </a:p>
          <a:p>
            <a:pPr algn="ctr"/>
            <a:r>
              <a:rPr lang="ru-RU" sz="1200" b="1" i="1" dirty="0" smtClean="0">
                <a:solidFill>
                  <a:srgbClr val="C00000"/>
                </a:solidFill>
              </a:rPr>
              <a:t>Надо выработать в себе умение и практическую сноровку</a:t>
            </a:r>
          </a:p>
          <a:p>
            <a:pPr algn="ctr"/>
            <a:r>
              <a:rPr lang="ru-RU" sz="1200" b="1" i="1" dirty="0" smtClean="0">
                <a:solidFill>
                  <a:srgbClr val="C00000"/>
                </a:solidFill>
              </a:rPr>
              <a:t>работать при помощи книги.</a:t>
            </a:r>
          </a:p>
          <a:p>
            <a:pPr algn="r"/>
            <a:r>
              <a:rPr lang="ru-RU" sz="1200" b="1" i="1" dirty="0" smtClean="0"/>
              <a:t>Н.А.Рубакин</a:t>
            </a:r>
            <a:endParaRPr lang="ru-RU" sz="12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Рефлексия. Подведение итогов мероприятия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f716980eb85894161c09cb35c0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553200" y="1295400"/>
            <a:ext cx="2235200" cy="1676400"/>
          </a:xfrm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5" name="Рисунок 4" descr="529453_201202101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9600" y="1219200"/>
            <a:ext cx="1447800" cy="2171700"/>
          </a:xfrm>
          <a:prstGeom prst="rect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6" name="Рисунок 5" descr="icon15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1001" y="4191000"/>
            <a:ext cx="1898044" cy="1930581"/>
          </a:xfrm>
          <a:prstGeom prst="rect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7" name="Рисунок 6" descr="school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781800" y="3962400"/>
            <a:ext cx="1825625" cy="2190750"/>
          </a:xfrm>
          <a:prstGeom prst="rect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</p:pic>
      <p:sp>
        <p:nvSpPr>
          <p:cNvPr id="8" name="TextBox 7"/>
          <p:cNvSpPr txBox="1"/>
          <p:nvPr/>
        </p:nvSpPr>
        <p:spPr>
          <a:xfrm>
            <a:off x="2590801" y="1676400"/>
            <a:ext cx="35814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u="sng" dirty="0" smtClean="0"/>
              <a:t>Цель данного этапа </a:t>
            </a:r>
            <a:r>
              <a:rPr lang="ru-RU" sz="2000" b="1" dirty="0" smtClean="0"/>
              <a:t>– осознание совместно проделанной работы педагога с учащимися;</a:t>
            </a:r>
          </a:p>
          <a:p>
            <a:pPr algn="ctr"/>
            <a:r>
              <a:rPr lang="ru-RU" sz="2000" b="1" dirty="0" smtClean="0"/>
              <a:t>решение задачи: </a:t>
            </a:r>
          </a:p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через подготовку вдумчивого читателя – к формированию одарённой личности</a:t>
            </a:r>
            <a:endParaRPr lang="ru-RU" sz="2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819400" y="4876800"/>
            <a:ext cx="3733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i="1" dirty="0" smtClean="0"/>
              <a:t>Люди перестают мыслить, когда перестают читать.</a:t>
            </a:r>
          </a:p>
          <a:p>
            <a:pPr algn="r"/>
            <a:r>
              <a:rPr lang="ru-RU" sz="1400" b="1" i="1" dirty="0" smtClean="0"/>
              <a:t>Д.Дидро</a:t>
            </a:r>
            <a:endParaRPr lang="ru-RU" sz="14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Сотрудничество с участниками читательских конференций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8" name="Содержимое 7" descr="1298657871_reading-79126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14816" r="17810" b="7174"/>
          <a:stretch>
            <a:fillRect/>
          </a:stretch>
        </p:blipFill>
        <p:spPr>
          <a:xfrm>
            <a:off x="533400" y="1447800"/>
            <a:ext cx="1524000" cy="1574800"/>
          </a:xfrm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</p:pic>
      <p:sp>
        <p:nvSpPr>
          <p:cNvPr id="9" name="TextBox 8"/>
          <p:cNvSpPr txBox="1"/>
          <p:nvPr/>
        </p:nvSpPr>
        <p:spPr>
          <a:xfrm>
            <a:off x="609600" y="3124200"/>
            <a:ext cx="152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i="1" dirty="0" smtClean="0"/>
              <a:t>с родителями учащихся</a:t>
            </a:r>
            <a:endParaRPr lang="ru-RU" sz="1200" b="1" i="1" dirty="0"/>
          </a:p>
        </p:txBody>
      </p:sp>
      <p:pic>
        <p:nvPicPr>
          <p:cNvPr id="10" name="Рисунок 9" descr="DSC_235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43200" y="1473200"/>
            <a:ext cx="2362200" cy="1574800"/>
          </a:xfrm>
          <a:prstGeom prst="rect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</p:pic>
      <p:sp>
        <p:nvSpPr>
          <p:cNvPr id="11" name="TextBox 10"/>
          <p:cNvSpPr txBox="1"/>
          <p:nvPr/>
        </p:nvSpPr>
        <p:spPr>
          <a:xfrm>
            <a:off x="2743200" y="3124200"/>
            <a:ext cx="2391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i="1" dirty="0" smtClean="0"/>
              <a:t>с  сотрудниками библиотек</a:t>
            </a:r>
          </a:p>
          <a:p>
            <a:pPr algn="ctr"/>
            <a:r>
              <a:rPr lang="ru-RU" sz="1200" b="1" i="1" dirty="0" smtClean="0"/>
              <a:t>(на фото: с  сотрудниками ЦБ имени Н.В.Гоголя)</a:t>
            </a:r>
            <a:endParaRPr lang="ru-RU" sz="1200" b="1" i="1" dirty="0"/>
          </a:p>
        </p:txBody>
      </p:sp>
      <p:pic>
        <p:nvPicPr>
          <p:cNvPr id="12" name="Рисунок 11" descr="DSC_233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943600" y="1447800"/>
            <a:ext cx="2286000" cy="1524000"/>
          </a:xfrm>
          <a:prstGeom prst="rect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</p:pic>
      <p:sp>
        <p:nvSpPr>
          <p:cNvPr id="13" name="TextBox 12"/>
          <p:cNvSpPr txBox="1"/>
          <p:nvPr/>
        </p:nvSpPr>
        <p:spPr>
          <a:xfrm>
            <a:off x="5943600" y="3124200"/>
            <a:ext cx="26744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i="1" dirty="0" smtClean="0"/>
              <a:t>с литературным объединением</a:t>
            </a:r>
          </a:p>
          <a:p>
            <a:pPr algn="ctr"/>
            <a:r>
              <a:rPr lang="ru-RU" sz="1200" b="1" i="1" dirty="0" smtClean="0"/>
              <a:t>«</a:t>
            </a:r>
            <a:r>
              <a:rPr lang="ru-RU" sz="1200" b="1" i="1" dirty="0" err="1" smtClean="0"/>
              <a:t>Гандвик</a:t>
            </a:r>
            <a:r>
              <a:rPr lang="ru-RU" sz="1200" b="1" i="1" dirty="0" smtClean="0"/>
              <a:t>»</a:t>
            </a:r>
            <a:endParaRPr lang="ru-RU" sz="1200" b="1" i="1" dirty="0"/>
          </a:p>
        </p:txBody>
      </p:sp>
      <p:pic>
        <p:nvPicPr>
          <p:cNvPr id="15" name="Рисунок 14" descr="SAM_255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9600" y="3733800"/>
            <a:ext cx="1333500" cy="1778000"/>
          </a:xfrm>
          <a:prstGeom prst="rect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</p:pic>
      <p:sp>
        <p:nvSpPr>
          <p:cNvPr id="16" name="TextBox 15"/>
          <p:cNvSpPr txBox="1"/>
          <p:nvPr/>
        </p:nvSpPr>
        <p:spPr>
          <a:xfrm>
            <a:off x="228600" y="5715000"/>
            <a:ext cx="23622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i="1" dirty="0" smtClean="0"/>
              <a:t>с северодвинскими поэтами</a:t>
            </a:r>
          </a:p>
          <a:p>
            <a:pPr algn="ctr"/>
            <a:r>
              <a:rPr lang="ru-RU" sz="1200" b="1" i="1" dirty="0" smtClean="0"/>
              <a:t>(на фото: Р.Пономарёва)</a:t>
            </a:r>
            <a:endParaRPr lang="ru-RU" sz="1200" b="1" i="1" dirty="0"/>
          </a:p>
        </p:txBody>
      </p:sp>
      <p:pic>
        <p:nvPicPr>
          <p:cNvPr id="17" name="Рисунок 16" descr="SAM_2559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048000" y="3962400"/>
            <a:ext cx="2133600" cy="1600200"/>
          </a:xfrm>
          <a:prstGeom prst="rect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</p:pic>
      <p:sp>
        <p:nvSpPr>
          <p:cNvPr id="18" name="TextBox 17"/>
          <p:cNvSpPr txBox="1"/>
          <p:nvPr/>
        </p:nvSpPr>
        <p:spPr>
          <a:xfrm>
            <a:off x="2895600" y="5715000"/>
            <a:ext cx="2438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i="1" dirty="0" smtClean="0"/>
              <a:t>с творческими коллективами города, области</a:t>
            </a:r>
            <a:endParaRPr lang="ru-RU" sz="1200" b="1" i="1" dirty="0"/>
          </a:p>
        </p:txBody>
      </p:sp>
      <p:pic>
        <p:nvPicPr>
          <p:cNvPr id="30" name="Рисунок 29" descr="P2270018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096000" y="3810000"/>
            <a:ext cx="2209800" cy="1657350"/>
          </a:xfrm>
          <a:prstGeom prst="rect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</p:pic>
      <p:sp>
        <p:nvSpPr>
          <p:cNvPr id="31" name="TextBox 30"/>
          <p:cNvSpPr txBox="1"/>
          <p:nvPr/>
        </p:nvSpPr>
        <p:spPr>
          <a:xfrm>
            <a:off x="5791200" y="5715000"/>
            <a:ext cx="3124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i="1" dirty="0" smtClean="0"/>
              <a:t>с САФУ (ПГУ) в г.Северодвинске</a:t>
            </a:r>
          </a:p>
          <a:p>
            <a:pPr algn="ctr"/>
            <a:r>
              <a:rPr lang="ru-RU" sz="1200" b="1" i="1" dirty="0" smtClean="0"/>
              <a:t>(на фото: литературный вечер в САФУ)</a:t>
            </a:r>
            <a:endParaRPr lang="ru-RU" sz="12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Формы организации учебной деятельности в процессе подготовки и проведения конференции</a:t>
            </a:r>
            <a:endParaRPr lang="ru-RU" sz="2800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219456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Индивидуальная форма работы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Групповая форма работы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Коллективная форма работы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200" b="1" i="1" dirty="0" smtClean="0"/>
                        <a:t>Самостоятельный поиск, углубление и закрепление новых знаний;</a:t>
                      </a:r>
                      <a:r>
                        <a:rPr lang="ru-RU" sz="1200" b="1" i="1" baseline="0" dirty="0" smtClean="0"/>
                        <a:t> формирование потребности в самообразовании; приобретение опыта познавательной деятельности</a:t>
                      </a:r>
                      <a:endParaRPr lang="ru-RU" sz="12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1" dirty="0" smtClean="0"/>
                        <a:t>Снижение уровня тревожности в процессе работы над  групповым творческим , исследовательским заданием; развитие толерантности, умения вести диалог и аргументировать свою</a:t>
                      </a:r>
                      <a:r>
                        <a:rPr lang="ru-RU" sz="1200" b="1" i="1" baseline="0" dirty="0" smtClean="0"/>
                        <a:t> точку зрения</a:t>
                      </a:r>
                      <a:endParaRPr lang="ru-RU" sz="12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1" dirty="0" smtClean="0"/>
                        <a:t>В процессе дискуссии  обсуждается</a:t>
                      </a:r>
                      <a:r>
                        <a:rPr lang="ru-RU" sz="1200" b="1" i="1" baseline="0" dirty="0" smtClean="0"/>
                        <a:t> актуальная проблема произведения (творчества писателя), в ходе диалога дети учатся принимать общее решение, которое устроило бы всех – формируется коллективное мнение о книге</a:t>
                      </a:r>
                      <a:endParaRPr lang="ru-RU" sz="1200" b="1" i="1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Рисунок 4" descr="25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3000" y="4038600"/>
            <a:ext cx="1507524" cy="2286000"/>
          </a:xfrm>
          <a:prstGeom prst="rect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6" name="Рисунок 5" descr="shutterstock_310695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81400" y="4343400"/>
            <a:ext cx="1929057" cy="1313688"/>
          </a:xfrm>
          <a:prstGeom prst="rect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8" name="Рисунок 7" descr="SAM_2517.JPG"/>
          <p:cNvPicPr>
            <a:picLocks noChangeAspect="1"/>
          </p:cNvPicPr>
          <p:nvPr/>
        </p:nvPicPr>
        <p:blipFill>
          <a:blip r:embed="rId4" cstate="print"/>
          <a:srcRect l="5714" r="11429" b="4762"/>
          <a:stretch>
            <a:fillRect/>
          </a:stretch>
        </p:blipFill>
        <p:spPr>
          <a:xfrm>
            <a:off x="6248400" y="4114800"/>
            <a:ext cx="2209800" cy="1905000"/>
          </a:xfrm>
          <a:prstGeom prst="rect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336</TotalTime>
  <Words>706</Words>
  <Application>Microsoft Office PowerPoint</Application>
  <PresentationFormat>Экран (4:3)</PresentationFormat>
  <Paragraphs>106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Office Theme</vt:lpstr>
      <vt:lpstr>Роль читательской конференции в развитии творческой одарённости учащихся</vt:lpstr>
      <vt:lpstr>Актуальность проблемы</vt:lpstr>
      <vt:lpstr>Понятие «творческая одарённость»</vt:lpstr>
      <vt:lpstr>Этапы читательской конференции</vt:lpstr>
      <vt:lpstr>Подготовительный этап конференции</vt:lpstr>
      <vt:lpstr>Дискуссия  - один из основных этапов читательской конференции</vt:lpstr>
      <vt:lpstr>Рефлексия. Подведение итогов мероприятия</vt:lpstr>
      <vt:lpstr>Сотрудничество с участниками читательских конференций</vt:lpstr>
      <vt:lpstr>Формы организации учебной деятельности в процессе подготовки и проведения конференции</vt:lpstr>
      <vt:lpstr>Рост количества участников читательских конференций, творческих конкурсов </vt:lpstr>
      <vt:lpstr>Результативность опыта</vt:lpstr>
      <vt:lpstr>Чтение и одарённость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Роль читательской конференции в развитии творческой одарённости учащихся</dc:title>
  <dc:creator>Maks</dc:creator>
  <cp:lastModifiedBy>Maks</cp:lastModifiedBy>
  <cp:revision>39</cp:revision>
  <dcterms:created xsi:type="dcterms:W3CDTF">2012-09-25T14:27:53Z</dcterms:created>
  <dcterms:modified xsi:type="dcterms:W3CDTF">2013-04-05T03:05:46Z</dcterms:modified>
</cp:coreProperties>
</file>