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70" r:id="rId4"/>
    <p:sldId id="273" r:id="rId5"/>
    <p:sldId id="274" r:id="rId6"/>
    <p:sldId id="275" r:id="rId7"/>
    <p:sldId id="277" r:id="rId8"/>
    <p:sldId id="257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80" r:id="rId18"/>
    <p:sldId id="281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4D6E-F1EA-41A9-86C6-0A82A5FBA8AC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94D003-A781-47A2-A62A-FDAA478CA5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4D6E-F1EA-41A9-86C6-0A82A5FBA8AC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D003-A781-47A2-A62A-FDAA478CA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4D6E-F1EA-41A9-86C6-0A82A5FBA8AC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D003-A781-47A2-A62A-FDAA478CA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D064D6E-F1EA-41A9-86C6-0A82A5FBA8AC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D94D003-A781-47A2-A62A-FDAA478CA5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4D6E-F1EA-41A9-86C6-0A82A5FBA8AC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D003-A781-47A2-A62A-FDAA478CA5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4D6E-F1EA-41A9-86C6-0A82A5FBA8AC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D003-A781-47A2-A62A-FDAA478CA5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D003-A781-47A2-A62A-FDAA478CA5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4D6E-F1EA-41A9-86C6-0A82A5FBA8AC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4D6E-F1EA-41A9-86C6-0A82A5FBA8AC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D003-A781-47A2-A62A-FDAA478CA5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4D6E-F1EA-41A9-86C6-0A82A5FBA8AC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4D003-A781-47A2-A62A-FDAA478CA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D064D6E-F1EA-41A9-86C6-0A82A5FBA8AC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D94D003-A781-47A2-A62A-FDAA478CA5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4D6E-F1EA-41A9-86C6-0A82A5FBA8AC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94D003-A781-47A2-A62A-FDAA478CA5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D064D6E-F1EA-41A9-86C6-0A82A5FBA8AC}" type="datetimeFigureOut">
              <a:rPr lang="ru-RU" smtClean="0"/>
              <a:pPr/>
              <a:t>21.12.2014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D94D003-A781-47A2-A62A-FDAA478CA5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user\&#1052;&#1086;&#1080;%20&#1076;&#1086;&#1082;&#1091;&#1084;&#1077;&#1085;&#1090;&#1099;\&#1088;&#1072;&#1073;&#1086;&#1090;&#1072;\&#1091;&#1088;&#1086;&#1082;&#1080;\&#1063;&#1090;&#1077;&#1085;&#1080;&#1077;\2%20&#1082;&#1083;&#1072;&#1089;&#1089;\&#1055;&#1091;&#1096;&#1082;&#1080;&#1085;\&#1058;&#1091;&#1085;&#1075;&#1091;&#1089;&#1082;&#1086;&#1074;&#1072;%20&#1051;.&#1048;.%20&#1057;&#1087;&#1077;&#1085;&#1094;&#1080;&#1092;&#1080;&#1082;&#1072;%20&#1089;&#1082;&#1072;&#1079;&#1086;&#1095;&#1085;&#1086;&#1075;&#1086;%20&#1078;&#1072;&#1085;&#1088;&#1072;%20&#1074;%20&#1087;&#1086;&#1101;&#1090;&#1080;&#1095;&#1077;&#1089;&#1082;&#1086;&#1081;%20&#1089;&#1082;&#1072;&#1079;&#1082;&#1077;%20&#1040;.&#1057;.&#1055;&#1091;&#1096;&#1082;&#1080;&#1085;&#1072;\&#1060;&#1080;&#1083;&#1100;&#1084;.avi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1%83%D1%81%D1%81%D0%BA%D0%B8%D0%B5_%D1%81%D0%BA%D0%B0%D0%B7%D0%BA%D0%B8" TargetMode="External"/><Relationship Id="rId2" Type="http://schemas.openxmlformats.org/officeDocument/2006/relationships/hyperlink" Target="http://ru.wikipedia.org/wiki/%D0%91%D1%80%D0%B0%D1%82%D1%8C%D1%8F_%D0%93%D1%80%D0%B8%D0%BC%D0%B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Documents and Settings\Admin\Рабочий стол\200806051232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786082" cy="3489934"/>
          </a:xfrm>
          <a:prstGeom prst="rect">
            <a:avLst/>
          </a:prstGeom>
          <a:noFill/>
        </p:spPr>
      </p:pic>
      <p:pic>
        <p:nvPicPr>
          <p:cNvPr id="18434" name="Picture 2" descr="C:\Documents and Settings\Admin\Рабочий стол\20100522_2_dehter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571876"/>
            <a:ext cx="4091375" cy="311626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 rot="20117254">
            <a:off x="84160" y="2901847"/>
            <a:ext cx="86165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Сказка о рыбаке о рыбке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8436" name="Picture 4" descr="http://www.trade-serv.ru/images/stories/flexicontent/s_rybal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50" y="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Сказки Пушкина. Перед ним изба со светелкой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15435" cy="6429420"/>
          </a:xfrm>
          <a:prstGeom prst="rect">
            <a:avLst/>
          </a:prstGeom>
          <a:noFill/>
        </p:spPr>
      </p:pic>
      <p:pic>
        <p:nvPicPr>
          <p:cNvPr id="7172" name="Picture 4" descr="Сказки Пушкина. Не хочу быть черной крестьянко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799" y="285728"/>
            <a:ext cx="8755357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Сказки Пушкина. Что ж он видит? Высокий терем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9528"/>
            <a:ext cx="8572560" cy="6434182"/>
          </a:xfrm>
          <a:prstGeom prst="rect">
            <a:avLst/>
          </a:prstGeom>
          <a:noFill/>
        </p:spPr>
      </p:pic>
      <p:pic>
        <p:nvPicPr>
          <p:cNvPr id="6148" name="Picture 4" descr="Сказки Пушкина. На конюшне служить его послал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36502"/>
            <a:ext cx="8643998" cy="6507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Сказки Пушкина. Как ты смеешь, мужик, спорить со мною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249" y="214290"/>
            <a:ext cx="8707031" cy="6429420"/>
          </a:xfrm>
          <a:prstGeom prst="rect">
            <a:avLst/>
          </a:prstGeom>
          <a:noFill/>
        </p:spPr>
      </p:pic>
      <p:pic>
        <p:nvPicPr>
          <p:cNvPr id="5124" name="Picture 4" descr="http://skaz-pushkina.ru/kadr/rr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85728"/>
            <a:ext cx="8782624" cy="63119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skaz-pushkina.ru/kadr/rr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6502"/>
            <a:ext cx="8501122" cy="6507208"/>
          </a:xfrm>
          <a:prstGeom prst="rect">
            <a:avLst/>
          </a:prstGeom>
          <a:noFill/>
        </p:spPr>
      </p:pic>
      <p:pic>
        <p:nvPicPr>
          <p:cNvPr id="4100" name="Picture 4" descr="http://skaz-pushkina.ru/kadr/rr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42852"/>
            <a:ext cx="8501122" cy="657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Сказки Пушкина. Что ж? пред ним царские палаты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586" y="142852"/>
            <a:ext cx="8637694" cy="6500858"/>
          </a:xfrm>
          <a:prstGeom prst="rect">
            <a:avLst/>
          </a:prstGeom>
          <a:noFill/>
        </p:spPr>
      </p:pic>
      <p:pic>
        <p:nvPicPr>
          <p:cNvPr id="3076" name="Picture 4" descr="http://skaz-pushkina.ru/kadr/rr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236" y="214290"/>
            <a:ext cx="8612482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skaz-pushkina.ru/kadr/rr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8715436" cy="6572296"/>
          </a:xfrm>
          <a:prstGeom prst="rect">
            <a:avLst/>
          </a:prstGeom>
          <a:noFill/>
        </p:spPr>
      </p:pic>
      <p:pic>
        <p:nvPicPr>
          <p:cNvPr id="2052" name="Picture 4" descr="http://skaz-pushkina.ru/kadr/rr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8786874" cy="6572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skaz-pushkina.ru/kadr/rr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0"/>
            <a:ext cx="8858312" cy="6500858"/>
          </a:xfrm>
          <a:prstGeom prst="rect">
            <a:avLst/>
          </a:prstGeom>
          <a:noFill/>
        </p:spPr>
      </p:pic>
      <p:pic>
        <p:nvPicPr>
          <p:cNvPr id="1028" name="Picture 4" descr="Сказки Пушкина. Смилуйся, государыня рыбка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5064"/>
            <a:ext cx="8786874" cy="6650084"/>
          </a:xfrm>
          <a:prstGeom prst="rect">
            <a:avLst/>
          </a:prstGeom>
          <a:noFill/>
        </p:spPr>
      </p:pic>
      <p:pic>
        <p:nvPicPr>
          <p:cNvPr id="1030" name="Picture 6" descr="http://skaz-pushkina.ru/kadr/rr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90442"/>
            <a:ext cx="8643998" cy="64532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855663" y="476250"/>
            <a:ext cx="7659469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8000"/>
                </a:solidFill>
                <a:latin typeface="Monotype Corsiva" pitchFamily="66" charset="0"/>
              </a:rPr>
              <a:t>Что значит:</a:t>
            </a:r>
          </a:p>
          <a:p>
            <a:r>
              <a:rPr lang="ru-RU" sz="4400" b="1" dirty="0" smtClean="0">
                <a:solidFill>
                  <a:srgbClr val="008000"/>
                </a:solidFill>
                <a:latin typeface="Monotype Corsiva" pitchFamily="66" charset="0"/>
              </a:rPr>
              <a:t>«остаться  </a:t>
            </a:r>
            <a:r>
              <a:rPr lang="ru-RU" sz="4400" b="1" dirty="0">
                <a:solidFill>
                  <a:srgbClr val="008000"/>
                </a:solidFill>
                <a:latin typeface="Monotype Corsiva" pitchFamily="66" charset="0"/>
              </a:rPr>
              <a:t>у  разбитого  корыта</a:t>
            </a:r>
            <a:r>
              <a:rPr lang="ru-RU" sz="4400" b="1" dirty="0" smtClean="0">
                <a:solidFill>
                  <a:srgbClr val="008000"/>
                </a:solidFill>
                <a:latin typeface="Monotype Corsiva" pitchFamily="66" charset="0"/>
              </a:rPr>
              <a:t>»?</a:t>
            </a:r>
            <a:endParaRPr lang="ru-RU" sz="4400" b="1" dirty="0">
              <a:solidFill>
                <a:srgbClr val="008000"/>
              </a:solidFill>
              <a:latin typeface="Monotype Corsiva" pitchFamily="66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1989138"/>
            <a:ext cx="5767388" cy="43195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928662" y="500042"/>
            <a:ext cx="61436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8000"/>
                </a:solidFill>
                <a:latin typeface="Monotype Corsiva" pitchFamily="66" charset="0"/>
              </a:rPr>
              <a:t>Подумай можно  ли назвать  </a:t>
            </a:r>
          </a:p>
          <a:p>
            <a:r>
              <a:rPr lang="ru-RU" sz="3600" b="1" dirty="0" smtClean="0">
                <a:solidFill>
                  <a:srgbClr val="008000"/>
                </a:solidFill>
                <a:latin typeface="Monotype Corsiva" pitchFamily="66" charset="0"/>
              </a:rPr>
              <a:t>Рыбку  отзывчивой  и доброй? </a:t>
            </a:r>
            <a:endParaRPr lang="ru-RU" sz="3600" b="1" dirty="0">
              <a:solidFill>
                <a:srgbClr val="008000"/>
              </a:solidFill>
              <a:latin typeface="Monotype Corsiva" pitchFamily="66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035926">
            <a:off x="3627978" y="2176387"/>
            <a:ext cx="601186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6" descr="Serov00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3929063"/>
            <a:ext cx="2132012" cy="2520950"/>
          </a:xfrm>
          <a:prstGeom prst="rect">
            <a:avLst/>
          </a:prstGeom>
          <a:noFill/>
          <a:ln w="38100" cmpd="dbl" algn="ctr">
            <a:solidFill>
              <a:srgbClr val="0000CC"/>
            </a:solidFill>
            <a:miter lim="800000"/>
            <a:headEnd/>
            <a:tailEnd/>
          </a:ln>
        </p:spPr>
      </p:pic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0" y="285750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solidFill>
                  <a:srgbClr val="000099"/>
                </a:solidFill>
                <a:latin typeface="Monotype Corsiva" pitchFamily="66" charset="0"/>
              </a:rPr>
              <a:t>СПАСИБО ЗА ВНИМАНИЕ</a:t>
            </a:r>
          </a:p>
        </p:txBody>
      </p:sp>
      <p:pic>
        <p:nvPicPr>
          <p:cNvPr id="22532" name="Picture 24" descr="Serov0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285750"/>
            <a:ext cx="2135188" cy="2520950"/>
          </a:xfrm>
          <a:prstGeom prst="rect">
            <a:avLst/>
          </a:prstGeom>
          <a:noFill/>
          <a:ln w="38100" cmpd="dbl" algn="ctr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45058" name="Picture 2" descr="http://agodok.ru/wp-content/uploads/2012/10/ribka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14290"/>
            <a:ext cx="2257425" cy="2152650"/>
          </a:xfrm>
          <a:prstGeom prst="rect">
            <a:avLst/>
          </a:prstGeom>
          <a:noFill/>
        </p:spPr>
      </p:pic>
      <p:pic>
        <p:nvPicPr>
          <p:cNvPr id="45060" name="Picture 4" descr="http://agodok.ru/wp-content/uploads/2012/10/ribka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4357694"/>
            <a:ext cx="2257425" cy="2152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72" name="Фильм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685800"/>
            <a:ext cx="6858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video fullScrn="1">
              <p:cMediaNode showWhenStopped="0">
                <p:cTn id="2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17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1500174"/>
            <a:ext cx="4357718" cy="507207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Считается, что сюжет сказки </a:t>
            </a:r>
            <a:r>
              <a:rPr lang="ru-RU" dirty="0" smtClean="0">
                <a:solidFill>
                  <a:schemeClr val="bg1"/>
                </a:solidFill>
              </a:rPr>
              <a:t>основан</a:t>
            </a:r>
            <a:r>
              <a:rPr lang="ru-RU" dirty="0">
                <a:solidFill>
                  <a:schemeClr val="bg1"/>
                </a:solidFill>
              </a:rPr>
              <a:t>  на </a:t>
            </a:r>
            <a:r>
              <a:rPr lang="ru-RU" dirty="0" smtClean="0">
                <a:solidFill>
                  <a:schemeClr val="bg1"/>
                </a:solidFill>
              </a:rPr>
              <a:t>сказке </a:t>
            </a:r>
            <a:r>
              <a:rPr lang="ru-RU" dirty="0">
                <a:solidFill>
                  <a:schemeClr val="bg1"/>
                </a:solidFill>
              </a:rPr>
              <a:t>«О рыбаке и его жене»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из сборника </a:t>
            </a:r>
            <a:r>
              <a:rPr lang="ru-RU" dirty="0">
                <a:solidFill>
                  <a:schemeClr val="bg1"/>
                </a:solidFill>
                <a:hlinkClick r:id="rId2" tooltip="Братья Гримм"/>
              </a:rPr>
              <a:t>братьев </a:t>
            </a:r>
            <a:r>
              <a:rPr lang="ru-RU" dirty="0" smtClean="0">
                <a:solidFill>
                  <a:schemeClr val="bg1"/>
                </a:solidFill>
                <a:hlinkClick r:id="rId2" tooltip="Братья Гримм"/>
              </a:rPr>
              <a:t>Гримм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>
                <a:solidFill>
                  <a:schemeClr val="bg1"/>
                </a:solidFill>
              </a:rPr>
              <a:t>с которой имеет очень близкие совпадения, а также перекликается с </a:t>
            </a:r>
            <a:r>
              <a:rPr lang="ru-RU" dirty="0">
                <a:solidFill>
                  <a:schemeClr val="bg1"/>
                </a:solidFill>
                <a:hlinkClick r:id="rId3" tooltip="Русские сказки"/>
              </a:rPr>
              <a:t>русской народной сказкой</a:t>
            </a:r>
            <a:r>
              <a:rPr lang="ru-RU" dirty="0">
                <a:solidFill>
                  <a:schemeClr val="bg1"/>
                </a:solidFill>
              </a:rPr>
              <a:t>«Жадная старуха» (где вместо рыбки выступает волшебное </a:t>
            </a:r>
            <a:r>
              <a:rPr lang="ru-RU" dirty="0" smtClean="0">
                <a:solidFill>
                  <a:schemeClr val="bg1"/>
                </a:solidFill>
              </a:rPr>
              <a:t>дерево)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6385" name="Picture 1" descr="C:\Documents and Settings\Admin\Рабочий стол\znaete-li-vi-Grimm-Hana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714488"/>
            <a:ext cx="3714744" cy="495299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00166" y="500042"/>
            <a:ext cx="63863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История создания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ou.org/shabbat/5765/kosher/herrin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257195"/>
            <a:ext cx="5500726" cy="460080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Невод-  рыболовная сеть, состоящая из мотни, приводов и крыльев.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ostoslavskij.ucoz.ru/_ph/17/635439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89" y="2071678"/>
            <a:ext cx="6781803" cy="381476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684226" y="714356"/>
            <a:ext cx="38880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Дворянка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C:\Documents and Settings\Admin\Рабочий стол\mod79_1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571612"/>
            <a:ext cx="3571900" cy="448495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786050" y="500042"/>
            <a:ext cx="27146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Кичка 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28794" y="714356"/>
            <a:ext cx="51144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Душегрейка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1748" name="Picture 4" descr="http://img-fotki.yandex.ru/get/4110/swirelka.4e/0_396cc_f458af9f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571612"/>
            <a:ext cx="3648067" cy="4873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0"/>
            <a:ext cx="4429124" cy="6429420"/>
          </a:xfrm>
        </p:spPr>
        <p:txBody>
          <a:bodyPr>
            <a:no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Жил старик со своею старухой</a:t>
            </a:r>
            <a:b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самого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синего моря;</a:t>
            </a:r>
            <a:b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Они жили в ветхой землянке</a:t>
            </a:r>
            <a:b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Ровно тридцать лет и три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года.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Старик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ловил неводом рыбу,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Старуха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пряла свою пряжу.</a:t>
            </a:r>
          </a:p>
          <a:p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 он в море закинул невод, —</a:t>
            </a:r>
          </a:p>
          <a:p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Пришел невод с одною тиной.</a:t>
            </a:r>
          </a:p>
          <a:p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в другой раз закинул невод, —</a:t>
            </a:r>
          </a:p>
          <a:p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Пришел невод с травой морскою.</a:t>
            </a:r>
          </a:p>
          <a:p>
            <a:endParaRPr lang="ru-RU" sz="700" b="1" dirty="0"/>
          </a:p>
        </p:txBody>
      </p:sp>
      <p:pic>
        <p:nvPicPr>
          <p:cNvPr id="10244" name="Picture 4" descr="Сказки Пушкина. Рассказал ей великое чудо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1"/>
            <a:ext cx="9001124" cy="68008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Сказки Пушкина. Не умел ты взять выкупа с рыбки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72560" cy="6467485"/>
          </a:xfrm>
          <a:prstGeom prst="rect">
            <a:avLst/>
          </a:prstGeom>
          <a:noFill/>
        </p:spPr>
      </p:pic>
      <p:pic>
        <p:nvPicPr>
          <p:cNvPr id="8196" name="Picture 4" descr="Сказки Пушкина. У старухи новое коры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26990"/>
            <a:ext cx="8429684" cy="6345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128</TotalTime>
  <Words>42</Words>
  <Application>Microsoft Office PowerPoint</Application>
  <PresentationFormat>Экран (4:3)</PresentationFormat>
  <Paragraphs>19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Слайд 1</vt:lpstr>
      <vt:lpstr>Слайд 2</vt:lpstr>
      <vt:lpstr>Слайд 3</vt:lpstr>
      <vt:lpstr>      Невод-  рыболовная сеть, состоящая из мотни, приводов и крыльев.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«Добрым молодцам урок» А.С. Пушкин  </dc:title>
  <dc:creator>-</dc:creator>
  <cp:lastModifiedBy>Admin</cp:lastModifiedBy>
  <cp:revision>14</cp:revision>
  <dcterms:created xsi:type="dcterms:W3CDTF">2013-09-15T15:04:12Z</dcterms:created>
  <dcterms:modified xsi:type="dcterms:W3CDTF">2014-12-21T08:48:14Z</dcterms:modified>
</cp:coreProperties>
</file>