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128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669874A-127A-4B37-AC75-A5AB188A0607}" type="datetimeFigureOut">
              <a:rPr lang="ru-RU" smtClean="0"/>
              <a:t>16.01.2014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C919066-9D6A-40DE-BE79-70B498569B47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669874A-127A-4B37-AC75-A5AB188A0607}" type="datetimeFigureOut">
              <a:rPr lang="ru-RU" smtClean="0"/>
              <a:t>16.01.2014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C919066-9D6A-40DE-BE79-70B498569B4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669874A-127A-4B37-AC75-A5AB188A0607}" type="datetimeFigureOut">
              <a:rPr lang="ru-RU" smtClean="0"/>
              <a:t>16.01.2014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C919066-9D6A-40DE-BE79-70B498569B4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669874A-127A-4B37-AC75-A5AB188A0607}" type="datetimeFigureOut">
              <a:rPr lang="ru-RU" smtClean="0"/>
              <a:t>16.01.2014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C919066-9D6A-40DE-BE79-70B498569B4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669874A-127A-4B37-AC75-A5AB188A0607}" type="datetimeFigureOut">
              <a:rPr lang="ru-RU" smtClean="0"/>
              <a:t>16.01.2014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C919066-9D6A-40DE-BE79-70B498569B47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669874A-127A-4B37-AC75-A5AB188A0607}" type="datetimeFigureOut">
              <a:rPr lang="ru-RU" smtClean="0"/>
              <a:t>16.01.2014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C919066-9D6A-40DE-BE79-70B498569B4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669874A-127A-4B37-AC75-A5AB188A0607}" type="datetimeFigureOut">
              <a:rPr lang="ru-RU" smtClean="0"/>
              <a:t>16.01.2014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C919066-9D6A-40DE-BE79-70B498569B4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669874A-127A-4B37-AC75-A5AB188A0607}" type="datetimeFigureOut">
              <a:rPr lang="ru-RU" smtClean="0"/>
              <a:t>16.01.2014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C919066-9D6A-40DE-BE79-70B498569B4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669874A-127A-4B37-AC75-A5AB188A0607}" type="datetimeFigureOut">
              <a:rPr lang="ru-RU" smtClean="0"/>
              <a:t>16.01.2014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C919066-9D6A-40DE-BE79-70B498569B47}" type="slidenum">
              <a:rPr lang="ru-RU" smtClean="0"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669874A-127A-4B37-AC75-A5AB188A0607}" type="datetimeFigureOut">
              <a:rPr lang="ru-RU" smtClean="0"/>
              <a:t>16.01.2014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C919066-9D6A-40DE-BE79-70B498569B4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669874A-127A-4B37-AC75-A5AB188A0607}" type="datetimeFigureOut">
              <a:rPr lang="ru-RU" smtClean="0"/>
              <a:t>16.01.2014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C919066-9D6A-40DE-BE79-70B498569B47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7669874A-127A-4B37-AC75-A5AB188A0607}" type="datetimeFigureOut">
              <a:rPr lang="ru-RU" smtClean="0"/>
              <a:t>16.01.2014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FC919066-9D6A-40DE-BE79-70B498569B47}" type="slidenum">
              <a:rPr lang="ru-RU" smtClean="0"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94%D1%80%D0%B5%D0%B2%D0%BD%D0%B5%D0%B3%D1%80%D0%B5%D1%87%D0%B5%D1%81%D0%BA%D0%B8%D0%B9_%D1%8F%D0%B7%D1%8B%D0%BA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ru.wikipedia.org/wiki/%D0%9D%D0%B0%D0%BA%D0%B0%D0%BC%D1%83%D1%80%D0%B0_%D0%A5%D0%B0%D0%B4%D0%B7%D0%B8%D0%BC%D1%8D" TargetMode="Externa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://ru.wikipedia.org/wiki/%D0%91%D0%B8%D0%BE%D0%BF%D0%BE%D0%BB%D0%B8%D1%82%D0%B8%D0%BA%D0%B0" TargetMode="Externa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0" y="1928802"/>
            <a:ext cx="9144001" cy="92333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Chevron">
              <a:avLst/>
            </a:prstTxWarp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актуальные проблемы в биоэтики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copypast.ru/uploads/posts/thumbs/1256823736_1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86116" y="1628774"/>
            <a:ext cx="5715000" cy="5229226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3000364" y="0"/>
            <a:ext cx="3403496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vi-VN" sz="54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Биоэ́тика</a:t>
            </a:r>
            <a:endParaRPr lang="ru-RU" sz="54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0" y="1785926"/>
            <a:ext cx="314324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(от </a:t>
            </a:r>
            <a:r>
              <a:rPr lang="ru-RU" sz="2400" u="sng" dirty="0" err="1">
                <a:hlinkClick r:id="rId3" tooltip="Древнегреческий язык"/>
              </a:rPr>
              <a:t>др.-греч</a:t>
            </a:r>
            <a:r>
              <a:rPr lang="ru-RU" sz="2400" u="sng" dirty="0">
                <a:hlinkClick r:id="rId3" tooltip="Древнегреческий язык"/>
              </a:rPr>
              <a:t>.</a:t>
            </a:r>
            <a:r>
              <a:rPr lang="ru-RU" sz="2400" dirty="0"/>
              <a:t> </a:t>
            </a:r>
            <a:r>
              <a:rPr lang="ru-RU" sz="2400" dirty="0" err="1"/>
              <a:t>βιός </a:t>
            </a:r>
            <a:r>
              <a:rPr lang="ru-RU" sz="2400" dirty="0"/>
              <a:t>— жизнь и </a:t>
            </a:r>
            <a:r>
              <a:rPr lang="ru-RU" sz="2400" dirty="0" err="1"/>
              <a:t>ἠθική</a:t>
            </a:r>
            <a:r>
              <a:rPr lang="ru-RU" sz="2400" dirty="0"/>
              <a:t> — поведение, поступки) — учение о нравственной стороне деятельности человека в медицине и биологии.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857232"/>
            <a:ext cx="914400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Впервые термин употребляется </a:t>
            </a:r>
            <a:r>
              <a:rPr lang="ru-RU" dirty="0" err="1"/>
              <a:t>Bioethics</a:t>
            </a:r>
            <a:r>
              <a:rPr lang="ru-RU" dirty="0"/>
              <a:t> использовался </a:t>
            </a:r>
            <a:r>
              <a:rPr lang="ru-RU" dirty="0" err="1"/>
              <a:t>Fritz</a:t>
            </a:r>
            <a:r>
              <a:rPr lang="ru-RU" dirty="0"/>
              <a:t> </a:t>
            </a:r>
            <a:r>
              <a:rPr lang="ru-RU" dirty="0" err="1"/>
              <a:t>Jahr</a:t>
            </a:r>
            <a:r>
              <a:rPr lang="ru-RU" dirty="0"/>
              <a:t> в 1927 году. В 1969 год упоминался у американским онкологом и биохимиком В. Р. </a:t>
            </a:r>
            <a:r>
              <a:rPr lang="ru-RU" dirty="0" err="1"/>
              <a:t>Поттером</a:t>
            </a:r>
            <a:r>
              <a:rPr lang="ru-RU" dirty="0"/>
              <a:t> для обозначения этических проблем, связанных с потенциальной опасностью для выживания человечества в современном мире. Первое упоминание термина в медицинском журнале относят к 1971 году.</a:t>
            </a:r>
          </a:p>
          <a:p>
            <a:r>
              <a:rPr lang="ru-RU" dirty="0"/>
              <a:t>В </a:t>
            </a:r>
            <a:r>
              <a:rPr lang="ru-RU" dirty="0" err="1"/>
              <a:t>Encyclopedia</a:t>
            </a:r>
            <a:r>
              <a:rPr lang="ru-RU" dirty="0"/>
              <a:t> </a:t>
            </a:r>
            <a:r>
              <a:rPr lang="ru-RU" dirty="0" err="1"/>
              <a:t>of</a:t>
            </a:r>
            <a:r>
              <a:rPr lang="ru-RU" dirty="0"/>
              <a:t> </a:t>
            </a:r>
            <a:r>
              <a:rPr lang="ru-RU" dirty="0" err="1"/>
              <a:t>Bioethics</a:t>
            </a:r>
            <a:r>
              <a:rPr lang="ru-RU" dirty="0"/>
              <a:t> (т. 1, с. XXI) биоэтика определяется как «систематическое исследование нравственных параметров, — включая моральную оценку, решения, поведение, ориентиры и т. п. — достижений биологических и медицинских наук».</a:t>
            </a:r>
          </a:p>
          <a:p>
            <a:r>
              <a:rPr lang="ru-RU" dirty="0"/>
              <a:t>Позже биомедицинская этика формируется как учебная дисциплина в медицинских вузах. К вопросам биоэтики обращались и обращаются мыслители разных направлений. Например, известный японский специалист по истории буддизма </a:t>
            </a:r>
            <a:r>
              <a:rPr lang="ru-RU" dirty="0" err="1">
                <a:hlinkClick r:id="rId2" tooltip="Накамура Хадзимэ"/>
              </a:rPr>
              <a:t>Накамура</a:t>
            </a:r>
            <a:r>
              <a:rPr lang="ru-RU" dirty="0">
                <a:hlinkClick r:id="rId2" tooltip="Накамура Хадзимэ"/>
              </a:rPr>
              <a:t> </a:t>
            </a:r>
            <a:r>
              <a:rPr lang="ru-RU" dirty="0" err="1">
                <a:hlinkClick r:id="rId2" tooltip="Накамура Хадзимэ"/>
              </a:rPr>
              <a:t>Хадзимэ</a:t>
            </a:r>
            <a:r>
              <a:rPr lang="ru-RU" dirty="0"/>
              <a:t> (1912—1999) в своих работах не раз касался проблем биоэтики.</a:t>
            </a:r>
          </a:p>
        </p:txBody>
      </p:sp>
      <p:pic>
        <p:nvPicPr>
          <p:cNvPr id="4098" name="Picture 2" descr="http://image.newsru.com/pict/id/large/425124_20020521171230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3438" y="4571999"/>
            <a:ext cx="3048000" cy="2286001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000364" y="0"/>
            <a:ext cx="266355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История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86116" y="214290"/>
            <a:ext cx="4332020" cy="584775"/>
          </a:xfrm>
          <a:prstGeom prst="rect">
            <a:avLst/>
          </a:prstGeom>
        </p:spPr>
        <p:txBody>
          <a:bodyPr wrap="none">
            <a:spAutoFit/>
            <a:scene3d>
              <a:camera prst="perspectiveLeft"/>
              <a:lightRig rig="flat" dir="tl"/>
            </a:scene3d>
            <a:sp3d contourW="19050" prstMaterial="clear">
              <a:bevelT w="50800" h="50800"/>
              <a:contourClr>
                <a:schemeClr val="accent5">
                  <a:tint val="70000"/>
                  <a:satMod val="180000"/>
                  <a:alpha val="70000"/>
                </a:schemeClr>
              </a:contourClr>
            </a:sp3d>
          </a:bodyPr>
          <a:lstStyle/>
          <a:p>
            <a:r>
              <a:rPr lang="ru-RU" sz="3200" b="1" dirty="0">
                <a:ln/>
                <a:solidFill>
                  <a:schemeClr val="accent5">
                    <a:tint val="50000"/>
                    <a:satMod val="180000"/>
                  </a:schemeClr>
                </a:solidFill>
              </a:rPr>
              <a:t>Направления биоэтики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714348" y="928670"/>
            <a:ext cx="4572000" cy="563231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i="1" dirty="0"/>
              <a:t>В узком смысле</a:t>
            </a:r>
            <a:r>
              <a:rPr lang="ru-RU" dirty="0"/>
              <a:t> понятие биоэтика обозначает весь круг этических проблем во взаимодействии врача и пациента. Неоднозначные ситуации, постоянно возникающие в практической медицине как порождение прогресса биологической науки и медицинского знания, требуют постоянного обсуждения как в медицинском сообществе, так и в кругу широкой общественности.</a:t>
            </a:r>
          </a:p>
          <a:p>
            <a:r>
              <a:rPr lang="ru-RU" i="1" dirty="0"/>
              <a:t>В широком смысле</a:t>
            </a:r>
            <a:r>
              <a:rPr lang="ru-RU" dirty="0"/>
              <a:t> термин биоэтика относится к исследованию социальных, экологических, медицинских и социально-правовых проблем, касающихся не только человека, но и любых живых организмов, включённых в экосистемы, окружающие человека. В этом смысле биоэтика имеет философскую направленность, оценивает результаты развития новых технологий и идей в медицине и биологии в целом.</a:t>
            </a:r>
          </a:p>
        </p:txBody>
      </p:sp>
      <p:pic>
        <p:nvPicPr>
          <p:cNvPr id="3074" name="Picture 2" descr="http://wiki.kamipkpk.ru/images/5/58/44086664_DNK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810250" y="3638549"/>
            <a:ext cx="3333750" cy="321945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57158" y="571480"/>
            <a:ext cx="120898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u="sng" dirty="0"/>
              <a:t>Эвтаназия</a:t>
            </a:r>
            <a:endParaRPr lang="ru-RU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0" y="857232"/>
            <a:ext cx="9144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/>
              <a:t>Вопрос о приемлемости добровольного ухода из жизни становится всё более актуальным — по мере того, как растут технические возможности сохранения «жизни тела» — при вполне возможной «смерти мозга».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0" y="1285860"/>
            <a:ext cx="461305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/>
              <a:t>Гомотрансплантация и </a:t>
            </a:r>
            <a:r>
              <a:rPr lang="ru-RU" b="1" dirty="0" err="1"/>
              <a:t>аллотрансплантация</a:t>
            </a:r>
            <a:endParaRPr lang="ru-RU" b="1" dirty="0"/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285720" y="1571613"/>
            <a:ext cx="8572560" cy="1987067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253920" tIns="31740" rIns="0" bIns="1587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  <a:cs typeface="Arial" charset="0"/>
              </a:rPr>
              <a:t>Прижизненное изъятие органов</a:t>
            </a:r>
          </a:p>
          <a:p>
            <a:pPr marL="457200" marR="0" lvl="1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  <a:cs typeface="Arial" charset="0"/>
              </a:rPr>
              <a:t>В России прижизненное изъятие органов (в основном </a:t>
            </a:r>
            <a: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rgbClr val="0B0080"/>
                </a:solidFill>
                <a:effectLst/>
                <a:latin typeface="Arial" charset="0"/>
                <a:cs typeface="Arial" charset="0"/>
              </a:rPr>
              <a:t>почки</a:t>
            </a:r>
            <a: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  <a:cs typeface="Arial" charset="0"/>
              </a:rPr>
              <a:t>) допускается только от ближайших родственников, с обоюдного согласия участников.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  <a:cs typeface="Arial" charset="0"/>
              </a:rPr>
              <a:t>Использование органов от умерших людей</a:t>
            </a:r>
          </a:p>
          <a:p>
            <a:pPr marL="457200" marR="0" lvl="1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  <a:cs typeface="Arial" charset="0"/>
              </a:rPr>
              <a:t>Чем раньше будет пересажен орган погибшего от каких-либо причин донора, тем выше шансы на успех операции. Однако процедура фиксации </a:t>
            </a:r>
            <a: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rgbClr val="0B0080"/>
                </a:solidFill>
                <a:effectLst/>
                <a:latin typeface="Arial" charset="0"/>
                <a:cs typeface="Arial" charset="0"/>
              </a:rPr>
              <a:t>смерти</a:t>
            </a:r>
            <a: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  <a:cs typeface="Arial" charset="0"/>
              </a:rPr>
              <a:t> и её критерии до сих пор остаётся предметом дискуссий.</a:t>
            </a:r>
          </a:p>
          <a:p>
            <a:pPr marL="457200" marR="0" lvl="1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  <a:cs typeface="Arial" charset="0"/>
              </a:rPr>
              <a:t>В России принята практика, при которой, если человек или его родственники не высказывались прямо против возможности использования органов после смерти, считается потенциальным донором.</a:t>
            </a:r>
          </a:p>
          <a:p>
            <a:pPr marL="457200" marR="0" lvl="1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  <a:cs typeface="Arial" charset="0"/>
              </a:rPr>
              <a:t>Наиболее сложным вопросом остаётся доверие к службам, обеспечивающим изъятие органов (контроль за отсутствием злоупотреблений — потенциально опасными считаются прецеденты доведения больных доноров до смерти, неоказание должной помощи потенциальному донору, и даже изъятие органов у здоровых люд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42844" y="3286124"/>
            <a:ext cx="23830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/>
              <a:t>Ксенотрансплантация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0" y="3571876"/>
            <a:ext cx="9144000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/>
              <a:t>Пересадка органов от животных может подвергаться негативной оценке со стороны отдельных религиозных </a:t>
            </a:r>
            <a:r>
              <a:rPr lang="ru-RU" sz="1400" dirty="0" err="1"/>
              <a:t>конфессий</a:t>
            </a:r>
            <a:r>
              <a:rPr lang="ru-RU" sz="1400" dirty="0"/>
              <a:t> или их представителей. В частности, по тем или иным соображениям, для мусульман или иудеев неприемлемыми могут быть ткани и органы свиньи, а для индуистов — коровы. Так же ксенотрансплантация подвергается критике со стороны защитников прав животных и людей, считающие подобную практику неэтичной по отношению к животным.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0" y="4714884"/>
            <a:ext cx="78079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/>
              <a:t>Аборт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0" y="5143512"/>
            <a:ext cx="914400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/>
              <a:t>Вопрос о возможности проведения медицинского аборта, о допустимости, решается законодательно, в разных странах по-разному, в зависимости от светского или религиозного характера государства. Православие, католицизм</a:t>
            </a:r>
            <a:r>
              <a:rPr lang="ru-RU" sz="1400" dirty="0" smtClean="0"/>
              <a:t>, буддизм</a:t>
            </a:r>
            <a:r>
              <a:rPr lang="ru-RU" sz="1400" dirty="0"/>
              <a:t>, индуизм и ислам отрицают возможность аборта, даже по медицинским показаниям.</a:t>
            </a:r>
          </a:p>
          <a:p>
            <a:r>
              <a:rPr lang="ru-RU" sz="1400" dirty="0"/>
              <a:t>В большинстве светских государств считается, что телесная автономия женщины дает ей право распоряжаться своим организмом, а появление новой личности, обладающей правами, происходит в момент появления на свет. Поэтому во всех этих странах аборт разрешён.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80107" y="0"/>
            <a:ext cx="9063893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400" b="1" cap="none" spc="0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Ключевые вопросы биоэтики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071934" y="0"/>
            <a:ext cx="179209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Россия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0" y="1071546"/>
            <a:ext cx="9144000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В 2001 году МЗ РФ была принята Программа по биоэтике.</a:t>
            </a:r>
          </a:p>
          <a:p>
            <a:r>
              <a:rPr lang="ru-RU" dirty="0"/>
              <a:t>Биоэтика, или этика жизни, является разделом этики. Биоэтика определяет, какие действия по отношению к живому с моральной точки зрения допустимы, а какие недопустимы.</a:t>
            </a:r>
          </a:p>
          <a:p>
            <a:r>
              <a:rPr lang="ru-RU" dirty="0"/>
              <a:t>Выступая в Коста-Рике в марте 1999, создатель термина, В. </a:t>
            </a:r>
            <a:r>
              <a:rPr lang="ru-RU" dirty="0" err="1"/>
              <a:t>Поттер</a:t>
            </a:r>
            <a:r>
              <a:rPr lang="ru-RU" dirty="0"/>
              <a:t> сказал в заключение своего доклада: «Я прошу вас понимать биоэтику как новое этическое учение, объединяющее смирение, ответственность и компетентность, как науку, которая по своей сути является междисциплинарной, которая объединяет все культуры и расширяет значение слова „гуманность“».</a:t>
            </a:r>
          </a:p>
          <a:p>
            <a:r>
              <a:rPr lang="ru-RU" dirty="0"/>
              <a:t>Биоэтика является системным ответом на так называемые «проблемные ситуации» этико-правового характера, объективно возникающие под влиянием научно-технического прогресса в экологии, биологии и медицине, в частности — в современной клинической практике. Важную роль играет изменение социально-экономических факторов, глобализация, смешение культурно-религиозных традиций. Комплекс морально-этических проблем охватывает приложения биологии не только к социально-политической, но и ко всей гуманитарной проблематике, и включает наряду с биоэтикой </a:t>
            </a:r>
            <a:r>
              <a:rPr lang="ru-RU" dirty="0" err="1">
                <a:hlinkClick r:id="rId2" tooltip="Биополитика"/>
              </a:rPr>
              <a:t>биополитику</a:t>
            </a:r>
            <a:r>
              <a:rPr lang="ru-RU" dirty="0"/>
              <a:t>, </a:t>
            </a:r>
            <a:r>
              <a:rPr lang="ru-RU" dirty="0" err="1"/>
              <a:t>биотеологию</a:t>
            </a:r>
            <a:r>
              <a:rPr lang="ru-RU" dirty="0"/>
              <a:t> и другие ветви науки.</a:t>
            </a:r>
          </a:p>
          <a:p>
            <a:r>
              <a:rPr lang="ru-RU" dirty="0"/>
              <a:t>Русская Православная Церковь представила свою официальную позицию по вопросам биоэтики в Основах социальной концепции, документе, принятом на юбилейном Архиерейском соборе в 2000 году (глава XII).</a:t>
            </a: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18</TotalTime>
  <Words>144</Words>
  <Application>Microsoft Office PowerPoint</Application>
  <PresentationFormat>Экран (4:3)</PresentationFormat>
  <Paragraphs>32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Солнцестояние</vt:lpstr>
      <vt:lpstr>Слайд 1</vt:lpstr>
      <vt:lpstr>Слайд 2</vt:lpstr>
      <vt:lpstr>Слайд 3</vt:lpstr>
      <vt:lpstr>Слайд 4</vt:lpstr>
      <vt:lpstr>Слайд 5</vt:lpstr>
      <vt:lpstr>Слайд 6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Нстюша))</dc:creator>
  <cp:lastModifiedBy>Нстюша))</cp:lastModifiedBy>
  <cp:revision>2</cp:revision>
  <dcterms:created xsi:type="dcterms:W3CDTF">2014-01-16T13:59:07Z</dcterms:created>
  <dcterms:modified xsi:type="dcterms:W3CDTF">2014-01-16T14:17:32Z</dcterms:modified>
</cp:coreProperties>
</file>