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7" r:id="rId2"/>
    <p:sldId id="256" r:id="rId3"/>
    <p:sldId id="259" r:id="rId4"/>
    <p:sldId id="258" r:id="rId5"/>
    <p:sldId id="262" r:id="rId6"/>
    <p:sldId id="260" r:id="rId7"/>
    <p:sldId id="261" r:id="rId8"/>
    <p:sldId id="265" r:id="rId9"/>
    <p:sldId id="264" r:id="rId10"/>
    <p:sldId id="269" r:id="rId11"/>
    <p:sldId id="263" r:id="rId12"/>
    <p:sldId id="266" r:id="rId13"/>
    <p:sldId id="267" r:id="rId14"/>
    <p:sldId id="268"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1" Type="http://schemas.openxmlformats.org/officeDocument/2006/relationships/package" Target="../embeddings/_____Microsoft_Office_Excel1.xlsx"/></Relationships>
</file>

<file path=ppt/charts/_rels/chart2.xml.rels><?xml version="1.0" encoding="UTF-8" standalone="yes"?>
<Relationships xmlns="http://schemas.openxmlformats.org/package/2006/relationships"><Relationship Id="rId1" Type="http://schemas.openxmlformats.org/officeDocument/2006/relationships/package" Target="../embeddings/_____Microsoft_Office_Excel2.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ru-RU"/>
  <c:chart>
    <c:title>
      <c:layout/>
      <c:txPr>
        <a:bodyPr/>
        <a:lstStyle/>
        <a:p>
          <a:pPr>
            <a:defRPr sz="2800"/>
          </a:pPr>
          <a:endParaRPr lang="ru-RU"/>
        </a:p>
      </c:txPr>
    </c:title>
    <c:view3D>
      <c:rotX val="30"/>
      <c:perspective val="30"/>
    </c:view3D>
    <c:plotArea>
      <c:layout/>
      <c:pie3DChart>
        <c:varyColors val="1"/>
        <c:ser>
          <c:idx val="0"/>
          <c:order val="0"/>
          <c:tx>
            <c:strRef>
              <c:f>Лист1!$B$1</c:f>
              <c:strCache>
                <c:ptCount val="1"/>
                <c:pt idx="0">
                  <c:v>Опрос среди учащихся 3-х классов</c:v>
                </c:pt>
              </c:strCache>
            </c:strRef>
          </c:tx>
          <c:dLbls>
            <c:dLbl>
              <c:idx val="0"/>
              <c:layout/>
              <c:showVal val="1"/>
            </c:dLbl>
            <c:dLbl>
              <c:idx val="1"/>
              <c:layout/>
              <c:showVal val="1"/>
            </c:dLbl>
            <c:dLbl>
              <c:idx val="2"/>
              <c:layout/>
              <c:showVal val="1"/>
            </c:dLbl>
            <c:dLbl>
              <c:idx val="3"/>
              <c:layout/>
              <c:showVal val="1"/>
            </c:dLbl>
            <c:dLbl>
              <c:idx val="4"/>
              <c:layout/>
              <c:showVal val="1"/>
            </c:dLbl>
            <c:delete val="1"/>
          </c:dLbls>
          <c:cat>
            <c:strRef>
              <c:f>Лист1!$A$2:$A$6</c:f>
              <c:strCache>
                <c:ptCount val="5"/>
                <c:pt idx="0">
                  <c:v>cats</c:v>
                </c:pt>
                <c:pt idx="1">
                  <c:v>dogs</c:v>
                </c:pt>
                <c:pt idx="2">
                  <c:v>turtles</c:v>
                </c:pt>
                <c:pt idx="3">
                  <c:v>parrots</c:v>
                </c:pt>
                <c:pt idx="4">
                  <c:v>hamsters</c:v>
                </c:pt>
              </c:strCache>
            </c:strRef>
          </c:cat>
          <c:val>
            <c:numRef>
              <c:f>Лист1!$B$2:$B$6</c:f>
              <c:numCache>
                <c:formatCode>0%</c:formatCode>
                <c:ptCount val="5"/>
                <c:pt idx="0">
                  <c:v>0.43000000000000038</c:v>
                </c:pt>
                <c:pt idx="1">
                  <c:v>0.24000000000000021</c:v>
                </c:pt>
                <c:pt idx="2">
                  <c:v>6.0000000000000095E-2</c:v>
                </c:pt>
                <c:pt idx="3">
                  <c:v>9.0000000000000066E-2</c:v>
                </c:pt>
                <c:pt idx="4">
                  <c:v>4.000000000000007E-2</c:v>
                </c:pt>
              </c:numCache>
            </c:numRef>
          </c:val>
        </c:ser>
      </c:pie3DChart>
    </c:plotArea>
    <c:legend>
      <c:legendPos val="r"/>
      <c:legendEntry>
        <c:idx val="0"/>
        <c:txPr>
          <a:bodyPr/>
          <a:lstStyle/>
          <a:p>
            <a:pPr>
              <a:defRPr sz="2400" baseline="0"/>
            </a:pPr>
            <a:endParaRPr lang="ru-RU"/>
          </a:p>
        </c:txPr>
      </c:legendEntry>
      <c:legendEntry>
        <c:idx val="1"/>
        <c:txPr>
          <a:bodyPr/>
          <a:lstStyle/>
          <a:p>
            <a:pPr>
              <a:defRPr sz="2400" baseline="0"/>
            </a:pPr>
            <a:endParaRPr lang="ru-RU"/>
          </a:p>
        </c:txPr>
      </c:legendEntry>
      <c:legendEntry>
        <c:idx val="2"/>
        <c:txPr>
          <a:bodyPr/>
          <a:lstStyle/>
          <a:p>
            <a:pPr>
              <a:defRPr sz="2400" baseline="0"/>
            </a:pPr>
            <a:endParaRPr lang="ru-RU"/>
          </a:p>
        </c:txPr>
      </c:legendEntry>
      <c:legendEntry>
        <c:idx val="3"/>
        <c:txPr>
          <a:bodyPr/>
          <a:lstStyle/>
          <a:p>
            <a:pPr>
              <a:defRPr sz="2400" baseline="0"/>
            </a:pPr>
            <a:endParaRPr lang="ru-RU"/>
          </a:p>
        </c:txPr>
      </c:legendEntry>
      <c:legendEntry>
        <c:idx val="4"/>
        <c:txPr>
          <a:bodyPr/>
          <a:lstStyle/>
          <a:p>
            <a:pPr>
              <a:defRPr sz="2400" baseline="0"/>
            </a:pPr>
            <a:endParaRPr lang="ru-RU"/>
          </a:p>
        </c:txPr>
      </c:legendEntry>
      <c:layout>
        <c:manualLayout>
          <c:xMode val="edge"/>
          <c:yMode val="edge"/>
          <c:x val="0.74648099660598322"/>
          <c:y val="0.25955972424420382"/>
          <c:w val="0.2439855281345116"/>
          <c:h val="0.64925596290166898"/>
        </c:manualLayout>
      </c:layout>
    </c:legend>
    <c:plotVisOnly val="1"/>
  </c:chart>
  <c:txPr>
    <a:bodyPr/>
    <a:lstStyle/>
    <a:p>
      <a:pPr>
        <a:defRPr sz="1800"/>
      </a:pPr>
      <a:endParaRPr lang="ru-RU"/>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ru-RU"/>
  <c:chart>
    <c:title>
      <c:layout/>
    </c:title>
    <c:view3D>
      <c:rotX val="30"/>
      <c:perspective val="30"/>
    </c:view3D>
    <c:plotArea>
      <c:layout/>
      <c:pie3DChart>
        <c:varyColors val="1"/>
        <c:ser>
          <c:idx val="0"/>
          <c:order val="0"/>
          <c:tx>
            <c:strRef>
              <c:f>Лист1!$B$1</c:f>
              <c:strCache>
                <c:ptCount val="1"/>
                <c:pt idx="0">
                  <c:v>(по данным интернет ресурсов)</c:v>
                </c:pt>
              </c:strCache>
            </c:strRef>
          </c:tx>
          <c:dLbls>
            <c:dLbl>
              <c:idx val="0"/>
              <c:layout/>
              <c:showVal val="1"/>
            </c:dLbl>
            <c:dLbl>
              <c:idx val="1"/>
              <c:layout/>
              <c:showVal val="1"/>
            </c:dLbl>
            <c:dLbl>
              <c:idx val="2"/>
              <c:layout/>
              <c:showVal val="1"/>
            </c:dLbl>
            <c:dLbl>
              <c:idx val="3"/>
              <c:layout/>
              <c:showVal val="1"/>
            </c:dLbl>
            <c:delete val="1"/>
          </c:dLbls>
          <c:cat>
            <c:strRef>
              <c:f>Лист1!$A$2:$A$5</c:f>
              <c:strCache>
                <c:ptCount val="4"/>
                <c:pt idx="0">
                  <c:v>fish</c:v>
                </c:pt>
                <c:pt idx="1">
                  <c:v>cats</c:v>
                </c:pt>
                <c:pt idx="2">
                  <c:v>dogs</c:v>
                </c:pt>
                <c:pt idx="3">
                  <c:v>birds</c:v>
                </c:pt>
              </c:strCache>
            </c:strRef>
          </c:cat>
          <c:val>
            <c:numRef>
              <c:f>Лист1!$B$2:$B$5</c:f>
              <c:numCache>
                <c:formatCode>General</c:formatCode>
                <c:ptCount val="4"/>
                <c:pt idx="0">
                  <c:v>18</c:v>
                </c:pt>
                <c:pt idx="1">
                  <c:v>7.7</c:v>
                </c:pt>
                <c:pt idx="2">
                  <c:v>6.6</c:v>
                </c:pt>
                <c:pt idx="3">
                  <c:v>1</c:v>
                </c:pt>
              </c:numCache>
            </c:numRef>
          </c:val>
        </c:ser>
      </c:pie3DChart>
    </c:plotArea>
    <c:legend>
      <c:legendPos val="r"/>
      <c:layout>
        <c:manualLayout>
          <c:xMode val="edge"/>
          <c:yMode val="edge"/>
          <c:x val="0.84447384634030609"/>
          <c:y val="0.28643159448818878"/>
          <c:w val="0.1430261536596944"/>
          <c:h val="0.51426270096973314"/>
        </c:manualLayout>
      </c:layout>
      <c:txPr>
        <a:bodyPr/>
        <a:lstStyle/>
        <a:p>
          <a:pPr>
            <a:defRPr sz="2400" baseline="0"/>
          </a:pPr>
          <a:endParaRPr lang="ru-RU"/>
        </a:p>
      </c:txPr>
    </c:legend>
    <c:plotVisOnly val="1"/>
  </c:chart>
  <c:txPr>
    <a:bodyPr/>
    <a:lstStyle/>
    <a:p>
      <a:pPr>
        <a:defRPr sz="1800"/>
      </a:pPr>
      <a:endParaRPr lang="ru-RU"/>
    </a:p>
  </c:txPr>
  <c:externalData r:id="rId1"/>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3B0F28A1-CC19-4B2E-AD4A-D227EF878BCA}" type="datetimeFigureOut">
              <a:rPr lang="ru-RU" smtClean="0"/>
              <a:pPr/>
              <a:t>25.12.2014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32A215A-0E43-4CAE-9907-A90773A2590E}" type="slidenum">
              <a:rPr lang="ru-RU" smtClean="0"/>
              <a:pPr/>
              <a:t>‹#›</a:t>
            </a:fld>
            <a:endParaRPr lang="ru-RU"/>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3B0F28A1-CC19-4B2E-AD4A-D227EF878BCA}" type="datetimeFigureOut">
              <a:rPr lang="ru-RU" smtClean="0"/>
              <a:pPr/>
              <a:t>25.12.2014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32A215A-0E43-4CAE-9907-A90773A2590E}"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3B0F28A1-CC19-4B2E-AD4A-D227EF878BCA}" type="datetimeFigureOut">
              <a:rPr lang="ru-RU" smtClean="0"/>
              <a:pPr/>
              <a:t>25.12.2014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32A215A-0E43-4CAE-9907-A90773A2590E}"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B0F28A1-CC19-4B2E-AD4A-D227EF878BCA}" type="datetimeFigureOut">
              <a:rPr lang="ru-RU" smtClean="0"/>
              <a:pPr/>
              <a:t>25.12.2014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32A215A-0E43-4CAE-9907-A90773A2590E}" type="slidenum">
              <a:rPr lang="ru-RU" smtClean="0"/>
              <a:pPr/>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3B0F28A1-CC19-4B2E-AD4A-D227EF878BCA}" type="datetimeFigureOut">
              <a:rPr lang="ru-RU" smtClean="0"/>
              <a:pPr/>
              <a:t>25.12.2014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32A215A-0E43-4CAE-9907-A90773A2590E}"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3B0F28A1-CC19-4B2E-AD4A-D227EF878BCA}" type="datetimeFigureOut">
              <a:rPr lang="ru-RU" smtClean="0"/>
              <a:pPr/>
              <a:t>25.12.2014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532A215A-0E43-4CAE-9907-A90773A2590E}" type="slidenum">
              <a:rPr lang="ru-RU" smtClean="0"/>
              <a:pPr/>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3B0F28A1-CC19-4B2E-AD4A-D227EF878BCA}" type="datetimeFigureOut">
              <a:rPr lang="ru-RU" smtClean="0"/>
              <a:pPr/>
              <a:t>25.12.2014</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532A215A-0E43-4CAE-9907-A90773A2590E}" type="slidenum">
              <a:rPr lang="ru-RU" smtClean="0"/>
              <a:pPr/>
              <a:t>‹#›</a:t>
            </a:fld>
            <a:endParaRPr lang="ru-RU"/>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3B0F28A1-CC19-4B2E-AD4A-D227EF878BCA}" type="datetimeFigureOut">
              <a:rPr lang="ru-RU" smtClean="0"/>
              <a:pPr/>
              <a:t>25.12.2014</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532A215A-0E43-4CAE-9907-A90773A2590E}"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0F28A1-CC19-4B2E-AD4A-D227EF878BCA}" type="datetimeFigureOut">
              <a:rPr lang="ru-RU" smtClean="0"/>
              <a:pPr/>
              <a:t>25.12.2014</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532A215A-0E43-4CAE-9907-A90773A2590E}"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3B0F28A1-CC19-4B2E-AD4A-D227EF878BCA}" type="datetimeFigureOut">
              <a:rPr lang="ru-RU" smtClean="0"/>
              <a:pPr/>
              <a:t>25.12.2014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532A215A-0E43-4CAE-9907-A90773A2590E}"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3B0F28A1-CC19-4B2E-AD4A-D227EF878BCA}" type="datetimeFigureOut">
              <a:rPr lang="ru-RU" smtClean="0"/>
              <a:pPr/>
              <a:t>25.12.2014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532A215A-0E43-4CAE-9907-A90773A2590E}" type="slidenum">
              <a:rPr lang="ru-RU" smtClean="0"/>
              <a:pPr/>
              <a:t>‹#›</a:t>
            </a:fld>
            <a:endParaRPr lang="ru-RU"/>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3B0F28A1-CC19-4B2E-AD4A-D227EF878BCA}" type="datetimeFigureOut">
              <a:rPr lang="ru-RU" smtClean="0"/>
              <a:pPr/>
              <a:t>25.12.2014</a:t>
            </a:fld>
            <a:endParaRPr lang="ru-RU"/>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532A215A-0E43-4CAE-9907-A90773A2590E}"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7" Type="http://schemas.openxmlformats.org/officeDocument/2006/relationships/image" Target="../media/image16.jpeg"/><Relationship Id="rId2" Type="http://schemas.openxmlformats.org/officeDocument/2006/relationships/image" Target="../media/image11.jpeg"/><Relationship Id="rId1" Type="http://schemas.openxmlformats.org/officeDocument/2006/relationships/slideLayout" Target="../slideLayouts/slideLayout6.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6.xml"/><Relationship Id="rId5" Type="http://schemas.openxmlformats.org/officeDocument/2006/relationships/image" Target="../media/image4.jpeg"/><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99592" y="476672"/>
            <a:ext cx="7560840" cy="2880320"/>
          </a:xfrm>
        </p:spPr>
        <p:txBody>
          <a:bodyPr/>
          <a:lstStyle/>
          <a:p>
            <a:pPr marL="0" indent="0">
              <a:buNone/>
            </a:pPr>
            <a:r>
              <a:rPr lang="ru-RU" sz="4400" dirty="0" smtClean="0"/>
              <a:t>Проектная работа на тему:</a:t>
            </a:r>
            <a:br>
              <a:rPr lang="ru-RU" sz="4400" dirty="0" smtClean="0"/>
            </a:br>
            <a:r>
              <a:rPr lang="ru-RU" sz="4400" dirty="0" smtClean="0"/>
              <a:t/>
            </a:r>
            <a:br>
              <a:rPr lang="ru-RU" sz="4400" dirty="0" smtClean="0"/>
            </a:br>
            <a:r>
              <a:rPr lang="ru-RU" sz="4400" dirty="0" smtClean="0"/>
              <a:t> «Питомцы в нашей </a:t>
            </a:r>
            <a:br>
              <a:rPr lang="ru-RU" sz="4400" dirty="0" smtClean="0"/>
            </a:br>
            <a:r>
              <a:rPr lang="ru-RU" sz="4400" dirty="0" smtClean="0"/>
              <a:t>жизни»</a:t>
            </a:r>
            <a:endParaRPr lang="ru-RU" sz="4400" dirty="0"/>
          </a:p>
        </p:txBody>
      </p:sp>
      <p:sp>
        <p:nvSpPr>
          <p:cNvPr id="4" name="Rectangle 15"/>
          <p:cNvSpPr>
            <a:spLocks noGrp="1" noChangeArrowheads="1"/>
          </p:cNvSpPr>
          <p:nvPr>
            <p:ph type="body" idx="1"/>
          </p:nvPr>
        </p:nvSpPr>
        <p:spPr>
          <a:xfrm>
            <a:off x="827584" y="4005064"/>
            <a:ext cx="7165348" cy="2520279"/>
          </a:xfrm>
          <a:prstGeom prst="rect">
            <a:avLst/>
          </a:prstGeom>
        </p:spPr>
        <p:txBody>
          <a:bodyPr>
            <a:normAutofit/>
          </a:bodyPr>
          <a:lstStyle/>
          <a:p>
            <a:pPr marL="0" marR="0" lvl="0" indent="0" algn="l" defTabSz="914400" eaLnBrk="1" fontAlgn="auto" latinLnBrk="0" hangingPunct="1">
              <a:lnSpc>
                <a:spcPct val="90000"/>
              </a:lnSpc>
              <a:spcBef>
                <a:spcPts val="0"/>
              </a:spcBef>
              <a:spcAft>
                <a:spcPts val="0"/>
              </a:spcAft>
              <a:buClrTx/>
              <a:buSzTx/>
              <a:buFontTx/>
              <a:buNone/>
              <a:tabLst/>
              <a:defRPr/>
            </a:pPr>
            <a:r>
              <a:rPr kumimoji="0" lang="ru-RU" sz="2800" b="0" i="0" u="none" strike="noStrike" kern="0" cap="none" spc="0" normalizeH="0" baseline="0" noProof="0" dirty="0" smtClean="0">
                <a:ln>
                  <a:noFill/>
                </a:ln>
                <a:solidFill>
                  <a:sysClr val="windowText" lastClr="000000"/>
                </a:solidFill>
                <a:effectLst/>
                <a:uLnTx/>
                <a:uFillTx/>
              </a:rPr>
              <a:t>Выполнил:</a:t>
            </a:r>
          </a:p>
          <a:p>
            <a:pPr marL="0" marR="0" lvl="0" indent="0" algn="l" defTabSz="914400" eaLnBrk="1" fontAlgn="auto" latinLnBrk="0" hangingPunct="1">
              <a:lnSpc>
                <a:spcPct val="90000"/>
              </a:lnSpc>
              <a:spcBef>
                <a:spcPts val="0"/>
              </a:spcBef>
              <a:spcAft>
                <a:spcPts val="0"/>
              </a:spcAft>
              <a:buClrTx/>
              <a:buSzTx/>
              <a:buFontTx/>
              <a:buNone/>
              <a:tabLst/>
              <a:defRPr/>
            </a:pPr>
            <a:r>
              <a:rPr kumimoji="0" lang="ru-RU" sz="2800" b="0" i="0" u="none" strike="noStrike" kern="0" cap="none" spc="0" normalizeH="0" baseline="0" noProof="0" dirty="0" smtClean="0">
                <a:ln>
                  <a:noFill/>
                </a:ln>
                <a:solidFill>
                  <a:sysClr val="windowText" lastClr="000000"/>
                </a:solidFill>
                <a:effectLst/>
                <a:uLnTx/>
                <a:uFillTx/>
              </a:rPr>
              <a:t>Ученик </a:t>
            </a:r>
            <a:r>
              <a:rPr lang="ru-RU" sz="2800" kern="0" dirty="0">
                <a:solidFill>
                  <a:sysClr val="windowText" lastClr="000000"/>
                </a:solidFill>
              </a:rPr>
              <a:t>3</a:t>
            </a:r>
            <a:r>
              <a:rPr kumimoji="0" lang="ru-RU" sz="2800" b="0" i="0" u="none" strike="noStrike" kern="0" cap="none" spc="0" normalizeH="0" baseline="0" noProof="0" dirty="0" smtClean="0">
                <a:ln>
                  <a:noFill/>
                </a:ln>
                <a:solidFill>
                  <a:sysClr val="windowText" lastClr="000000"/>
                </a:solidFill>
                <a:effectLst/>
                <a:uLnTx/>
                <a:uFillTx/>
              </a:rPr>
              <a:t> В класса</a:t>
            </a:r>
          </a:p>
          <a:p>
            <a:pPr marL="0" marR="0" lvl="0" indent="0" algn="l" defTabSz="914400" eaLnBrk="1" fontAlgn="auto" latinLnBrk="0" hangingPunct="1">
              <a:lnSpc>
                <a:spcPct val="90000"/>
              </a:lnSpc>
              <a:spcBef>
                <a:spcPts val="0"/>
              </a:spcBef>
              <a:spcAft>
                <a:spcPts val="0"/>
              </a:spcAft>
              <a:buClrTx/>
              <a:buSzTx/>
              <a:buFontTx/>
              <a:buNone/>
              <a:tabLst/>
              <a:defRPr/>
            </a:pPr>
            <a:r>
              <a:rPr lang="ru-RU" sz="2800" kern="0" dirty="0" smtClean="0">
                <a:solidFill>
                  <a:sysClr val="windowText" lastClr="000000"/>
                </a:solidFill>
              </a:rPr>
              <a:t>Бочков Данил</a:t>
            </a:r>
            <a:endParaRPr kumimoji="0" lang="ru-RU" sz="2800" b="0" i="0" u="none" strike="noStrike" kern="0" cap="none" spc="0" normalizeH="0" baseline="0" noProof="0" dirty="0" smtClean="0">
              <a:ln>
                <a:noFill/>
              </a:ln>
              <a:solidFill>
                <a:sysClr val="windowText" lastClr="000000"/>
              </a:solidFill>
              <a:effectLst/>
              <a:uLnTx/>
              <a:uFillTx/>
            </a:endParaRPr>
          </a:p>
          <a:p>
            <a:pPr marL="0" marR="0" lvl="0" indent="0" algn="l" defTabSz="914400" eaLnBrk="1" fontAlgn="auto" latinLnBrk="0" hangingPunct="1">
              <a:lnSpc>
                <a:spcPct val="90000"/>
              </a:lnSpc>
              <a:spcBef>
                <a:spcPts val="0"/>
              </a:spcBef>
              <a:spcAft>
                <a:spcPts val="0"/>
              </a:spcAft>
              <a:buClrTx/>
              <a:buSzTx/>
              <a:buFontTx/>
              <a:buNone/>
              <a:tabLst/>
              <a:defRPr/>
            </a:pPr>
            <a:r>
              <a:rPr kumimoji="0" lang="ru-RU" sz="2800" b="0" i="0" u="none" strike="noStrike" kern="0" cap="none" spc="0" normalizeH="0" baseline="0" noProof="0" dirty="0" smtClean="0">
                <a:ln>
                  <a:noFill/>
                </a:ln>
                <a:solidFill>
                  <a:sysClr val="windowText" lastClr="000000"/>
                </a:solidFill>
                <a:effectLst/>
                <a:uLnTx/>
                <a:uFillTx/>
              </a:rPr>
              <a:t>Научный руководитель:</a:t>
            </a:r>
          </a:p>
          <a:p>
            <a:pPr marL="0" marR="0" lvl="0" indent="0" algn="l" defTabSz="914400" eaLnBrk="1" fontAlgn="auto" latinLnBrk="0" hangingPunct="1">
              <a:lnSpc>
                <a:spcPct val="90000"/>
              </a:lnSpc>
              <a:spcBef>
                <a:spcPts val="0"/>
              </a:spcBef>
              <a:spcAft>
                <a:spcPts val="0"/>
              </a:spcAft>
              <a:buClrTx/>
              <a:buSzTx/>
              <a:buFontTx/>
              <a:buNone/>
              <a:tabLst/>
              <a:defRPr/>
            </a:pPr>
            <a:r>
              <a:rPr kumimoji="0" lang="ru-RU" sz="2800" b="0" i="0" u="none" strike="noStrike" kern="0" cap="none" spc="0" normalizeH="0" baseline="0" noProof="0" dirty="0" smtClean="0">
                <a:ln>
                  <a:noFill/>
                </a:ln>
                <a:solidFill>
                  <a:sysClr val="windowText" lastClr="000000"/>
                </a:solidFill>
                <a:effectLst/>
                <a:uLnTx/>
                <a:uFillTx/>
              </a:rPr>
              <a:t>Мурзина Эльвира </a:t>
            </a:r>
            <a:r>
              <a:rPr kumimoji="0" lang="ru-RU" sz="2800" b="0" i="0" u="none" strike="noStrike" kern="0" cap="none" spc="0" normalizeH="0" baseline="0" noProof="0" dirty="0" err="1" smtClean="0">
                <a:ln>
                  <a:noFill/>
                </a:ln>
                <a:solidFill>
                  <a:sysClr val="windowText" lastClr="000000"/>
                </a:solidFill>
                <a:effectLst/>
                <a:uLnTx/>
                <a:uFillTx/>
              </a:rPr>
              <a:t>Рильевна</a:t>
            </a:r>
            <a:endParaRPr kumimoji="0" lang="ru-RU" sz="2800" b="0" i="0" u="none" strike="noStrike" kern="0" cap="none" spc="0" normalizeH="0" baseline="0" noProof="0" dirty="0" smtClean="0">
              <a:ln>
                <a:noFill/>
              </a:ln>
              <a:solidFill>
                <a:sysClr val="windowText" lastClr="000000"/>
              </a:solidFill>
              <a:effectLst/>
              <a:uLnTx/>
              <a:uFillTx/>
            </a:endParaRPr>
          </a:p>
        </p:txBody>
      </p:sp>
    </p:spTree>
    <p:extLst>
      <p:ext uri="{BB962C8B-B14F-4D97-AF65-F5344CB8AC3E}">
        <p14:creationId xmlns:p14="http://schemas.microsoft.com/office/powerpoint/2010/main" xmlns="" val="13164496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nodeType="afterEffect">
                                  <p:stCondLst>
                                    <p:cond delay="0"/>
                                  </p:stCondLst>
                                  <p:childTnLst>
                                    <p:set>
                                      <p:cBhvr>
                                        <p:cTn id="6" dur="1" fill="hold">
                                          <p:stCondLst>
                                            <p:cond delay="0"/>
                                          </p:stCondLst>
                                        </p:cTn>
                                        <p:tgtEl>
                                          <p:spTgt spid="4">
                                            <p:txEl>
                                              <p:pRg st="3" end="3"/>
                                            </p:txEl>
                                          </p:spTgt>
                                        </p:tgtEl>
                                        <p:attrNameLst>
                                          <p:attrName>style.visibility</p:attrName>
                                        </p:attrNameLst>
                                      </p:cBhvr>
                                      <p:to>
                                        <p:strVal val="visible"/>
                                      </p:to>
                                    </p:set>
                                    <p:anim calcmode="lin" valueType="num">
                                      <p:cBhvr>
                                        <p:cTn id="7" dur="500" fill="hold"/>
                                        <p:tgtEl>
                                          <p:spTgt spid="4">
                                            <p:txEl>
                                              <p:pRg st="3" end="3"/>
                                            </p:txEl>
                                          </p:spTgt>
                                        </p:tgtEl>
                                        <p:attrNameLst>
                                          <p:attrName>ppt_x</p:attrName>
                                        </p:attrNameLst>
                                      </p:cBhvr>
                                      <p:tavLst>
                                        <p:tav tm="0">
                                          <p:val>
                                            <p:strVal val="#ppt_x-.2"/>
                                          </p:val>
                                        </p:tav>
                                        <p:tav tm="100000">
                                          <p:val>
                                            <p:strVal val="#ppt_x"/>
                                          </p:val>
                                        </p:tav>
                                      </p:tavLst>
                                    </p:anim>
                                    <p:anim calcmode="lin" valueType="num">
                                      <p:cBhvr>
                                        <p:cTn id="8" dur="500" fill="hold"/>
                                        <p:tgtEl>
                                          <p:spTgt spid="4">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9"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764704"/>
            <a:ext cx="7920880" cy="4176464"/>
          </a:xfrm>
        </p:spPr>
        <p:txBody>
          <a:bodyPr/>
          <a:lstStyle/>
          <a:p>
            <a:pPr algn="ctr">
              <a:buNone/>
            </a:pPr>
            <a:r>
              <a:rPr lang="en-US" dirty="0" smtClean="0"/>
              <a:t>Animals always surrounded and surround the person, being friends, defenders. For this reason the person named them.</a:t>
            </a:r>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475656" y="1268760"/>
            <a:ext cx="6246440" cy="5539978"/>
          </a:xfrm>
          <a:prstGeom prst="rect">
            <a:avLst/>
          </a:prstGeom>
        </p:spPr>
        <p:txBody>
          <a:bodyPr wrap="square" numCol="2">
            <a:spAutoFit/>
          </a:bodyPr>
          <a:lstStyle/>
          <a:p>
            <a:pPr algn="ctr" fontAlgn="auto">
              <a:spcAft>
                <a:spcPts val="0"/>
              </a:spcAft>
              <a:defRPr/>
            </a:pPr>
            <a:r>
              <a:rPr lang="ru-RU" dirty="0" smtClean="0"/>
              <a:t/>
            </a:r>
            <a:br>
              <a:rPr lang="ru-RU" dirty="0" smtClean="0"/>
            </a:br>
            <a:r>
              <a:rPr lang="en-US" sz="2800" dirty="0" smtClean="0"/>
              <a:t>For cats</a:t>
            </a:r>
            <a:r>
              <a:rPr lang="ru-RU" sz="2800" dirty="0" smtClean="0"/>
              <a:t>: </a:t>
            </a:r>
            <a:br>
              <a:rPr lang="ru-RU" sz="2800" dirty="0" smtClean="0"/>
            </a:br>
            <a:r>
              <a:rPr lang="ru-RU" sz="2800" dirty="0" smtClean="0"/>
              <a:t/>
            </a:r>
            <a:br>
              <a:rPr lang="ru-RU" sz="2800" dirty="0" smtClean="0"/>
            </a:br>
            <a:r>
              <a:rPr lang="ru-RU" sz="2800" dirty="0" smtClean="0"/>
              <a:t>1. </a:t>
            </a:r>
            <a:r>
              <a:rPr lang="en-US" sz="2800" dirty="0" smtClean="0"/>
              <a:t>Molly.</a:t>
            </a:r>
            <a:r>
              <a:rPr lang="ru-RU" sz="2800" dirty="0" smtClean="0"/>
              <a:t/>
            </a:r>
            <a:br>
              <a:rPr lang="ru-RU" sz="2800" dirty="0" smtClean="0"/>
            </a:br>
            <a:r>
              <a:rPr lang="ru-RU" sz="2800" dirty="0" smtClean="0"/>
              <a:t/>
            </a:r>
            <a:br>
              <a:rPr lang="ru-RU" sz="2800" dirty="0" smtClean="0"/>
            </a:br>
            <a:r>
              <a:rPr lang="en-US" sz="2800" dirty="0" smtClean="0"/>
              <a:t> 2. Charlie.</a:t>
            </a:r>
            <a:endParaRPr lang="ru-RU" sz="2800" dirty="0" smtClean="0"/>
          </a:p>
          <a:p>
            <a:pPr algn="ctr" fontAlgn="auto">
              <a:spcAft>
                <a:spcPts val="0"/>
              </a:spcAft>
              <a:buFont typeface="Wingdings 2"/>
              <a:buNone/>
              <a:defRPr/>
            </a:pPr>
            <a:r>
              <a:rPr lang="ru-RU" sz="2800" dirty="0" smtClean="0"/>
              <a:t/>
            </a:r>
            <a:br>
              <a:rPr lang="ru-RU" sz="2800" dirty="0" smtClean="0"/>
            </a:br>
            <a:r>
              <a:rPr lang="ru-RU" sz="2800" dirty="0" smtClean="0"/>
              <a:t>3</a:t>
            </a:r>
            <a:r>
              <a:rPr lang="en-US" sz="2800" dirty="0" smtClean="0"/>
              <a:t>. Tiger.</a:t>
            </a:r>
            <a:r>
              <a:rPr lang="ru-RU" sz="2800" dirty="0" smtClean="0"/>
              <a:t/>
            </a:r>
            <a:br>
              <a:rPr lang="ru-RU" sz="2800" dirty="0" smtClean="0"/>
            </a:br>
            <a:r>
              <a:rPr lang="ru-RU" sz="2800" dirty="0" smtClean="0"/>
              <a:t/>
            </a:r>
            <a:br>
              <a:rPr lang="ru-RU" sz="2800" dirty="0" smtClean="0"/>
            </a:br>
            <a:r>
              <a:rPr lang="ru-RU" sz="2800" dirty="0" smtClean="0"/>
              <a:t>4</a:t>
            </a:r>
            <a:r>
              <a:rPr lang="en-US" sz="2800" dirty="0" smtClean="0"/>
              <a:t>.Poppy.</a:t>
            </a:r>
            <a:r>
              <a:rPr lang="ru-RU" sz="2800" dirty="0" smtClean="0"/>
              <a:t/>
            </a:r>
            <a:br>
              <a:rPr lang="ru-RU" sz="2800" dirty="0" smtClean="0"/>
            </a:br>
            <a:r>
              <a:rPr lang="ru-RU" sz="2800" dirty="0" smtClean="0"/>
              <a:t/>
            </a:r>
            <a:br>
              <a:rPr lang="ru-RU" sz="2800" dirty="0" smtClean="0"/>
            </a:br>
            <a:r>
              <a:rPr lang="ru-RU" sz="2800" dirty="0" smtClean="0"/>
              <a:t>5. </a:t>
            </a:r>
            <a:r>
              <a:rPr lang="en-US" sz="2800" dirty="0" smtClean="0"/>
              <a:t>Oskar.</a:t>
            </a:r>
            <a:r>
              <a:rPr lang="ru-RU" sz="2800" dirty="0" smtClean="0"/>
              <a:t/>
            </a:r>
            <a:br>
              <a:rPr lang="ru-RU" sz="2800" dirty="0" smtClean="0"/>
            </a:br>
            <a:endParaRPr lang="ru-RU" sz="2800" dirty="0" smtClean="0"/>
          </a:p>
          <a:p>
            <a:pPr algn="ctr" fontAlgn="auto">
              <a:spcAft>
                <a:spcPts val="0"/>
              </a:spcAft>
              <a:buFont typeface="Wingdings 2"/>
              <a:buNone/>
              <a:defRPr/>
            </a:pPr>
            <a:endParaRPr lang="ru-RU" dirty="0" smtClean="0"/>
          </a:p>
          <a:p>
            <a:pPr algn="ctr" fontAlgn="auto">
              <a:spcAft>
                <a:spcPts val="0"/>
              </a:spcAft>
              <a:buFont typeface="Wingdings 2"/>
              <a:buNone/>
              <a:defRPr/>
            </a:pPr>
            <a:r>
              <a:rPr lang="en-US" sz="2800" dirty="0" smtClean="0"/>
              <a:t>For dogs.</a:t>
            </a:r>
            <a:endParaRPr lang="ru-RU" sz="2800" dirty="0" smtClean="0"/>
          </a:p>
          <a:p>
            <a:pPr algn="ctr" fontAlgn="auto">
              <a:spcAft>
                <a:spcPts val="0"/>
              </a:spcAft>
              <a:buFont typeface="Wingdings 2"/>
              <a:buNone/>
              <a:defRPr/>
            </a:pPr>
            <a:r>
              <a:rPr lang="ru-RU" sz="2800" dirty="0" smtClean="0"/>
              <a:t/>
            </a:r>
            <a:br>
              <a:rPr lang="ru-RU" sz="2800" dirty="0" smtClean="0"/>
            </a:br>
            <a:r>
              <a:rPr lang="ru-RU" sz="2800" dirty="0" smtClean="0"/>
              <a:t>1. </a:t>
            </a:r>
            <a:r>
              <a:rPr lang="en-US" sz="2800" dirty="0" smtClean="0"/>
              <a:t>Molly.</a:t>
            </a:r>
            <a:r>
              <a:rPr lang="ru-RU" sz="2800" dirty="0" smtClean="0"/>
              <a:t/>
            </a:r>
            <a:br>
              <a:rPr lang="ru-RU" sz="2800" dirty="0" smtClean="0"/>
            </a:br>
            <a:endParaRPr lang="ru-RU" sz="2800" dirty="0" smtClean="0"/>
          </a:p>
          <a:p>
            <a:pPr algn="ctr" fontAlgn="auto">
              <a:spcAft>
                <a:spcPts val="0"/>
              </a:spcAft>
              <a:buFont typeface="Wingdings 2"/>
              <a:buNone/>
              <a:defRPr/>
            </a:pPr>
            <a:r>
              <a:rPr lang="ru-RU" sz="2800" dirty="0" smtClean="0"/>
              <a:t>2. </a:t>
            </a:r>
            <a:r>
              <a:rPr lang="en-US" sz="2800" dirty="0" smtClean="0"/>
              <a:t>Max.</a:t>
            </a:r>
            <a:r>
              <a:rPr lang="ru-RU" sz="2800" dirty="0" smtClean="0"/>
              <a:t/>
            </a:r>
            <a:br>
              <a:rPr lang="ru-RU" sz="2800" dirty="0" smtClean="0"/>
            </a:br>
            <a:r>
              <a:rPr lang="ru-RU" sz="2800" dirty="0" smtClean="0"/>
              <a:t/>
            </a:r>
            <a:br>
              <a:rPr lang="ru-RU" sz="2800" dirty="0" smtClean="0"/>
            </a:br>
            <a:r>
              <a:rPr lang="en-US" sz="2800" dirty="0" smtClean="0"/>
              <a:t> </a:t>
            </a:r>
            <a:r>
              <a:rPr lang="ru-RU" sz="2800" dirty="0" smtClean="0"/>
              <a:t>3. </a:t>
            </a:r>
            <a:r>
              <a:rPr lang="en-US" sz="2800" dirty="0" smtClean="0"/>
              <a:t>Charlie.</a:t>
            </a:r>
            <a:r>
              <a:rPr lang="ru-RU" sz="2800" dirty="0" smtClean="0"/>
              <a:t/>
            </a:r>
            <a:br>
              <a:rPr lang="ru-RU" sz="2800" dirty="0" smtClean="0"/>
            </a:br>
            <a:r>
              <a:rPr lang="ru-RU" sz="2800" dirty="0" smtClean="0"/>
              <a:t/>
            </a:r>
            <a:br>
              <a:rPr lang="ru-RU" sz="2800" dirty="0" smtClean="0"/>
            </a:br>
            <a:r>
              <a:rPr lang="ru-RU" sz="2800" dirty="0" smtClean="0"/>
              <a:t>4. </a:t>
            </a:r>
            <a:r>
              <a:rPr lang="en-US" sz="2800" dirty="0" smtClean="0"/>
              <a:t>Holly.</a:t>
            </a:r>
            <a:r>
              <a:rPr lang="ru-RU" sz="2800" dirty="0" smtClean="0"/>
              <a:t/>
            </a:r>
            <a:br>
              <a:rPr lang="ru-RU" sz="2800" dirty="0" smtClean="0"/>
            </a:br>
            <a:r>
              <a:rPr lang="ru-RU" sz="2800" dirty="0" smtClean="0"/>
              <a:t/>
            </a:r>
            <a:br>
              <a:rPr lang="ru-RU" sz="2800" dirty="0" smtClean="0"/>
            </a:br>
            <a:r>
              <a:rPr lang="ru-RU" sz="2800" dirty="0" smtClean="0"/>
              <a:t>5. </a:t>
            </a:r>
            <a:r>
              <a:rPr lang="en-US" sz="2800" dirty="0" smtClean="0"/>
              <a:t>Poppy.</a:t>
            </a:r>
            <a:endParaRPr lang="ru-RU" sz="2800" dirty="0"/>
          </a:p>
        </p:txBody>
      </p:sp>
      <p:sp>
        <p:nvSpPr>
          <p:cNvPr id="3" name="Прямоугольник 2"/>
          <p:cNvSpPr/>
          <p:nvPr/>
        </p:nvSpPr>
        <p:spPr>
          <a:xfrm>
            <a:off x="2483768" y="332656"/>
            <a:ext cx="4572000" cy="954107"/>
          </a:xfrm>
          <a:prstGeom prst="rect">
            <a:avLst/>
          </a:prstGeom>
        </p:spPr>
        <p:txBody>
          <a:bodyPr>
            <a:spAutoFit/>
          </a:bodyPr>
          <a:lstStyle/>
          <a:p>
            <a:pPr algn="ctr"/>
            <a:r>
              <a:rPr lang="ru-RU" sz="2800" i="1" dirty="0" smtClean="0"/>
              <a:t>«</a:t>
            </a:r>
            <a:r>
              <a:rPr lang="ru-RU" sz="2800" i="1" dirty="0" err="1" smtClean="0"/>
              <a:t>Direct</a:t>
            </a:r>
            <a:r>
              <a:rPr lang="ru-RU" sz="2800" i="1" dirty="0" smtClean="0"/>
              <a:t> </a:t>
            </a:r>
            <a:r>
              <a:rPr lang="ru-RU" sz="2800" i="1" dirty="0" err="1" smtClean="0"/>
              <a:t>Line</a:t>
            </a:r>
            <a:r>
              <a:rPr lang="ru-RU" sz="2800" i="1" dirty="0" smtClean="0"/>
              <a:t>»</a:t>
            </a:r>
            <a:r>
              <a:rPr lang="ru-RU" sz="2800" dirty="0" smtClean="0"/>
              <a:t> </a:t>
            </a:r>
            <a:r>
              <a:rPr lang="en-US" sz="2800" dirty="0" smtClean="0"/>
              <a:t>gives top popular names</a:t>
            </a:r>
            <a:r>
              <a:rPr lang="ru-RU" sz="2800" dirty="0" smtClean="0"/>
              <a:t> </a:t>
            </a:r>
            <a:r>
              <a:rPr lang="en-US" sz="2800" dirty="0" smtClean="0"/>
              <a:t>in Britain</a:t>
            </a:r>
            <a:endParaRPr lang="ru-RU" sz="28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1772816"/>
            <a:ext cx="3312369" cy="4608512"/>
          </a:xfrm>
        </p:spPr>
        <p:txBody>
          <a:bodyPr/>
          <a:lstStyle/>
          <a:p>
            <a:pPr algn="l">
              <a:lnSpc>
                <a:spcPct val="150000"/>
              </a:lnSpc>
              <a:buNone/>
            </a:pPr>
            <a:r>
              <a:rPr lang="en-US" sz="2400" dirty="0" smtClean="0"/>
              <a:t>	 For cats</a:t>
            </a:r>
            <a:r>
              <a:rPr lang="ru-RU" sz="2400" dirty="0" smtClean="0"/>
              <a:t>: </a:t>
            </a:r>
            <a:br>
              <a:rPr lang="ru-RU" sz="2400" dirty="0" smtClean="0"/>
            </a:br>
            <a:r>
              <a:rPr lang="ru-RU" sz="3600" b="0" dirty="0" smtClean="0"/>
              <a:t>1. </a:t>
            </a:r>
            <a:r>
              <a:rPr lang="ru-RU" sz="3600" b="0" dirty="0" err="1" smtClean="0"/>
              <a:t>Мурзик</a:t>
            </a:r>
            <a:r>
              <a:rPr lang="en-US" sz="3600" b="0" dirty="0" smtClean="0"/>
              <a:t/>
            </a:r>
            <a:br>
              <a:rPr lang="en-US" sz="3600" b="0" dirty="0" smtClean="0"/>
            </a:br>
            <a:r>
              <a:rPr lang="ru-RU" sz="3600" b="0" dirty="0" smtClean="0"/>
              <a:t>2. Хвостик</a:t>
            </a:r>
            <a:br>
              <a:rPr lang="ru-RU" sz="3600" b="0" dirty="0" smtClean="0"/>
            </a:br>
            <a:r>
              <a:rPr lang="ru-RU" sz="3600" b="0" dirty="0" smtClean="0"/>
              <a:t>3. </a:t>
            </a:r>
            <a:r>
              <a:rPr lang="ru-RU" sz="3600" b="0" dirty="0" err="1" smtClean="0"/>
              <a:t>Барсик</a:t>
            </a:r>
            <a:r>
              <a:rPr lang="en-US" sz="3600" b="0" dirty="0" smtClean="0"/>
              <a:t/>
            </a:r>
            <a:br>
              <a:rPr lang="en-US" sz="3600" b="0" dirty="0" smtClean="0"/>
            </a:br>
            <a:r>
              <a:rPr lang="ru-RU" sz="3600" b="0" dirty="0" smtClean="0"/>
              <a:t>4. Вася</a:t>
            </a:r>
            <a:r>
              <a:rPr lang="en-US" sz="3600" b="0" dirty="0" smtClean="0"/>
              <a:t/>
            </a:r>
            <a:br>
              <a:rPr lang="en-US" sz="3600" b="0" dirty="0" smtClean="0"/>
            </a:br>
            <a:r>
              <a:rPr lang="ru-RU" sz="3600" b="0" dirty="0" smtClean="0"/>
              <a:t>5. Тимошка </a:t>
            </a:r>
            <a:endParaRPr lang="ru-RU" sz="2400" b="0" dirty="0"/>
          </a:p>
        </p:txBody>
      </p:sp>
      <p:sp>
        <p:nvSpPr>
          <p:cNvPr id="3" name="Прямоугольник 2"/>
          <p:cNvSpPr/>
          <p:nvPr/>
        </p:nvSpPr>
        <p:spPr>
          <a:xfrm>
            <a:off x="1979712" y="404664"/>
            <a:ext cx="5112568" cy="1077218"/>
          </a:xfrm>
          <a:prstGeom prst="rect">
            <a:avLst/>
          </a:prstGeom>
        </p:spPr>
        <p:txBody>
          <a:bodyPr wrap="square">
            <a:spAutoFit/>
          </a:bodyPr>
          <a:lstStyle/>
          <a:p>
            <a:pPr algn="ctr"/>
            <a:r>
              <a:rPr lang="ru-RU" sz="3200" i="1" dirty="0" smtClean="0"/>
              <a:t> </a:t>
            </a:r>
            <a:r>
              <a:rPr lang="en-US" sz="3200" i="1" dirty="0" smtClean="0"/>
              <a:t>The most popular names of dogs and cats in Russia</a:t>
            </a:r>
            <a:endParaRPr lang="ru-RU" sz="3200" i="1" dirty="0"/>
          </a:p>
        </p:txBody>
      </p:sp>
      <p:sp>
        <p:nvSpPr>
          <p:cNvPr id="4" name="Прямоугольник 3"/>
          <p:cNvSpPr/>
          <p:nvPr/>
        </p:nvSpPr>
        <p:spPr>
          <a:xfrm>
            <a:off x="5364088" y="1844824"/>
            <a:ext cx="2880320" cy="4708981"/>
          </a:xfrm>
          <a:prstGeom prst="rect">
            <a:avLst/>
          </a:prstGeom>
        </p:spPr>
        <p:txBody>
          <a:bodyPr wrap="square">
            <a:spAutoFit/>
          </a:bodyPr>
          <a:lstStyle/>
          <a:p>
            <a:r>
              <a:rPr lang="en-US" sz="2400" b="1" dirty="0" smtClean="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rPr>
              <a:t>For dogs:</a:t>
            </a:r>
          </a:p>
          <a:p>
            <a:endParaRPr lang="en-US" sz="2000" b="1" dirty="0" smtClean="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endParaRPr>
          </a:p>
          <a:p>
            <a:r>
              <a:rPr lang="ru-RU" sz="3600" dirty="0" smtClean="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rPr>
              <a:t>1. Шарик </a:t>
            </a:r>
          </a:p>
          <a:p>
            <a:pPr>
              <a:lnSpc>
                <a:spcPct val="150000"/>
              </a:lnSpc>
            </a:pPr>
            <a:r>
              <a:rPr lang="ru-RU" sz="3600" dirty="0" smtClean="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rPr>
              <a:t>2. Тузик</a:t>
            </a:r>
          </a:p>
          <a:p>
            <a:pPr>
              <a:lnSpc>
                <a:spcPct val="150000"/>
              </a:lnSpc>
            </a:pPr>
            <a:r>
              <a:rPr lang="ru-RU" sz="3600" dirty="0" smtClean="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rPr>
              <a:t>3. Лайка</a:t>
            </a:r>
          </a:p>
          <a:p>
            <a:pPr>
              <a:lnSpc>
                <a:spcPct val="150000"/>
              </a:lnSpc>
            </a:pPr>
            <a:r>
              <a:rPr lang="ru-RU" sz="3600" dirty="0" smtClean="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rPr>
              <a:t>4. Бобик</a:t>
            </a:r>
          </a:p>
          <a:p>
            <a:pPr>
              <a:lnSpc>
                <a:spcPct val="150000"/>
              </a:lnSpc>
            </a:pPr>
            <a:r>
              <a:rPr lang="ru-RU" sz="3600" dirty="0" smtClean="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rPr>
              <a:t>5. Жучка</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0"/>
            <a:ext cx="8640960" cy="2232248"/>
          </a:xfrm>
        </p:spPr>
        <p:txBody>
          <a:bodyPr/>
          <a:lstStyle/>
          <a:p>
            <a:pPr algn="ctr">
              <a:buNone/>
            </a:pPr>
            <a:r>
              <a:rPr lang="ru-RU" sz="3600" dirty="0" smtClean="0"/>
              <a:t>	</a:t>
            </a:r>
            <a:r>
              <a:rPr lang="en-US" sz="3600" dirty="0" smtClean="0"/>
              <a:t>In recent years the English began to show love for more exotic animals such as crocodiles, elephants, scorpions, ostriches, camels</a:t>
            </a:r>
            <a:r>
              <a:rPr lang="ru-RU" sz="3600" dirty="0" smtClean="0"/>
              <a:t> </a:t>
            </a:r>
            <a:r>
              <a:rPr lang="en-US" sz="3600" dirty="0" smtClean="0"/>
              <a:t>and monkeys.</a:t>
            </a:r>
            <a:endParaRPr lang="ru-RU" sz="3600" dirty="0"/>
          </a:p>
        </p:txBody>
      </p:sp>
      <p:pic>
        <p:nvPicPr>
          <p:cNvPr id="1026" name="Picture 2" descr="C:\Users\Анита\Desktop\ПРОЕКТ\animals_004.JPG"/>
          <p:cNvPicPr>
            <a:picLocks noChangeAspect="1" noChangeArrowheads="1"/>
          </p:cNvPicPr>
          <p:nvPr/>
        </p:nvPicPr>
        <p:blipFill>
          <a:blip r:embed="rId2" cstate="print"/>
          <a:srcRect/>
          <a:stretch>
            <a:fillRect/>
          </a:stretch>
        </p:blipFill>
        <p:spPr bwMode="auto">
          <a:xfrm>
            <a:off x="179512" y="4429132"/>
            <a:ext cx="2098026" cy="2428868"/>
          </a:xfrm>
          <a:prstGeom prst="rect">
            <a:avLst/>
          </a:prstGeom>
          <a:noFill/>
        </p:spPr>
      </p:pic>
      <p:pic>
        <p:nvPicPr>
          <p:cNvPr id="1027" name="Picture 3" descr="C:\Users\Анита\Desktop\ПРОЕКТ\animals_005.JPG"/>
          <p:cNvPicPr>
            <a:picLocks noChangeAspect="1" noChangeArrowheads="1"/>
          </p:cNvPicPr>
          <p:nvPr/>
        </p:nvPicPr>
        <p:blipFill>
          <a:blip r:embed="rId3" cstate="print"/>
          <a:srcRect/>
          <a:stretch>
            <a:fillRect/>
          </a:stretch>
        </p:blipFill>
        <p:spPr bwMode="auto">
          <a:xfrm>
            <a:off x="6429388" y="4857760"/>
            <a:ext cx="2510762" cy="2000240"/>
          </a:xfrm>
          <a:prstGeom prst="rect">
            <a:avLst/>
          </a:prstGeom>
          <a:noFill/>
        </p:spPr>
      </p:pic>
      <p:pic>
        <p:nvPicPr>
          <p:cNvPr id="1028" name="Picture 4" descr="C:\Users\Анита\Desktop\ПРОЕКТ\animals_006.JPG"/>
          <p:cNvPicPr>
            <a:picLocks noChangeAspect="1" noChangeArrowheads="1"/>
          </p:cNvPicPr>
          <p:nvPr/>
        </p:nvPicPr>
        <p:blipFill>
          <a:blip r:embed="rId4" cstate="print"/>
          <a:srcRect/>
          <a:stretch>
            <a:fillRect/>
          </a:stretch>
        </p:blipFill>
        <p:spPr bwMode="auto">
          <a:xfrm>
            <a:off x="6660505" y="2857496"/>
            <a:ext cx="2483495" cy="1866733"/>
          </a:xfrm>
          <a:prstGeom prst="rect">
            <a:avLst/>
          </a:prstGeom>
          <a:noFill/>
        </p:spPr>
      </p:pic>
      <p:pic>
        <p:nvPicPr>
          <p:cNvPr id="1029" name="Picture 5" descr="C:\Users\Анита\Desktop\ПРОЕКТ\animals_007.JPG"/>
          <p:cNvPicPr>
            <a:picLocks noChangeAspect="1" noChangeArrowheads="1"/>
          </p:cNvPicPr>
          <p:nvPr/>
        </p:nvPicPr>
        <p:blipFill>
          <a:blip r:embed="rId5" cstate="print"/>
          <a:srcRect/>
          <a:stretch>
            <a:fillRect/>
          </a:stretch>
        </p:blipFill>
        <p:spPr bwMode="auto">
          <a:xfrm>
            <a:off x="3275856" y="2780928"/>
            <a:ext cx="2390775" cy="2314575"/>
          </a:xfrm>
          <a:prstGeom prst="rect">
            <a:avLst/>
          </a:prstGeom>
          <a:noFill/>
        </p:spPr>
      </p:pic>
      <p:pic>
        <p:nvPicPr>
          <p:cNvPr id="1030" name="Picture 6" descr="C:\Users\Анита\Desktop\ПРОЕКТ\animals_009.JPG"/>
          <p:cNvPicPr>
            <a:picLocks noChangeAspect="1" noChangeArrowheads="1"/>
          </p:cNvPicPr>
          <p:nvPr/>
        </p:nvPicPr>
        <p:blipFill>
          <a:blip r:embed="rId6" cstate="print"/>
          <a:srcRect/>
          <a:stretch>
            <a:fillRect/>
          </a:stretch>
        </p:blipFill>
        <p:spPr bwMode="auto">
          <a:xfrm>
            <a:off x="0" y="2863846"/>
            <a:ext cx="2357422" cy="1519401"/>
          </a:xfrm>
          <a:prstGeom prst="rect">
            <a:avLst/>
          </a:prstGeom>
          <a:noFill/>
        </p:spPr>
      </p:pic>
      <p:pic>
        <p:nvPicPr>
          <p:cNvPr id="1031" name="Picture 7" descr="C:\Users\Анита\Desktop\ПРОЕКТ\original.jpg"/>
          <p:cNvPicPr>
            <a:picLocks noChangeAspect="1" noChangeArrowheads="1"/>
          </p:cNvPicPr>
          <p:nvPr/>
        </p:nvPicPr>
        <p:blipFill>
          <a:blip r:embed="rId7" cstate="print"/>
          <a:srcRect/>
          <a:stretch>
            <a:fillRect/>
          </a:stretch>
        </p:blipFill>
        <p:spPr bwMode="auto">
          <a:xfrm>
            <a:off x="2428860" y="4558964"/>
            <a:ext cx="3888432" cy="229903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1030"/>
                                        </p:tgtEl>
                                        <p:attrNameLst>
                                          <p:attrName>style.visibility</p:attrName>
                                        </p:attrNameLst>
                                      </p:cBhvr>
                                      <p:to>
                                        <p:strVal val="visible"/>
                                      </p:to>
                                    </p:set>
                                    <p:animEffect transition="in" filter="strips(downLeft)">
                                      <p:cBhvr>
                                        <p:cTn id="7" dur="500"/>
                                        <p:tgtEl>
                                          <p:spTgt spid="1030"/>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1031"/>
                                        </p:tgtEl>
                                        <p:attrNameLst>
                                          <p:attrName>style.visibility</p:attrName>
                                        </p:attrNameLst>
                                      </p:cBhvr>
                                      <p:to>
                                        <p:strVal val="visible"/>
                                      </p:to>
                                    </p:set>
                                    <p:animEffect transition="in" filter="strips(downLeft)">
                                      <p:cBhvr>
                                        <p:cTn id="12" dur="500"/>
                                        <p:tgtEl>
                                          <p:spTgt spid="1031"/>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nodeType="clickEffect">
                                  <p:stCondLst>
                                    <p:cond delay="0"/>
                                  </p:stCondLst>
                                  <p:childTnLst>
                                    <p:set>
                                      <p:cBhvr>
                                        <p:cTn id="16" dur="1" fill="hold">
                                          <p:stCondLst>
                                            <p:cond delay="0"/>
                                          </p:stCondLst>
                                        </p:cTn>
                                        <p:tgtEl>
                                          <p:spTgt spid="1026"/>
                                        </p:tgtEl>
                                        <p:attrNameLst>
                                          <p:attrName>style.visibility</p:attrName>
                                        </p:attrNameLst>
                                      </p:cBhvr>
                                      <p:to>
                                        <p:strVal val="visible"/>
                                      </p:to>
                                    </p:set>
                                    <p:animEffect transition="in" filter="strips(downLeft)">
                                      <p:cBhvr>
                                        <p:cTn id="17" dur="500"/>
                                        <p:tgtEl>
                                          <p:spTgt spid="1026"/>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nodeType="clickEffect">
                                  <p:stCondLst>
                                    <p:cond delay="0"/>
                                  </p:stCondLst>
                                  <p:childTnLst>
                                    <p:set>
                                      <p:cBhvr>
                                        <p:cTn id="21" dur="1" fill="hold">
                                          <p:stCondLst>
                                            <p:cond delay="0"/>
                                          </p:stCondLst>
                                        </p:cTn>
                                        <p:tgtEl>
                                          <p:spTgt spid="1028"/>
                                        </p:tgtEl>
                                        <p:attrNameLst>
                                          <p:attrName>style.visibility</p:attrName>
                                        </p:attrNameLst>
                                      </p:cBhvr>
                                      <p:to>
                                        <p:strVal val="visible"/>
                                      </p:to>
                                    </p:set>
                                    <p:animEffect transition="in" filter="strips(downLeft)">
                                      <p:cBhvr>
                                        <p:cTn id="22" dur="500"/>
                                        <p:tgtEl>
                                          <p:spTgt spid="1028"/>
                                        </p:tgtEl>
                                      </p:cBhvr>
                                    </p:animEffect>
                                  </p:childTnLst>
                                </p:cTn>
                              </p:par>
                            </p:childTnLst>
                          </p:cTn>
                        </p:par>
                      </p:childTnLst>
                    </p:cTn>
                  </p:par>
                  <p:par>
                    <p:cTn id="23" fill="hold">
                      <p:stCondLst>
                        <p:cond delay="indefinite"/>
                      </p:stCondLst>
                      <p:childTnLst>
                        <p:par>
                          <p:cTn id="24" fill="hold">
                            <p:stCondLst>
                              <p:cond delay="0"/>
                            </p:stCondLst>
                            <p:childTnLst>
                              <p:par>
                                <p:cTn id="25" presetID="18" presetClass="entr" presetSubtype="12" fill="hold" nodeType="clickEffect">
                                  <p:stCondLst>
                                    <p:cond delay="0"/>
                                  </p:stCondLst>
                                  <p:childTnLst>
                                    <p:set>
                                      <p:cBhvr>
                                        <p:cTn id="26" dur="1" fill="hold">
                                          <p:stCondLst>
                                            <p:cond delay="0"/>
                                          </p:stCondLst>
                                        </p:cTn>
                                        <p:tgtEl>
                                          <p:spTgt spid="1027"/>
                                        </p:tgtEl>
                                        <p:attrNameLst>
                                          <p:attrName>style.visibility</p:attrName>
                                        </p:attrNameLst>
                                      </p:cBhvr>
                                      <p:to>
                                        <p:strVal val="visible"/>
                                      </p:to>
                                    </p:set>
                                    <p:animEffect transition="in" filter="strips(downLeft)">
                                      <p:cBhvr>
                                        <p:cTn id="27" dur="500"/>
                                        <p:tgtEl>
                                          <p:spTgt spid="1027"/>
                                        </p:tgtEl>
                                      </p:cBhvr>
                                    </p:animEffect>
                                  </p:childTnLst>
                                </p:cTn>
                              </p:par>
                            </p:childTnLst>
                          </p:cTn>
                        </p:par>
                        <p:par>
                          <p:cTn id="28" fill="hold">
                            <p:stCondLst>
                              <p:cond delay="500"/>
                            </p:stCondLst>
                            <p:childTnLst>
                              <p:par>
                                <p:cTn id="29" presetID="18" presetClass="entr" presetSubtype="12" fill="hold" nodeType="afterEffect">
                                  <p:stCondLst>
                                    <p:cond delay="0"/>
                                  </p:stCondLst>
                                  <p:childTnLst>
                                    <p:set>
                                      <p:cBhvr>
                                        <p:cTn id="30" dur="1" fill="hold">
                                          <p:stCondLst>
                                            <p:cond delay="0"/>
                                          </p:stCondLst>
                                        </p:cTn>
                                        <p:tgtEl>
                                          <p:spTgt spid="1029"/>
                                        </p:tgtEl>
                                        <p:attrNameLst>
                                          <p:attrName>style.visibility</p:attrName>
                                        </p:attrNameLst>
                                      </p:cBhvr>
                                      <p:to>
                                        <p:strVal val="visible"/>
                                      </p:to>
                                    </p:set>
                                    <p:animEffect transition="in" filter="strips(downLeft)">
                                      <p:cBhvr>
                                        <p:cTn id="31" dur="500"/>
                                        <p:tgtEl>
                                          <p:spTgt spid="10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1700808"/>
            <a:ext cx="8640960" cy="2952328"/>
          </a:xfrm>
        </p:spPr>
        <p:txBody>
          <a:bodyPr/>
          <a:lstStyle/>
          <a:p>
            <a:pPr algn="ctr">
              <a:buNone/>
            </a:pPr>
            <a:r>
              <a:rPr lang="en-US" sz="4400" dirty="0" smtClean="0"/>
              <a:t>The English people believe that they are the only nation on the Earth that is really kind to its animals.</a:t>
            </a:r>
            <a:endParaRPr lang="ru-RU" sz="44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611560" y="3140968"/>
            <a:ext cx="7704856" cy="3456383"/>
          </a:xfrm>
        </p:spPr>
        <p:txBody>
          <a:bodyPr>
            <a:normAutofit/>
          </a:bodyPr>
          <a:lstStyle/>
          <a:p>
            <a:pPr marL="342900" indent="-342900">
              <a:buFont typeface="Wingdings" pitchFamily="2" charset="2"/>
              <a:buChar char="Ø"/>
            </a:pPr>
            <a:r>
              <a:rPr lang="ru-RU" sz="4800" b="1" dirty="0" smtClean="0"/>
              <a:t> Задачи:</a:t>
            </a:r>
            <a:endParaRPr lang="ru-RU" sz="1800" b="1" dirty="0" smtClean="0"/>
          </a:p>
          <a:p>
            <a:pPr marL="285750" indent="-285750">
              <a:buFontTx/>
              <a:buChar char="-"/>
            </a:pPr>
            <a:r>
              <a:rPr lang="ru-RU" sz="2400" dirty="0" smtClean="0"/>
              <a:t>Выявление самых популярных питомцев в России и Великобритании</a:t>
            </a:r>
          </a:p>
          <a:p>
            <a:pPr marL="285750" indent="-285750">
              <a:buFontTx/>
              <a:buChar char="-"/>
            </a:pPr>
            <a:r>
              <a:rPr lang="ru-RU" sz="2400" dirty="0" smtClean="0"/>
              <a:t>Узнать самые популярные имена питомцев в этих странах</a:t>
            </a:r>
          </a:p>
          <a:p>
            <a:pPr marL="285750" indent="-285750">
              <a:buFontTx/>
              <a:buChar char="-"/>
            </a:pPr>
            <a:r>
              <a:rPr lang="ru-RU" sz="2400" dirty="0" smtClean="0"/>
              <a:t>Собрать информацию об экзотических домашних животных Великобритании</a:t>
            </a:r>
          </a:p>
          <a:p>
            <a:pPr marL="285750" indent="-285750">
              <a:buFontTx/>
              <a:buChar char="-"/>
            </a:pPr>
            <a:endParaRPr lang="ru-RU" sz="2400" b="1" dirty="0" smtClean="0"/>
          </a:p>
        </p:txBody>
      </p:sp>
      <p:sp>
        <p:nvSpPr>
          <p:cNvPr id="2" name="Заголовок 1"/>
          <p:cNvSpPr>
            <a:spLocks noGrp="1"/>
          </p:cNvSpPr>
          <p:nvPr>
            <p:ph type="ctrTitle"/>
          </p:nvPr>
        </p:nvSpPr>
        <p:spPr>
          <a:xfrm>
            <a:off x="611560" y="0"/>
            <a:ext cx="8208912" cy="2880320"/>
          </a:xfrm>
        </p:spPr>
        <p:txBody>
          <a:bodyPr/>
          <a:lstStyle/>
          <a:p>
            <a:pPr marL="360000">
              <a:lnSpc>
                <a:spcPct val="150000"/>
              </a:lnSpc>
              <a:buFont typeface="Wingdings" pitchFamily="2" charset="2"/>
              <a:buChar char="Ø"/>
            </a:pPr>
            <a:r>
              <a:rPr lang="ru-RU" sz="4800" dirty="0" smtClean="0"/>
              <a:t> Цель:</a:t>
            </a:r>
            <a:r>
              <a:rPr lang="ru-RU" dirty="0" smtClean="0"/>
              <a:t/>
            </a:r>
            <a:br>
              <a:rPr lang="ru-RU" dirty="0" smtClean="0"/>
            </a:br>
            <a:r>
              <a:rPr lang="ru-RU" sz="1600" dirty="0" smtClean="0"/>
              <a:t/>
            </a:r>
            <a:br>
              <a:rPr lang="ru-RU" sz="1600" dirty="0" smtClean="0"/>
            </a:br>
            <a:r>
              <a:rPr lang="ru-RU" sz="2400" dirty="0" smtClean="0"/>
              <a:t>расширение </a:t>
            </a:r>
            <a:r>
              <a:rPr lang="ru-RU" sz="2400" dirty="0"/>
              <a:t>кругозора учащихся в области домашних животных </a:t>
            </a:r>
            <a:r>
              <a:rPr lang="ru-RU" sz="2400" dirty="0" smtClean="0"/>
              <a:t>в Росси и </a:t>
            </a:r>
            <a:r>
              <a:rPr lang="ru-RU" sz="2400" dirty="0"/>
              <a:t>в </a:t>
            </a:r>
            <a:r>
              <a:rPr lang="ru-RU" sz="2400" dirty="0" smtClean="0"/>
              <a:t>Великобритании</a:t>
            </a:r>
            <a:r>
              <a:rPr lang="ru-RU" sz="2000" dirty="0" smtClean="0"/>
              <a:t/>
            </a:r>
            <a:br>
              <a:rPr lang="ru-RU" sz="2000" dirty="0" smtClean="0"/>
            </a:br>
            <a:endParaRPr lang="ru-RU" sz="4800" dirty="0"/>
          </a:p>
        </p:txBody>
      </p:sp>
    </p:spTree>
    <p:extLst>
      <p:ext uri="{BB962C8B-B14F-4D97-AF65-F5344CB8AC3E}">
        <p14:creationId xmlns:p14="http://schemas.microsoft.com/office/powerpoint/2010/main" xmlns="" val="28311553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2060848"/>
            <a:ext cx="7128792" cy="1152128"/>
          </a:xfrm>
        </p:spPr>
        <p:txBody>
          <a:bodyPr/>
          <a:lstStyle/>
          <a:p>
            <a:pPr>
              <a:buNone/>
            </a:pPr>
            <a:r>
              <a:rPr lang="en-US" dirty="0" smtClean="0"/>
              <a:t>The most popular pets </a:t>
            </a:r>
            <a:endParaRPr lang="ru-RU" dirty="0"/>
          </a:p>
        </p:txBody>
      </p:sp>
      <p:pic>
        <p:nvPicPr>
          <p:cNvPr id="1026" name="Picture 2" descr="F:\проект\58445050_1272622053_album_picphp.jpg"/>
          <p:cNvPicPr>
            <a:picLocks noChangeAspect="1" noChangeArrowheads="1"/>
          </p:cNvPicPr>
          <p:nvPr/>
        </p:nvPicPr>
        <p:blipFill>
          <a:blip r:embed="rId2" cstate="print"/>
          <a:srcRect/>
          <a:stretch>
            <a:fillRect/>
          </a:stretch>
        </p:blipFill>
        <p:spPr bwMode="auto">
          <a:xfrm rot="20897990">
            <a:off x="249824" y="3537147"/>
            <a:ext cx="4352244" cy="2909785"/>
          </a:xfrm>
          <a:prstGeom prst="rect">
            <a:avLst/>
          </a:prstGeom>
          <a:noFill/>
        </p:spPr>
      </p:pic>
      <p:pic>
        <p:nvPicPr>
          <p:cNvPr id="1027" name="Picture 3" descr="F:\проект\6865412475zelandiae.jpg"/>
          <p:cNvPicPr>
            <a:picLocks noChangeAspect="1" noChangeArrowheads="1"/>
          </p:cNvPicPr>
          <p:nvPr/>
        </p:nvPicPr>
        <p:blipFill>
          <a:blip r:embed="rId3" cstate="print"/>
          <a:srcRect/>
          <a:stretch>
            <a:fillRect/>
          </a:stretch>
        </p:blipFill>
        <p:spPr bwMode="auto">
          <a:xfrm rot="375018">
            <a:off x="4840416" y="3213287"/>
            <a:ext cx="4145254" cy="3134848"/>
          </a:xfrm>
          <a:prstGeom prst="rect">
            <a:avLst/>
          </a:prstGeom>
          <a:noFill/>
        </p:spPr>
      </p:pic>
      <p:pic>
        <p:nvPicPr>
          <p:cNvPr id="1028" name="Picture 4" descr="F:\проект\64146841_underwater_world_0101.jpg"/>
          <p:cNvPicPr>
            <a:picLocks noChangeAspect="1" noChangeArrowheads="1"/>
          </p:cNvPicPr>
          <p:nvPr/>
        </p:nvPicPr>
        <p:blipFill>
          <a:blip r:embed="rId4" cstate="print"/>
          <a:srcRect/>
          <a:stretch>
            <a:fillRect/>
          </a:stretch>
        </p:blipFill>
        <p:spPr bwMode="auto">
          <a:xfrm>
            <a:off x="539552" y="188640"/>
            <a:ext cx="3384376" cy="1800200"/>
          </a:xfrm>
          <a:prstGeom prst="rect">
            <a:avLst/>
          </a:prstGeom>
          <a:noFill/>
        </p:spPr>
      </p:pic>
      <p:pic>
        <p:nvPicPr>
          <p:cNvPr id="1029" name="Picture 5" descr="F:\проект\как-фотографировать-домашних-животных-6.jpg"/>
          <p:cNvPicPr>
            <a:picLocks noChangeAspect="1" noChangeArrowheads="1"/>
          </p:cNvPicPr>
          <p:nvPr/>
        </p:nvPicPr>
        <p:blipFill>
          <a:blip r:embed="rId5" cstate="print"/>
          <a:srcRect l="17600" t="8343" r="17601"/>
          <a:stretch>
            <a:fillRect/>
          </a:stretch>
        </p:blipFill>
        <p:spPr bwMode="auto">
          <a:xfrm rot="665029">
            <a:off x="6463258" y="334154"/>
            <a:ext cx="2128007" cy="199506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nodeType="withEffect">
                                  <p:stCondLst>
                                    <p:cond delay="0"/>
                                  </p:stCondLst>
                                  <p:childTnLst>
                                    <p:set>
                                      <p:cBhvr>
                                        <p:cTn id="6" dur="1" fill="hold">
                                          <p:stCondLst>
                                            <p:cond delay="0"/>
                                          </p:stCondLst>
                                        </p:cTn>
                                        <p:tgtEl>
                                          <p:spTgt spid="1028"/>
                                        </p:tgtEl>
                                        <p:attrNameLst>
                                          <p:attrName>style.visibility</p:attrName>
                                        </p:attrNameLst>
                                      </p:cBhvr>
                                      <p:to>
                                        <p:strVal val="visible"/>
                                      </p:to>
                                    </p:set>
                                    <p:animEffect transition="in" filter="wheel(4)">
                                      <p:cBhvr>
                                        <p:cTn id="7" dur="500"/>
                                        <p:tgtEl>
                                          <p:spTgt spid="1028"/>
                                        </p:tgtEl>
                                      </p:cBhvr>
                                    </p:animEffect>
                                  </p:childTnLst>
                                </p:cTn>
                              </p:par>
                            </p:childTnLst>
                          </p:cTn>
                        </p:par>
                        <p:par>
                          <p:cTn id="8" fill="hold">
                            <p:stCondLst>
                              <p:cond delay="500"/>
                            </p:stCondLst>
                            <p:childTnLst>
                              <p:par>
                                <p:cTn id="9" presetID="21" presetClass="entr" presetSubtype="4" fill="hold" nodeType="afterEffect">
                                  <p:stCondLst>
                                    <p:cond delay="0"/>
                                  </p:stCondLst>
                                  <p:childTnLst>
                                    <p:set>
                                      <p:cBhvr>
                                        <p:cTn id="10" dur="1" fill="hold">
                                          <p:stCondLst>
                                            <p:cond delay="0"/>
                                          </p:stCondLst>
                                        </p:cTn>
                                        <p:tgtEl>
                                          <p:spTgt spid="1029"/>
                                        </p:tgtEl>
                                        <p:attrNameLst>
                                          <p:attrName>style.visibility</p:attrName>
                                        </p:attrNameLst>
                                      </p:cBhvr>
                                      <p:to>
                                        <p:strVal val="visible"/>
                                      </p:to>
                                    </p:set>
                                    <p:animEffect transition="in" filter="wheel(4)">
                                      <p:cBhvr>
                                        <p:cTn id="11" dur="500"/>
                                        <p:tgtEl>
                                          <p:spTgt spid="1029"/>
                                        </p:tgtEl>
                                      </p:cBhvr>
                                    </p:animEffect>
                                  </p:childTnLst>
                                </p:cTn>
                              </p:par>
                            </p:childTnLst>
                          </p:cTn>
                        </p:par>
                        <p:par>
                          <p:cTn id="12" fill="hold">
                            <p:stCondLst>
                              <p:cond delay="1000"/>
                            </p:stCondLst>
                            <p:childTnLst>
                              <p:par>
                                <p:cTn id="13" presetID="21" presetClass="entr" presetSubtype="4" fill="hold" nodeType="afterEffect">
                                  <p:stCondLst>
                                    <p:cond delay="0"/>
                                  </p:stCondLst>
                                  <p:childTnLst>
                                    <p:set>
                                      <p:cBhvr>
                                        <p:cTn id="14" dur="1" fill="hold">
                                          <p:stCondLst>
                                            <p:cond delay="0"/>
                                          </p:stCondLst>
                                        </p:cTn>
                                        <p:tgtEl>
                                          <p:spTgt spid="1026"/>
                                        </p:tgtEl>
                                        <p:attrNameLst>
                                          <p:attrName>style.visibility</p:attrName>
                                        </p:attrNameLst>
                                      </p:cBhvr>
                                      <p:to>
                                        <p:strVal val="visible"/>
                                      </p:to>
                                    </p:set>
                                    <p:animEffect transition="in" filter="wheel(4)">
                                      <p:cBhvr>
                                        <p:cTn id="15" dur="500"/>
                                        <p:tgtEl>
                                          <p:spTgt spid="1026"/>
                                        </p:tgtEl>
                                      </p:cBhvr>
                                    </p:animEffect>
                                  </p:childTnLst>
                                </p:cTn>
                              </p:par>
                            </p:childTnLst>
                          </p:cTn>
                        </p:par>
                        <p:par>
                          <p:cTn id="16" fill="hold">
                            <p:stCondLst>
                              <p:cond delay="1500"/>
                            </p:stCondLst>
                            <p:childTnLst>
                              <p:par>
                                <p:cTn id="17" presetID="21" presetClass="entr" presetSubtype="4" fill="hold" nodeType="afterEffect">
                                  <p:stCondLst>
                                    <p:cond delay="0"/>
                                  </p:stCondLst>
                                  <p:childTnLst>
                                    <p:set>
                                      <p:cBhvr>
                                        <p:cTn id="18" dur="1" fill="hold">
                                          <p:stCondLst>
                                            <p:cond delay="0"/>
                                          </p:stCondLst>
                                        </p:cTn>
                                        <p:tgtEl>
                                          <p:spTgt spid="1027"/>
                                        </p:tgtEl>
                                        <p:attrNameLst>
                                          <p:attrName>style.visibility</p:attrName>
                                        </p:attrNameLst>
                                      </p:cBhvr>
                                      <p:to>
                                        <p:strVal val="visible"/>
                                      </p:to>
                                    </p:set>
                                    <p:animEffect transition="in" filter="wheel(4)">
                                      <p:cBhvr>
                                        <p:cTn id="19" dur="5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Диаграмма 2"/>
          <p:cNvGraphicFramePr/>
          <p:nvPr/>
        </p:nvGraphicFramePr>
        <p:xfrm>
          <a:off x="611560" y="620688"/>
          <a:ext cx="7992888" cy="554461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xmlns="" val="62297028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0528" y="188640"/>
            <a:ext cx="9144000" cy="6669360"/>
          </a:xfrm>
        </p:spPr>
        <p:txBody>
          <a:bodyPr/>
          <a:lstStyle/>
          <a:p>
            <a:pPr algn="just">
              <a:buNone/>
            </a:pPr>
            <a:r>
              <a:rPr lang="ru-RU" sz="3400" b="0" dirty="0" smtClean="0">
                <a:latin typeface="Times New Roman" pitchFamily="18" charset="0"/>
                <a:cs typeface="Times New Roman" pitchFamily="18" charset="0"/>
              </a:rPr>
              <a:t>	</a:t>
            </a:r>
            <a:r>
              <a:rPr lang="ru-RU" sz="3400" b="0" dirty="0" err="1" smtClean="0">
                <a:latin typeface="Times New Roman" pitchFamily="18" charset="0"/>
                <a:cs typeface="Times New Roman" pitchFamily="18" charset="0"/>
              </a:rPr>
              <a:t>Cats</a:t>
            </a:r>
            <a:r>
              <a:rPr lang="ru-RU" sz="3400" b="0" dirty="0" smtClean="0">
                <a:latin typeface="Times New Roman" pitchFamily="18" charset="0"/>
                <a:cs typeface="Times New Roman" pitchFamily="18" charset="0"/>
              </a:rPr>
              <a:t> </a:t>
            </a:r>
            <a:r>
              <a:rPr lang="ru-RU" sz="3400" b="0" dirty="0" err="1" smtClean="0">
                <a:latin typeface="Times New Roman" pitchFamily="18" charset="0"/>
                <a:cs typeface="Times New Roman" pitchFamily="18" charset="0"/>
              </a:rPr>
              <a:t>are</a:t>
            </a:r>
            <a:r>
              <a:rPr lang="ru-RU" sz="3400" b="0" dirty="0" smtClean="0">
                <a:latin typeface="Times New Roman" pitchFamily="18" charset="0"/>
                <a:cs typeface="Times New Roman" pitchFamily="18" charset="0"/>
              </a:rPr>
              <a:t> </a:t>
            </a:r>
            <a:r>
              <a:rPr lang="ru-RU" sz="3400" b="0" dirty="0" err="1" smtClean="0">
                <a:latin typeface="Times New Roman" pitchFamily="18" charset="0"/>
                <a:cs typeface="Times New Roman" pitchFamily="18" charset="0"/>
              </a:rPr>
              <a:t>very</a:t>
            </a:r>
            <a:r>
              <a:rPr lang="ru-RU" sz="3400" b="0" dirty="0" smtClean="0">
                <a:latin typeface="Times New Roman" pitchFamily="18" charset="0"/>
                <a:cs typeface="Times New Roman" pitchFamily="18" charset="0"/>
              </a:rPr>
              <a:t> </a:t>
            </a:r>
            <a:r>
              <a:rPr lang="ru-RU" sz="3400" b="0" dirty="0" err="1" smtClean="0">
                <a:latin typeface="Times New Roman" pitchFamily="18" charset="0"/>
                <a:cs typeface="Times New Roman" pitchFamily="18" charset="0"/>
              </a:rPr>
              <a:t>popular</a:t>
            </a:r>
            <a:r>
              <a:rPr lang="ru-RU" sz="3400" b="0" dirty="0" smtClean="0">
                <a:latin typeface="Times New Roman" pitchFamily="18" charset="0"/>
                <a:cs typeface="Times New Roman" pitchFamily="18" charset="0"/>
              </a:rPr>
              <a:t> </a:t>
            </a:r>
            <a:r>
              <a:rPr lang="ru-RU" sz="3400" b="0" dirty="0" err="1" smtClean="0">
                <a:latin typeface="Times New Roman" pitchFamily="18" charset="0"/>
                <a:cs typeface="Times New Roman" pitchFamily="18" charset="0"/>
              </a:rPr>
              <a:t>in</a:t>
            </a:r>
            <a:r>
              <a:rPr lang="ru-RU" sz="3400" b="0" dirty="0" smtClean="0">
                <a:latin typeface="Times New Roman" pitchFamily="18" charset="0"/>
                <a:cs typeface="Times New Roman" pitchFamily="18" charset="0"/>
              </a:rPr>
              <a:t> </a:t>
            </a:r>
            <a:r>
              <a:rPr lang="ru-RU" sz="3400" b="0" dirty="0" err="1" smtClean="0">
                <a:latin typeface="Times New Roman" pitchFamily="18" charset="0"/>
                <a:cs typeface="Times New Roman" pitchFamily="18" charset="0"/>
              </a:rPr>
              <a:t>Russia</a:t>
            </a:r>
            <a:r>
              <a:rPr lang="ru-RU" sz="3400" b="0" dirty="0" smtClean="0">
                <a:latin typeface="Times New Roman" pitchFamily="18" charset="0"/>
                <a:cs typeface="Times New Roman" pitchFamily="18" charset="0"/>
              </a:rPr>
              <a:t>. </a:t>
            </a:r>
            <a:r>
              <a:rPr lang="en-US" sz="3400" b="0" dirty="0" smtClean="0">
                <a:latin typeface="Times New Roman" pitchFamily="18" charset="0"/>
                <a:cs typeface="Times New Roman" pitchFamily="18" charset="0"/>
              </a:rPr>
              <a:t>They are the most popular pets in our school too.</a:t>
            </a:r>
            <a:br>
              <a:rPr lang="en-US" sz="3400" b="0" dirty="0" smtClean="0">
                <a:latin typeface="Times New Roman" pitchFamily="18" charset="0"/>
                <a:cs typeface="Times New Roman" pitchFamily="18" charset="0"/>
              </a:rPr>
            </a:br>
            <a:r>
              <a:rPr lang="en-US" sz="3400" b="0" dirty="0" smtClean="0">
                <a:latin typeface="Times New Roman" pitchFamily="18" charset="0"/>
                <a:cs typeface="Times New Roman" pitchFamily="18" charset="0"/>
              </a:rPr>
              <a:t>Cats descended from African wild cat and became domestic animals thousands years ago. They have got 4 legs, 2 small or large ears, a short nose, blue, green or grey eyes. They can be long-haired or short-haired. Cats can mew. They are very clever. Cats are very independent and can defend themselves. They love their homes, but not their owners. During a day cats like to sleep, but they like to hunt at night. Cats like to eat fish, cream and to drink milk and water. </a:t>
            </a:r>
            <a:endParaRPr lang="ru-RU" sz="3400" b="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95936" y="260648"/>
            <a:ext cx="5148064" cy="3600986"/>
          </a:xfrm>
          <a:prstGeom prst="rect">
            <a:avLst/>
          </a:prstGeom>
        </p:spPr>
        <p:txBody>
          <a:bodyPr wrap="square">
            <a:spAutoFit/>
          </a:bodyPr>
          <a:lstStyle/>
          <a:p>
            <a:r>
              <a:rPr lang="en-US" sz="3200" dirty="0" smtClean="0">
                <a:latin typeface="Times New Roman" pitchFamily="18" charset="0"/>
                <a:cs typeface="Times New Roman" pitchFamily="18" charset="0"/>
              </a:rPr>
              <a:t>There are many breeds of cats: long-haired cats (Persian cat), short-haired cats (</a:t>
            </a:r>
            <a:r>
              <a:rPr lang="en-US" sz="3600" dirty="0" smtClean="0">
                <a:latin typeface="Times New Roman" pitchFamily="18" charset="0"/>
                <a:cs typeface="Times New Roman" pitchFamily="18" charset="0"/>
              </a:rPr>
              <a:t>British</a:t>
            </a:r>
            <a:r>
              <a:rPr lang="en-US" sz="3200" dirty="0" smtClean="0">
                <a:latin typeface="Times New Roman" pitchFamily="18" charset="0"/>
                <a:cs typeface="Times New Roman" pitchFamily="18" charset="0"/>
              </a:rPr>
              <a:t> cat), Turkish Angora, etc.</a:t>
            </a:r>
            <a:br>
              <a:rPr lang="en-US" sz="3200" dirty="0" smtClean="0">
                <a:latin typeface="Times New Roman" pitchFamily="18" charset="0"/>
                <a:cs typeface="Times New Roman" pitchFamily="18" charset="0"/>
              </a:rPr>
            </a:br>
            <a:r>
              <a:rPr lang="en-US" sz="3200" dirty="0" smtClean="0">
                <a:latin typeface="Times New Roman" pitchFamily="18" charset="0"/>
                <a:cs typeface="Times New Roman" pitchFamily="18" charset="0"/>
              </a:rPr>
              <a:t/>
            </a:r>
            <a:br>
              <a:rPr lang="en-US" sz="3200" dirty="0" smtClean="0">
                <a:latin typeface="Times New Roman" pitchFamily="18" charset="0"/>
                <a:cs typeface="Times New Roman" pitchFamily="18" charset="0"/>
              </a:rPr>
            </a:br>
            <a:endParaRPr lang="ru-RU" sz="3200" dirty="0">
              <a:latin typeface="Times New Roman" pitchFamily="18" charset="0"/>
              <a:cs typeface="Times New Roman" pitchFamily="18" charset="0"/>
            </a:endParaRPr>
          </a:p>
        </p:txBody>
      </p:sp>
      <p:pic>
        <p:nvPicPr>
          <p:cNvPr id="2050" name="Picture 2" descr="F:\проект\images.jpg"/>
          <p:cNvPicPr>
            <a:picLocks noChangeAspect="1" noChangeArrowheads="1"/>
          </p:cNvPicPr>
          <p:nvPr/>
        </p:nvPicPr>
        <p:blipFill>
          <a:blip r:embed="rId2" cstate="print"/>
          <a:srcRect/>
          <a:stretch>
            <a:fillRect/>
          </a:stretch>
        </p:blipFill>
        <p:spPr bwMode="auto">
          <a:xfrm rot="20643322">
            <a:off x="336532" y="3349809"/>
            <a:ext cx="4023246" cy="3013551"/>
          </a:xfrm>
          <a:prstGeom prst="rect">
            <a:avLst/>
          </a:prstGeom>
          <a:noFill/>
        </p:spPr>
      </p:pic>
      <p:pic>
        <p:nvPicPr>
          <p:cNvPr id="2051" name="Picture 3" descr="F:\проект\images (2).jpg"/>
          <p:cNvPicPr>
            <a:picLocks noChangeAspect="1" noChangeArrowheads="1"/>
          </p:cNvPicPr>
          <p:nvPr/>
        </p:nvPicPr>
        <p:blipFill>
          <a:blip r:embed="rId3" cstate="print"/>
          <a:srcRect/>
          <a:stretch>
            <a:fillRect/>
          </a:stretch>
        </p:blipFill>
        <p:spPr bwMode="auto">
          <a:xfrm rot="953633">
            <a:off x="4841549" y="3087859"/>
            <a:ext cx="3713890" cy="3012874"/>
          </a:xfrm>
          <a:prstGeom prst="rect">
            <a:avLst/>
          </a:prstGeom>
          <a:noFill/>
        </p:spPr>
      </p:pic>
      <p:pic>
        <p:nvPicPr>
          <p:cNvPr id="2052" name="Picture 4" descr="F:\проект\images (1).jpg"/>
          <p:cNvPicPr>
            <a:picLocks noChangeAspect="1" noChangeArrowheads="1"/>
          </p:cNvPicPr>
          <p:nvPr/>
        </p:nvPicPr>
        <p:blipFill>
          <a:blip r:embed="rId4" cstate="print"/>
          <a:srcRect/>
          <a:stretch>
            <a:fillRect/>
          </a:stretch>
        </p:blipFill>
        <p:spPr bwMode="auto">
          <a:xfrm rot="20755519">
            <a:off x="61297" y="554933"/>
            <a:ext cx="3593996" cy="2451549"/>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nodeType="after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p:cTn id="7" dur="3000" fill="hold"/>
                                        <p:tgtEl>
                                          <p:spTgt spid="2050"/>
                                        </p:tgtEl>
                                        <p:attrNameLst>
                                          <p:attrName>ppt_x</p:attrName>
                                        </p:attrNameLst>
                                      </p:cBhvr>
                                      <p:tavLst>
                                        <p:tav tm="0">
                                          <p:val>
                                            <p:strVal val="#ppt_x-.2"/>
                                          </p:val>
                                        </p:tav>
                                        <p:tav tm="100000">
                                          <p:val>
                                            <p:strVal val="#ppt_x"/>
                                          </p:val>
                                        </p:tav>
                                      </p:tavLst>
                                    </p:anim>
                                    <p:anim calcmode="lin" valueType="num">
                                      <p:cBhvr>
                                        <p:cTn id="8" dur="3000" fill="hold"/>
                                        <p:tgtEl>
                                          <p:spTgt spid="2050"/>
                                        </p:tgtEl>
                                        <p:attrNameLst>
                                          <p:attrName>ppt_y</p:attrName>
                                        </p:attrNameLst>
                                      </p:cBhvr>
                                      <p:tavLst>
                                        <p:tav tm="0">
                                          <p:val>
                                            <p:strVal val="#ppt_y"/>
                                          </p:val>
                                        </p:tav>
                                        <p:tav tm="100000">
                                          <p:val>
                                            <p:strVal val="#ppt_y"/>
                                          </p:val>
                                        </p:tav>
                                      </p:tavLst>
                                    </p:anim>
                                    <p:animEffect transition="in" filter="wipe(right)" prLst="gradientSize: 0.1">
                                      <p:cBhvr>
                                        <p:cTn id="9" dur="3000"/>
                                        <p:tgtEl>
                                          <p:spTgt spid="2050"/>
                                        </p:tgtEl>
                                      </p:cBhvr>
                                    </p:animEffect>
                                  </p:childTnLst>
                                </p:cTn>
                              </p:par>
                            </p:childTnLst>
                          </p:cTn>
                        </p:par>
                        <p:par>
                          <p:cTn id="10" fill="hold">
                            <p:stCondLst>
                              <p:cond delay="3000"/>
                            </p:stCondLst>
                            <p:childTnLst>
                              <p:par>
                                <p:cTn id="11" presetID="21" presetClass="entr" presetSubtype="4" fill="hold" nodeType="afterEffect">
                                  <p:stCondLst>
                                    <p:cond delay="0"/>
                                  </p:stCondLst>
                                  <p:childTnLst>
                                    <p:set>
                                      <p:cBhvr>
                                        <p:cTn id="12" dur="1" fill="hold">
                                          <p:stCondLst>
                                            <p:cond delay="0"/>
                                          </p:stCondLst>
                                        </p:cTn>
                                        <p:tgtEl>
                                          <p:spTgt spid="2052"/>
                                        </p:tgtEl>
                                        <p:attrNameLst>
                                          <p:attrName>style.visibility</p:attrName>
                                        </p:attrNameLst>
                                      </p:cBhvr>
                                      <p:to>
                                        <p:strVal val="visible"/>
                                      </p:to>
                                    </p:set>
                                    <p:animEffect transition="in" filter="wheel(4)">
                                      <p:cBhvr>
                                        <p:cTn id="13" dur="3000"/>
                                        <p:tgtEl>
                                          <p:spTgt spid="2052"/>
                                        </p:tgtEl>
                                      </p:cBhvr>
                                    </p:animEffect>
                                  </p:childTnLst>
                                </p:cTn>
                              </p:par>
                            </p:childTnLst>
                          </p:cTn>
                        </p:par>
                        <p:par>
                          <p:cTn id="14" fill="hold">
                            <p:stCondLst>
                              <p:cond delay="6000"/>
                            </p:stCondLst>
                            <p:childTnLst>
                              <p:par>
                                <p:cTn id="15" presetID="30" presetClass="entr" presetSubtype="0" fill="hold" nodeType="afterEffect">
                                  <p:stCondLst>
                                    <p:cond delay="0"/>
                                  </p:stCondLst>
                                  <p:childTnLst>
                                    <p:set>
                                      <p:cBhvr>
                                        <p:cTn id="16" dur="1" fill="hold">
                                          <p:stCondLst>
                                            <p:cond delay="0"/>
                                          </p:stCondLst>
                                        </p:cTn>
                                        <p:tgtEl>
                                          <p:spTgt spid="2051"/>
                                        </p:tgtEl>
                                        <p:attrNameLst>
                                          <p:attrName>style.visibility</p:attrName>
                                        </p:attrNameLst>
                                      </p:cBhvr>
                                      <p:to>
                                        <p:strVal val="visible"/>
                                      </p:to>
                                    </p:set>
                                    <p:animEffect transition="in" filter="fade">
                                      <p:cBhvr>
                                        <p:cTn id="17" dur="2400" decel="100000"/>
                                        <p:tgtEl>
                                          <p:spTgt spid="2051"/>
                                        </p:tgtEl>
                                      </p:cBhvr>
                                    </p:animEffect>
                                    <p:anim calcmode="lin" valueType="num">
                                      <p:cBhvr>
                                        <p:cTn id="18" dur="2400" decel="100000" fill="hold"/>
                                        <p:tgtEl>
                                          <p:spTgt spid="2051"/>
                                        </p:tgtEl>
                                        <p:attrNameLst>
                                          <p:attrName>style.rotation</p:attrName>
                                        </p:attrNameLst>
                                      </p:cBhvr>
                                      <p:tavLst>
                                        <p:tav tm="0">
                                          <p:val>
                                            <p:fltVal val="-90"/>
                                          </p:val>
                                        </p:tav>
                                        <p:tav tm="100000">
                                          <p:val>
                                            <p:fltVal val="0"/>
                                          </p:val>
                                        </p:tav>
                                      </p:tavLst>
                                    </p:anim>
                                    <p:anim calcmode="lin" valueType="num">
                                      <p:cBhvr>
                                        <p:cTn id="19" dur="2400" decel="100000" fill="hold"/>
                                        <p:tgtEl>
                                          <p:spTgt spid="2051"/>
                                        </p:tgtEl>
                                        <p:attrNameLst>
                                          <p:attrName>ppt_x</p:attrName>
                                        </p:attrNameLst>
                                      </p:cBhvr>
                                      <p:tavLst>
                                        <p:tav tm="0">
                                          <p:val>
                                            <p:strVal val="#ppt_x+0.4"/>
                                          </p:val>
                                        </p:tav>
                                        <p:tav tm="100000">
                                          <p:val>
                                            <p:strVal val="#ppt_x-0.05"/>
                                          </p:val>
                                        </p:tav>
                                      </p:tavLst>
                                    </p:anim>
                                    <p:anim calcmode="lin" valueType="num">
                                      <p:cBhvr>
                                        <p:cTn id="20" dur="2400" decel="100000" fill="hold"/>
                                        <p:tgtEl>
                                          <p:spTgt spid="2051"/>
                                        </p:tgtEl>
                                        <p:attrNameLst>
                                          <p:attrName>ppt_y</p:attrName>
                                        </p:attrNameLst>
                                      </p:cBhvr>
                                      <p:tavLst>
                                        <p:tav tm="0">
                                          <p:val>
                                            <p:strVal val="#ppt_y-0.4"/>
                                          </p:val>
                                        </p:tav>
                                        <p:tav tm="100000">
                                          <p:val>
                                            <p:strVal val="#ppt_y+0.1"/>
                                          </p:val>
                                        </p:tav>
                                      </p:tavLst>
                                    </p:anim>
                                    <p:anim calcmode="lin" valueType="num">
                                      <p:cBhvr>
                                        <p:cTn id="21" dur="600" accel="100000" fill="hold">
                                          <p:stCondLst>
                                            <p:cond delay="2400"/>
                                          </p:stCondLst>
                                        </p:cTn>
                                        <p:tgtEl>
                                          <p:spTgt spid="2051"/>
                                        </p:tgtEl>
                                        <p:attrNameLst>
                                          <p:attrName>ppt_x</p:attrName>
                                        </p:attrNameLst>
                                      </p:cBhvr>
                                      <p:tavLst>
                                        <p:tav tm="0">
                                          <p:val>
                                            <p:strVal val="#ppt_x-0.05"/>
                                          </p:val>
                                        </p:tav>
                                        <p:tav tm="100000">
                                          <p:val>
                                            <p:strVal val="#ppt_x"/>
                                          </p:val>
                                        </p:tav>
                                      </p:tavLst>
                                    </p:anim>
                                    <p:anim calcmode="lin" valueType="num">
                                      <p:cBhvr>
                                        <p:cTn id="22" dur="600" accel="100000" fill="hold">
                                          <p:stCondLst>
                                            <p:cond delay="2400"/>
                                          </p:stCondLst>
                                        </p:cTn>
                                        <p:tgtEl>
                                          <p:spTgt spid="2051"/>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188640"/>
            <a:ext cx="5112568" cy="3293209"/>
          </a:xfrm>
          <a:prstGeom prst="rect">
            <a:avLst/>
          </a:prstGeom>
        </p:spPr>
        <p:txBody>
          <a:bodyPr wrap="square">
            <a:spAutoFit/>
          </a:bodyPr>
          <a:lstStyle/>
          <a:p>
            <a:r>
              <a:rPr lang="en-US" sz="2600" dirty="0" smtClean="0">
                <a:latin typeface="Times New Roman" pitchFamily="18" charset="0"/>
                <a:cs typeface="Times New Roman" pitchFamily="18" charset="0"/>
              </a:rPr>
              <a:t>Such cat as Sphinx has no hair at all. I think the most unusual breed of cats is Turkish Angora. It is an ancient breed. They came from central Turkey. They have white, medium-long hair. Their eyes can be blue, green or amber, or one eye blue and one amber. </a:t>
            </a:r>
            <a:endParaRPr lang="ru-RU" sz="2600" dirty="0">
              <a:latin typeface="Times New Roman" pitchFamily="18" charset="0"/>
              <a:cs typeface="Times New Roman" pitchFamily="18" charset="0"/>
            </a:endParaRPr>
          </a:p>
        </p:txBody>
      </p:sp>
      <p:pic>
        <p:nvPicPr>
          <p:cNvPr id="3074" name="Picture 2" descr="F:\проект\sfinks02.jpg"/>
          <p:cNvPicPr>
            <a:picLocks noChangeAspect="1" noChangeArrowheads="1"/>
          </p:cNvPicPr>
          <p:nvPr/>
        </p:nvPicPr>
        <p:blipFill>
          <a:blip r:embed="rId2" cstate="print"/>
          <a:srcRect/>
          <a:stretch>
            <a:fillRect/>
          </a:stretch>
        </p:blipFill>
        <p:spPr bwMode="auto">
          <a:xfrm rot="195079">
            <a:off x="5524512" y="88417"/>
            <a:ext cx="3208956" cy="3208956"/>
          </a:xfrm>
          <a:prstGeom prst="rect">
            <a:avLst/>
          </a:prstGeom>
          <a:noFill/>
        </p:spPr>
      </p:pic>
      <p:pic>
        <p:nvPicPr>
          <p:cNvPr id="3076" name="Picture 4" descr="F:\проект\breed1.jpg"/>
          <p:cNvPicPr>
            <a:picLocks noChangeAspect="1" noChangeArrowheads="1"/>
          </p:cNvPicPr>
          <p:nvPr/>
        </p:nvPicPr>
        <p:blipFill>
          <a:blip r:embed="rId3" cstate="print"/>
          <a:srcRect/>
          <a:stretch>
            <a:fillRect/>
          </a:stretch>
        </p:blipFill>
        <p:spPr bwMode="auto">
          <a:xfrm rot="21326524">
            <a:off x="374163" y="3452166"/>
            <a:ext cx="4078158" cy="3248932"/>
          </a:xfrm>
          <a:prstGeom prst="rect">
            <a:avLst/>
          </a:prstGeom>
          <a:noFill/>
        </p:spPr>
      </p:pic>
      <p:pic>
        <p:nvPicPr>
          <p:cNvPr id="3077" name="Picture 5" descr="F:\проект\129768049813.jpg"/>
          <p:cNvPicPr>
            <a:picLocks noChangeAspect="1" noChangeArrowheads="1"/>
          </p:cNvPicPr>
          <p:nvPr/>
        </p:nvPicPr>
        <p:blipFill>
          <a:blip r:embed="rId4" cstate="print"/>
          <a:srcRect/>
          <a:stretch>
            <a:fillRect/>
          </a:stretch>
        </p:blipFill>
        <p:spPr bwMode="auto">
          <a:xfrm rot="234564">
            <a:off x="4306077" y="3099226"/>
            <a:ext cx="4720624" cy="360204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 calcmode="lin" valueType="num">
                                      <p:cBhvr>
                                        <p:cTn id="7" dur="2000" fill="hold"/>
                                        <p:tgtEl>
                                          <p:spTgt spid="3074"/>
                                        </p:tgtEl>
                                        <p:attrNameLst>
                                          <p:attrName>ppt_w</p:attrName>
                                        </p:attrNameLst>
                                      </p:cBhvr>
                                      <p:tavLst>
                                        <p:tav tm="0">
                                          <p:val>
                                            <p:strVal val="#ppt_w*0.70"/>
                                          </p:val>
                                        </p:tav>
                                        <p:tav tm="100000">
                                          <p:val>
                                            <p:strVal val="#ppt_w"/>
                                          </p:val>
                                        </p:tav>
                                      </p:tavLst>
                                    </p:anim>
                                    <p:anim calcmode="lin" valueType="num">
                                      <p:cBhvr>
                                        <p:cTn id="8" dur="2000" fill="hold"/>
                                        <p:tgtEl>
                                          <p:spTgt spid="3074"/>
                                        </p:tgtEl>
                                        <p:attrNameLst>
                                          <p:attrName>ppt_h</p:attrName>
                                        </p:attrNameLst>
                                      </p:cBhvr>
                                      <p:tavLst>
                                        <p:tav tm="0">
                                          <p:val>
                                            <p:strVal val="#ppt_h"/>
                                          </p:val>
                                        </p:tav>
                                        <p:tav tm="100000">
                                          <p:val>
                                            <p:strVal val="#ppt_h"/>
                                          </p:val>
                                        </p:tav>
                                      </p:tavLst>
                                    </p:anim>
                                    <p:animEffect transition="in" filter="fade">
                                      <p:cBhvr>
                                        <p:cTn id="9" dur="2000"/>
                                        <p:tgtEl>
                                          <p:spTgt spid="3074"/>
                                        </p:tgtEl>
                                      </p:cBhvr>
                                    </p:animEffect>
                                  </p:childTnLst>
                                </p:cTn>
                              </p:par>
                              <p:par>
                                <p:cTn id="10" presetID="55" presetClass="entr" presetSubtype="0" fill="hold" nodeType="withEffect">
                                  <p:stCondLst>
                                    <p:cond delay="0"/>
                                  </p:stCondLst>
                                  <p:childTnLst>
                                    <p:set>
                                      <p:cBhvr>
                                        <p:cTn id="11" dur="1" fill="hold">
                                          <p:stCondLst>
                                            <p:cond delay="0"/>
                                          </p:stCondLst>
                                        </p:cTn>
                                        <p:tgtEl>
                                          <p:spTgt spid="3076"/>
                                        </p:tgtEl>
                                        <p:attrNameLst>
                                          <p:attrName>style.visibility</p:attrName>
                                        </p:attrNameLst>
                                      </p:cBhvr>
                                      <p:to>
                                        <p:strVal val="visible"/>
                                      </p:to>
                                    </p:set>
                                    <p:anim calcmode="lin" valueType="num">
                                      <p:cBhvr>
                                        <p:cTn id="12" dur="2000" fill="hold"/>
                                        <p:tgtEl>
                                          <p:spTgt spid="3076"/>
                                        </p:tgtEl>
                                        <p:attrNameLst>
                                          <p:attrName>ppt_w</p:attrName>
                                        </p:attrNameLst>
                                      </p:cBhvr>
                                      <p:tavLst>
                                        <p:tav tm="0">
                                          <p:val>
                                            <p:strVal val="#ppt_w*0.70"/>
                                          </p:val>
                                        </p:tav>
                                        <p:tav tm="100000">
                                          <p:val>
                                            <p:strVal val="#ppt_w"/>
                                          </p:val>
                                        </p:tav>
                                      </p:tavLst>
                                    </p:anim>
                                    <p:anim calcmode="lin" valueType="num">
                                      <p:cBhvr>
                                        <p:cTn id="13" dur="2000" fill="hold"/>
                                        <p:tgtEl>
                                          <p:spTgt spid="3076"/>
                                        </p:tgtEl>
                                        <p:attrNameLst>
                                          <p:attrName>ppt_h</p:attrName>
                                        </p:attrNameLst>
                                      </p:cBhvr>
                                      <p:tavLst>
                                        <p:tav tm="0">
                                          <p:val>
                                            <p:strVal val="#ppt_h"/>
                                          </p:val>
                                        </p:tav>
                                        <p:tav tm="100000">
                                          <p:val>
                                            <p:strVal val="#ppt_h"/>
                                          </p:val>
                                        </p:tav>
                                      </p:tavLst>
                                    </p:anim>
                                    <p:animEffect transition="in" filter="fade">
                                      <p:cBhvr>
                                        <p:cTn id="14" dur="2000"/>
                                        <p:tgtEl>
                                          <p:spTgt spid="3076"/>
                                        </p:tgtEl>
                                      </p:cBhvr>
                                    </p:animEffect>
                                  </p:childTnLst>
                                </p:cTn>
                              </p:par>
                            </p:childTnLst>
                          </p:cTn>
                        </p:par>
                        <p:par>
                          <p:cTn id="15" fill="hold">
                            <p:stCondLst>
                              <p:cond delay="2000"/>
                            </p:stCondLst>
                            <p:childTnLst>
                              <p:par>
                                <p:cTn id="16" presetID="23" presetClass="entr" presetSubtype="16" fill="hold" nodeType="afterEffect">
                                  <p:stCondLst>
                                    <p:cond delay="0"/>
                                  </p:stCondLst>
                                  <p:childTnLst>
                                    <p:set>
                                      <p:cBhvr>
                                        <p:cTn id="17" dur="1" fill="hold">
                                          <p:stCondLst>
                                            <p:cond delay="0"/>
                                          </p:stCondLst>
                                        </p:cTn>
                                        <p:tgtEl>
                                          <p:spTgt spid="3077"/>
                                        </p:tgtEl>
                                        <p:attrNameLst>
                                          <p:attrName>style.visibility</p:attrName>
                                        </p:attrNameLst>
                                      </p:cBhvr>
                                      <p:to>
                                        <p:strVal val="visible"/>
                                      </p:to>
                                    </p:set>
                                    <p:anim calcmode="lin" valueType="num">
                                      <p:cBhvr>
                                        <p:cTn id="18" dur="3000" fill="hold"/>
                                        <p:tgtEl>
                                          <p:spTgt spid="3077"/>
                                        </p:tgtEl>
                                        <p:attrNameLst>
                                          <p:attrName>ppt_w</p:attrName>
                                        </p:attrNameLst>
                                      </p:cBhvr>
                                      <p:tavLst>
                                        <p:tav tm="0">
                                          <p:val>
                                            <p:fltVal val="0"/>
                                          </p:val>
                                        </p:tav>
                                        <p:tav tm="100000">
                                          <p:val>
                                            <p:strVal val="#ppt_w"/>
                                          </p:val>
                                        </p:tav>
                                      </p:tavLst>
                                    </p:anim>
                                    <p:anim calcmode="lin" valueType="num">
                                      <p:cBhvr>
                                        <p:cTn id="19" dur="3000" fill="hold"/>
                                        <p:tgtEl>
                                          <p:spTgt spid="307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75656" y="188640"/>
            <a:ext cx="6512511" cy="1143000"/>
          </a:xfrm>
        </p:spPr>
        <p:txBody>
          <a:bodyPr/>
          <a:lstStyle/>
          <a:p>
            <a:pPr algn="ctr">
              <a:buNone/>
            </a:pPr>
            <a:r>
              <a:rPr lang="ru-RU" sz="2800" dirty="0" smtClean="0"/>
              <a:t>Результаты опроса, проведенного в </a:t>
            </a:r>
            <a:r>
              <a:rPr lang="ru-RU" sz="2800" dirty="0" smtClean="0"/>
              <a:t>Великобритании </a:t>
            </a:r>
            <a:r>
              <a:rPr lang="ru-RU" sz="2400" dirty="0" smtClean="0"/>
              <a:t/>
            </a:r>
            <a:br>
              <a:rPr lang="ru-RU" sz="2400" dirty="0" smtClean="0"/>
            </a:br>
            <a:endParaRPr lang="ru-RU" sz="2400" dirty="0"/>
          </a:p>
        </p:txBody>
      </p:sp>
      <p:graphicFrame>
        <p:nvGraphicFramePr>
          <p:cNvPr id="4" name="Диаграмма 3"/>
          <p:cNvGraphicFramePr/>
          <p:nvPr/>
        </p:nvGraphicFramePr>
        <p:xfrm>
          <a:off x="611560" y="1196752"/>
          <a:ext cx="7920880" cy="504056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8964488" cy="6669360"/>
          </a:xfrm>
        </p:spPr>
        <p:txBody>
          <a:bodyPr/>
          <a:lstStyle/>
          <a:p>
            <a:pPr algn="l">
              <a:buNone/>
            </a:pPr>
            <a:r>
              <a:rPr lang="ru-RU" sz="3600" b="0" dirty="0" smtClean="0">
                <a:latin typeface="Times New Roman" pitchFamily="18" charset="0"/>
                <a:cs typeface="Times New Roman" pitchFamily="18" charset="0"/>
              </a:rPr>
              <a:t>	</a:t>
            </a:r>
            <a:r>
              <a:rPr lang="en-US" sz="3600" b="0" dirty="0" smtClean="0">
                <a:latin typeface="Times New Roman" pitchFamily="18" charset="0"/>
                <a:cs typeface="Times New Roman" pitchFamily="18" charset="0"/>
              </a:rPr>
              <a:t>The English people like animals very much. Pet: fish, dogs, cats, horses, birds, and other friends of men have a much better life in Britain, than anywhere else. In Britain they have special dog shops, selling food, clothes and other things for dogs.  There are dog hair-dressing saloons. The English arrange dogs' shows and organize dogs' supper parties for winners of dogs' competitions. They do all they can to make animals feel well in their home and outside their homes too.</a:t>
            </a:r>
            <a:endParaRPr lang="ru-RU" sz="3600" b="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806</TotalTime>
  <Words>247</Words>
  <Application>Microsoft Office PowerPoint</Application>
  <PresentationFormat>Экран (4:3)</PresentationFormat>
  <Paragraphs>47</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Воздушный поток</vt:lpstr>
      <vt:lpstr>Проектная работа на тему:   «Питомцы в нашей  жизни»</vt:lpstr>
      <vt:lpstr> Цель:  расширение кругозора учащихся в области домашних животных в Росси и в Великобритании </vt:lpstr>
      <vt:lpstr>The most popular pets </vt:lpstr>
      <vt:lpstr>Слайд 4</vt:lpstr>
      <vt:lpstr> Cats are very popular in Russia. They are the most popular pets in our school too. Cats descended from African wild cat and became domestic animals thousands years ago. They have got 4 legs, 2 small or large ears, a short nose, blue, green or grey eyes. They can be long-haired or short-haired. Cats can mew. They are very clever. Cats are very independent and can defend themselves. They love their homes, but not their owners. During a day cats like to sleep, but they like to hunt at night. Cats like to eat fish, cream and to drink milk and water. </vt:lpstr>
      <vt:lpstr>Слайд 6</vt:lpstr>
      <vt:lpstr>Слайд 7</vt:lpstr>
      <vt:lpstr>Результаты опроса, проведенного в Великобритании  </vt:lpstr>
      <vt:lpstr> The English people like animals very much. Pet: fish, dogs, cats, horses, birds, and other friends of men have a much better life in Britain, than anywhere else. In Britain they have special dog shops, selling food, clothes and other things for dogs.  There are dog hair-dressing saloons. The English arrange dogs' shows and organize dogs' supper parties for winners of dogs' competitions. They do all they can to make animals feel well in their home and outside their homes too.</vt:lpstr>
      <vt:lpstr>Animals always surrounded and surround the person, being friends, defenders. For this reason the person named them.</vt:lpstr>
      <vt:lpstr>Слайд 11</vt:lpstr>
      <vt:lpstr>  For cats:  1. Мурзик 2. Хвостик 3. Барсик 4. Вася 5. Тимошка </vt:lpstr>
      <vt:lpstr> In recent years the English began to show love for more exotic animals such as crocodiles, elephants, scorpions, ostriches, camels and monkeys.</vt:lpstr>
      <vt:lpstr>The English people believe that they are the only nation on the Earth that is really kind to its animals.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Цели:</dc:title>
  <dc:creator>bsv</dc:creator>
  <cp:lastModifiedBy>Анита</cp:lastModifiedBy>
  <cp:revision>46</cp:revision>
  <dcterms:created xsi:type="dcterms:W3CDTF">2014-02-20T03:04:54Z</dcterms:created>
  <dcterms:modified xsi:type="dcterms:W3CDTF">2014-12-25T18:00:35Z</dcterms:modified>
</cp:coreProperties>
</file>