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BFAC20-C30F-4685-ABFB-77B8685345EE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4CD84CA-602B-43F6-BDDB-50AC0C1503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57200" y="2214554"/>
            <a:ext cx="8305800" cy="4000528"/>
          </a:xfrm>
        </p:spPr>
        <p:txBody>
          <a:bodyPr/>
          <a:lstStyle/>
          <a:p>
            <a:r>
              <a:rPr lang="tt-RU" sz="3600" b="1" i="1" dirty="0" smtClean="0">
                <a:solidFill>
                  <a:srgbClr val="002060"/>
                </a:solidFill>
              </a:rPr>
              <a:t>Нәкый Исәнбәтнең “Хуҗа Насретдин” әсәрендә фол</a:t>
            </a:r>
            <a:r>
              <a:rPr lang="ru-RU" sz="3600" b="1" i="1" dirty="0" err="1" smtClean="0">
                <a:solidFill>
                  <a:srgbClr val="002060"/>
                </a:solidFill>
              </a:rPr>
              <a:t>ь</a:t>
            </a:r>
            <a:r>
              <a:rPr lang="tt-RU" sz="3600" b="1" i="1" dirty="0" smtClean="0">
                <a:solidFill>
                  <a:srgbClr val="002060"/>
                </a:solidFill>
              </a:rPr>
              <a:t>клорның бирелеше.</a:t>
            </a:r>
          </a:p>
          <a:p>
            <a:r>
              <a:rPr lang="tt-RU" sz="3200" b="1" i="1" dirty="0" smtClean="0">
                <a:solidFill>
                  <a:srgbClr val="002060"/>
                </a:solidFill>
              </a:rPr>
              <a:t>                      </a:t>
            </a:r>
            <a:r>
              <a:rPr lang="tt-RU" sz="3200" dirty="0" smtClean="0">
                <a:solidFill>
                  <a:srgbClr val="FF0000"/>
                </a:solidFill>
              </a:rPr>
              <a:t>9 нчы</a:t>
            </a:r>
            <a:r>
              <a:rPr lang="tt-RU" sz="2800" dirty="0" smtClean="0">
                <a:solidFill>
                  <a:srgbClr val="FF0000"/>
                </a:solidFill>
              </a:rPr>
              <a:t>  </a:t>
            </a:r>
            <a:r>
              <a:rPr lang="tt-RU" sz="2800" dirty="0" smtClean="0">
                <a:solidFill>
                  <a:srgbClr val="FF0000"/>
                </a:solidFill>
              </a:rPr>
              <a:t>сыйныф укучысы  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                       </a:t>
            </a:r>
            <a:r>
              <a:rPr lang="tt-RU" sz="2800" dirty="0" smtClean="0">
                <a:solidFill>
                  <a:srgbClr val="FF0000"/>
                </a:solidFill>
              </a:rPr>
              <a:t> Кашбразиева Азалия </a:t>
            </a:r>
            <a:r>
              <a:rPr lang="tt-RU" sz="2800" dirty="0" smtClean="0">
                <a:solidFill>
                  <a:srgbClr val="FF0000"/>
                </a:solidFill>
              </a:rPr>
              <a:t>башкарды.</a:t>
            </a:r>
          </a:p>
          <a:p>
            <a:r>
              <a:rPr lang="tt-RU" sz="2800" dirty="0" smtClean="0">
                <a:solidFill>
                  <a:srgbClr val="FF0000"/>
                </a:solidFill>
              </a:rPr>
              <a:t>                              Җитәкче: Әхмәдуллина Р.Ф.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28662" y="357166"/>
            <a:ext cx="7834338" cy="1571636"/>
          </a:xfrm>
        </p:spPr>
        <p:txBody>
          <a:bodyPr/>
          <a:lstStyle/>
          <a:p>
            <a:r>
              <a:rPr lang="tt-RU" sz="2400" b="1" dirty="0" smtClean="0">
                <a:solidFill>
                  <a:srgbClr val="FF0000"/>
                </a:solidFill>
              </a:rPr>
              <a:t>                Татарстан Республикасы</a:t>
            </a:r>
            <a:br>
              <a:rPr lang="tt-RU" sz="2400" b="1" dirty="0" smtClean="0">
                <a:solidFill>
                  <a:srgbClr val="FF0000"/>
                </a:solidFill>
              </a:rPr>
            </a:br>
            <a:r>
              <a:rPr lang="tt-RU" sz="2400" b="1" dirty="0" smtClean="0">
                <a:solidFill>
                  <a:srgbClr val="FF0000"/>
                </a:solidFill>
              </a:rPr>
              <a:t>                        Казан шәһәре Совет районы</a:t>
            </a:r>
            <a:br>
              <a:rPr lang="tt-RU" sz="2400" b="1" dirty="0" smtClean="0">
                <a:solidFill>
                  <a:srgbClr val="FF0000"/>
                </a:solidFill>
              </a:rPr>
            </a:br>
            <a:r>
              <a:rPr lang="tt-RU" sz="2400" b="1" dirty="0" smtClean="0">
                <a:solidFill>
                  <a:srgbClr val="FF0000"/>
                </a:solidFill>
              </a:rPr>
              <a:t>                                          аерым фәннәрне тирәнтен өйрәнүче </a:t>
            </a:r>
            <a:br>
              <a:rPr lang="tt-RU" sz="2400" b="1" dirty="0" smtClean="0">
                <a:solidFill>
                  <a:srgbClr val="FF0000"/>
                </a:solidFill>
              </a:rPr>
            </a:br>
            <a:r>
              <a:rPr lang="tt-RU" sz="2400" b="1" dirty="0" smtClean="0">
                <a:solidFill>
                  <a:srgbClr val="FF0000"/>
                </a:solidFill>
              </a:rPr>
              <a:t>                              141 нче урта белем бирү мәктәбе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6143644"/>
            <a:ext cx="8191528" cy="2143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334404" cy="3786214"/>
          </a:xfrm>
        </p:spPr>
        <p:txBody>
          <a:bodyPr>
            <a:noAutofit/>
          </a:bodyPr>
          <a:lstStyle/>
          <a:p>
            <a:r>
              <a:rPr lang="tt-RU" sz="3600" b="1" dirty="0" smtClean="0">
                <a:solidFill>
                  <a:srgbClr val="FF0000"/>
                </a:solidFill>
              </a:rPr>
              <a:t>Нәкый Исәнбәтнең “Хуҗа Насретдин” комедиясендә фол</a:t>
            </a:r>
            <a:r>
              <a:rPr lang="ru-RU" sz="3600" b="1" dirty="0" err="1" smtClean="0">
                <a:solidFill>
                  <a:srgbClr val="FF0000"/>
                </a:solidFill>
              </a:rPr>
              <a:t>ь</a:t>
            </a:r>
            <a:r>
              <a:rPr lang="tt-RU" sz="3600" b="1" dirty="0" smtClean="0">
                <a:solidFill>
                  <a:srgbClr val="FF0000"/>
                </a:solidFill>
              </a:rPr>
              <a:t>клорның бирелеше.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85786" y="4714884"/>
            <a:ext cx="8001056" cy="714380"/>
          </a:xfrm>
        </p:spPr>
        <p:txBody>
          <a:bodyPr/>
          <a:lstStyle/>
          <a:p>
            <a:r>
              <a:rPr lang="tt-RU" sz="3200" b="1" dirty="0" smtClean="0">
                <a:solidFill>
                  <a:srgbClr val="FF0000"/>
                </a:solidFill>
              </a:rPr>
              <a:t>                         Габдрахман Әпсәләмов.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tt-RU" sz="3600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tt-RU" sz="3600" dirty="0" smtClean="0">
                <a:solidFill>
                  <a:srgbClr val="FF0000"/>
                </a:solidFill>
              </a:rPr>
              <a:t> “Исәнбәт</a:t>
            </a:r>
            <a:r>
              <a:rPr lang="tt-RU" sz="3600" dirty="0" smtClean="0">
                <a:solidFill>
                  <a:schemeClr val="tx2">
                    <a:lumMod val="25000"/>
                  </a:schemeClr>
                </a:solidFill>
              </a:rPr>
              <a:t>-һәрвакыт тормыш белән атлый торган бик заманча язучы.Ул театрда бөтен бер дәвер тудырды.Татар халык теленең менә дигән белгече, остасы, гаҗәеп фантазияле кеше.”</a:t>
            </a:r>
            <a:endParaRPr lang="ru-RU" sz="36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t-RU" sz="3200" dirty="0" smtClean="0">
                <a:solidFill>
                  <a:schemeClr val="tx2">
                    <a:lumMod val="25000"/>
                  </a:schemeClr>
                </a:solidFill>
              </a:rPr>
              <a:t>   </a:t>
            </a:r>
            <a:r>
              <a:rPr lang="tt-RU" sz="3200" dirty="0" smtClean="0">
                <a:solidFill>
                  <a:srgbClr val="FF0000"/>
                </a:solidFill>
              </a:rPr>
              <a:t>Нәкый Исәнбәт.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Рисунок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299" r="429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15140" y="1643050"/>
            <a:ext cx="2057400" cy="4419600"/>
          </a:xfrm>
        </p:spPr>
        <p:txBody>
          <a:bodyPr>
            <a:noAutofit/>
          </a:bodyPr>
          <a:lstStyle/>
          <a:p>
            <a:pPr algn="ctr"/>
            <a:r>
              <a:rPr lang="tt-RU" sz="1800" b="1" smtClean="0">
                <a:solidFill>
                  <a:schemeClr val="tx2">
                    <a:lumMod val="25000"/>
                  </a:schemeClr>
                </a:solidFill>
              </a:rPr>
              <a:t>“Халыкның </a:t>
            </a:r>
            <a:r>
              <a:rPr lang="tt-RU" sz="1800" b="1" dirty="0" smtClean="0">
                <a:solidFill>
                  <a:schemeClr val="tx2">
                    <a:lumMod val="25000"/>
                  </a:schemeClr>
                </a:solidFill>
              </a:rPr>
              <a:t>рухи байлыгын, тормышын, гадәтләрен якыннан белми торып, мин шул халыкның язучысы булуымның мәгънәсен аңламыйм</a:t>
            </a:r>
            <a:r>
              <a:rPr lang="tt-RU" sz="1800" b="1" smtClean="0">
                <a:solidFill>
                  <a:schemeClr val="tx2">
                    <a:lumMod val="25000"/>
                  </a:schemeClr>
                </a:solidFill>
              </a:rPr>
              <a:t>.” </a:t>
            </a:r>
            <a:endParaRPr lang="ru-RU" sz="18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исунок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500174"/>
            <a:ext cx="4520774" cy="45476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2400" dirty="0" smtClean="0">
                <a:solidFill>
                  <a:srgbClr val="FF0000"/>
                </a:solidFill>
              </a:rPr>
              <a:t>    “Хуҗа Насретдин” комедиясе </a:t>
            </a:r>
            <a:r>
              <a:rPr lang="tt-RU" sz="2400" dirty="0" smtClean="0">
                <a:solidFill>
                  <a:schemeClr val="tx2">
                    <a:lumMod val="10000"/>
                  </a:schemeClr>
                </a:solidFill>
              </a:rPr>
              <a:t>(1939)- халыкның якты акылын, көләчлеген, оптимизмын, тапкырлыгын чагылдыручы әсәр.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53442" cy="1071570"/>
          </a:xfrm>
        </p:spPr>
        <p:txBody>
          <a:bodyPr/>
          <a:lstStyle/>
          <a:p>
            <a:r>
              <a:rPr lang="tt-RU" sz="3600" dirty="0" smtClean="0">
                <a:solidFill>
                  <a:schemeClr val="accent1">
                    <a:lumMod val="75000"/>
                  </a:schemeClr>
                </a:solidFill>
              </a:rPr>
              <a:t>“Хуҗа Насретдин” комедиясендә кулланылган фольклор элементлары: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5800" y="1785926"/>
            <a:ext cx="7924800" cy="4157674"/>
          </a:xfrm>
        </p:spPr>
        <p:txBody>
          <a:bodyPr>
            <a:normAutofit fontScale="92500"/>
          </a:bodyPr>
          <a:lstStyle/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1. Мактау сүзләре (шикәр телле, энҗе тешле, каләм  кашлы).</a:t>
            </a:r>
          </a:p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2. Мәкал</a:t>
            </a:r>
            <a:r>
              <a:rPr lang="ru-RU" sz="2800" b="1" dirty="0" err="1" smtClean="0">
                <a:solidFill>
                  <a:schemeClr val="accent2">
                    <a:lumMod val="50000"/>
                  </a:schemeClr>
                </a:solidFill>
              </a:rPr>
              <a:t>ь</a:t>
            </a:r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ләр ( Татарга тылмач кирәкми. Май чүлмәгеннән билгеле).</a:t>
            </a:r>
          </a:p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3. Ышанулар, сынамышлар.</a:t>
            </a:r>
          </a:p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4. 3, 4,  7, 40, 70, 100 саннарын мул куллану </a:t>
            </a:r>
          </a:p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( Җиде кат түгел, җитмеш үлчәдек).</a:t>
            </a:r>
          </a:p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5. Кыз бирү йоласы.</a:t>
            </a:r>
          </a:p>
          <a:p>
            <a:r>
              <a:rPr lang="tt-RU" sz="2800" b="1" dirty="0" smtClean="0">
                <a:solidFill>
                  <a:schemeClr val="accent2">
                    <a:lumMod val="50000"/>
                  </a:schemeClr>
                </a:solidFill>
              </a:rPr>
              <a:t>6. Сәдака бирү, мәет  терелүгә  ышану.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396186" cy="5714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714356"/>
            <a:ext cx="7924800" cy="5229244"/>
          </a:xfrm>
        </p:spPr>
        <p:txBody>
          <a:bodyPr>
            <a:noAutofit/>
          </a:bodyPr>
          <a:lstStyle/>
          <a:p>
            <a:pPr algn="just"/>
            <a:r>
              <a:rPr lang="tt-RU" sz="3600" b="1" dirty="0" smtClean="0">
                <a:solidFill>
                  <a:schemeClr val="bg2">
                    <a:lumMod val="50000"/>
                  </a:schemeClr>
                </a:solidFill>
              </a:rPr>
              <a:t>   </a:t>
            </a:r>
            <a:r>
              <a:rPr lang="tt-RU" sz="3200" b="1" dirty="0" smtClean="0">
                <a:solidFill>
                  <a:schemeClr val="bg2">
                    <a:lumMod val="50000"/>
                  </a:schemeClr>
                </a:solidFill>
              </a:rPr>
              <a:t> Нәкый Исәнбәт төрле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ж</a:t>
            </a:r>
            <a:r>
              <a:rPr lang="tt-RU" sz="3200" b="1" dirty="0" smtClean="0">
                <a:solidFill>
                  <a:schemeClr val="bg2">
                    <a:lumMod val="50000"/>
                  </a:schemeClr>
                </a:solidFill>
              </a:rPr>
              <a:t>анрларда  үрнәк булырлык әсәрләре белән татар әдәбияты күген, татар театр сәхнәсен баетты. </a:t>
            </a:r>
          </a:p>
          <a:p>
            <a:pPr algn="just"/>
            <a:r>
              <a:rPr lang="tt-RU" sz="3200" b="1" dirty="0" smtClean="0">
                <a:solidFill>
                  <a:schemeClr val="bg2">
                    <a:lumMod val="50000"/>
                  </a:schemeClr>
                </a:solidFill>
              </a:rPr>
              <a:t>    Татар халкы Н.Исәнбәт кебек  олуг язучысы белән хаклы рәвештә горурлана ала. “ Хуҗа Насретдин” комедиясе- үлемсез. Ул үткән тарихыбызны  күзалларга ярдәм итә.  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1653</TotalTime>
  <Words>247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          Татарстан Республикасы                         Казан шәһәре Совет районы                                           аерым фәннәрне тирәнтен өйрәнүче                                141 нче урта белем бирү мәктәбе</vt:lpstr>
      <vt:lpstr>Нәкый Исәнбәтнең “Хуҗа Насретдин” комедиясендә фольклорның бирелеше.</vt:lpstr>
      <vt:lpstr>  “Исәнбәт-һәрвакыт тормыш белән атлый торган бик заманча язучы.Ул театрда бөтен бер дәвер тудырды.Татар халык теленең менә дигән белгече, остасы, гаҗәеп фантазияле кеше.”</vt:lpstr>
      <vt:lpstr>   Нәкый Исәнбәт.</vt:lpstr>
      <vt:lpstr>    “Хуҗа Насретдин” комедиясе (1939)- халыкның якты акылын, көләчлеген, оптимизмын, тапкырлыгын чагылдыручы әсәр.</vt:lpstr>
      <vt:lpstr>“Хуҗа Насретдин” комедиясендә кулланылган фольклор элементлары: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Нәкый Исәнбәтнең “Хуҗа Насретдин” комедиясендә фольклорның бирелеше.</dc:title>
  <dc:creator>user</dc:creator>
  <cp:lastModifiedBy>Алсу</cp:lastModifiedBy>
  <cp:revision>23</cp:revision>
  <dcterms:created xsi:type="dcterms:W3CDTF">2012-02-18T15:41:23Z</dcterms:created>
  <dcterms:modified xsi:type="dcterms:W3CDTF">2013-01-16T14:52:48Z</dcterms:modified>
</cp:coreProperties>
</file>