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72" r:id="rId3"/>
    <p:sldId id="257" r:id="rId4"/>
    <p:sldId id="266" r:id="rId5"/>
    <p:sldId id="273" r:id="rId6"/>
    <p:sldId id="261" r:id="rId7"/>
    <p:sldId id="262" r:id="rId8"/>
    <p:sldId id="267" r:id="rId9"/>
    <p:sldId id="268" r:id="rId10"/>
    <p:sldId id="269" r:id="rId11"/>
    <p:sldId id="271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7913"/>
    <a:srgbClr val="FFFF00"/>
    <a:srgbClr val="545C5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6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DDBD5C2-42B8-44A3-A673-060745034351}" type="datetimeFigureOut">
              <a:rPr lang="ru-RU"/>
              <a:pPr>
                <a:defRPr/>
              </a:pPr>
              <a:t>02.01.2015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7AF5066-4135-45F2-8B8A-C6017EE18C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DD0AE-D9A2-4C79-8ED1-1C11BF36F717}" type="datetime1">
              <a:rPr lang="ru-RU"/>
              <a:pPr>
                <a:defRPr/>
              </a:pPr>
              <a:t>02.01.2015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22CED-9AE2-4478-9377-E24D721A18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55FF4-337E-4C22-9572-0A7010374B7E}" type="datetime1">
              <a:rPr lang="ru-RU"/>
              <a:pPr>
                <a:defRPr/>
              </a:pPr>
              <a:t>02.01.2015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94A65-E933-406B-AAC5-A93FB285B7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85CD1-DAE8-48B8-87B3-178C29C175F7}" type="datetime1">
              <a:rPr lang="ru-RU"/>
              <a:pPr>
                <a:defRPr/>
              </a:pPr>
              <a:t>02.01.2015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403C5-F8D5-4C36-A14E-8A4E559FEC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4EC23-0BA6-428A-9014-28F7C30390B5}" type="datetime1">
              <a:rPr lang="ru-RU"/>
              <a:pPr>
                <a:defRPr/>
              </a:pPr>
              <a:t>02.01.2015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8DC33-2A14-4601-872A-E0EC59EFBD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5953B-0BC3-4145-87A7-9DBFE87B492E}" type="datetime1">
              <a:rPr lang="ru-RU"/>
              <a:pPr>
                <a:defRPr/>
              </a:pPr>
              <a:t>02.01.2015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93FEA-6795-467B-B647-674A3B5B0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73E22-A878-4FDD-BE36-491C107F6B9C}" type="datetime1">
              <a:rPr lang="ru-RU"/>
              <a:pPr>
                <a:defRPr/>
              </a:pPr>
              <a:t>02.01.2015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C74C0-7D00-4C3C-896F-A50233809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63FB6-6330-4B81-ACDA-E992E2F2CD6F}" type="datetime1">
              <a:rPr lang="ru-RU"/>
              <a:pPr>
                <a:defRPr/>
              </a:pPr>
              <a:t>02.01.2015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DCA24-92B0-474C-ADD6-7A678EC14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E7A44-E2B7-48CB-BAF1-5126395428FC}" type="datetime1">
              <a:rPr lang="ru-RU"/>
              <a:pPr>
                <a:defRPr/>
              </a:pPr>
              <a:t>02.01.2015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E1192-7F57-45F2-A447-8886BDAF41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C76ED-F8FF-4194-A7FD-7E8769C5A1D8}" type="datetime1">
              <a:rPr lang="ru-RU"/>
              <a:pPr>
                <a:defRPr/>
              </a:pPr>
              <a:t>02.01.2015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C004E-AD42-4B1A-B832-1544DC8E95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152BC-DC0E-40D7-9145-7E54CF4CAA5A}" type="datetime1">
              <a:rPr lang="ru-RU"/>
              <a:pPr>
                <a:defRPr/>
              </a:pPr>
              <a:t>02.01.2015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814E8-467C-4863-8A94-912DB17774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764E4-E5F6-4DFA-AEC3-01D9825863CB}" type="datetime1">
              <a:rPr lang="ru-RU"/>
              <a:pPr>
                <a:defRPr/>
              </a:pPr>
              <a:t>02.01.2015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103A1-A9FD-46B6-A26E-2DC8BD3261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DA1EFA-F56E-4D8F-BCCD-C10EC9880575}" type="datetime1">
              <a:rPr lang="ru-RU"/>
              <a:pPr>
                <a:defRPr/>
              </a:pPr>
              <a:t>02.01.2015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4F5AC3E-5FA3-49BC-A174-FFD583F341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slide" Target="slide8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ый треугольник 4"/>
          <p:cNvSpPr/>
          <p:nvPr/>
        </p:nvSpPr>
        <p:spPr>
          <a:xfrm flipV="1">
            <a:off x="0" y="0"/>
            <a:ext cx="8001000" cy="6858000"/>
          </a:xfrm>
          <a:prstGeom prst="rtTriangle">
            <a:avLst/>
          </a:prstGeom>
          <a:blipFill dpi="0" rotWithShape="1">
            <a:blip r:embed="rId3">
              <a:alphaModFix amt="94000"/>
            </a:blip>
            <a:srcRect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909618" flipH="1">
            <a:off x="3905228" y="-1812572"/>
            <a:ext cx="119129" cy="10483144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 rot="20815945">
            <a:off x="2735263" y="2422525"/>
            <a:ext cx="1463675" cy="224631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</a:t>
            </a:r>
            <a:endParaRPr lang="ru-RU" sz="1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0"/>
          <p:cNvSpPr txBox="1"/>
          <p:nvPr/>
        </p:nvSpPr>
        <p:spPr>
          <a:xfrm rot="20983810">
            <a:off x="760413" y="4186238"/>
            <a:ext cx="1481137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579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endParaRPr lang="ru-RU" sz="14000" b="1" dirty="0">
              <a:solidFill>
                <a:srgbClr val="F579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0"/>
          <p:cNvSpPr txBox="1"/>
          <p:nvPr/>
        </p:nvSpPr>
        <p:spPr>
          <a:xfrm rot="20314623">
            <a:off x="5441950" y="633413"/>
            <a:ext cx="1474788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</a:t>
            </a:r>
            <a:endParaRPr lang="ru-RU" sz="1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0"/>
          <p:cNvSpPr txBox="1"/>
          <p:nvPr/>
        </p:nvSpPr>
        <p:spPr>
          <a:xfrm rot="21443890">
            <a:off x="1550988" y="3532188"/>
            <a:ext cx="1474787" cy="224790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</a:t>
            </a:r>
            <a:endParaRPr lang="ru-RU" sz="1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 rot="20736033">
            <a:off x="2398713" y="2935288"/>
            <a:ext cx="1482725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</a:t>
            </a:r>
            <a:endParaRPr lang="ru-RU" sz="14000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0"/>
          <p:cNvSpPr txBox="1"/>
          <p:nvPr/>
        </p:nvSpPr>
        <p:spPr>
          <a:xfrm rot="20803648">
            <a:off x="4019550" y="1535113"/>
            <a:ext cx="1806575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</a:t>
            </a:r>
            <a:endParaRPr lang="ru-RU" sz="140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0"/>
          <p:cNvSpPr txBox="1"/>
          <p:nvPr/>
        </p:nvSpPr>
        <p:spPr>
          <a:xfrm rot="21292455">
            <a:off x="3668713" y="2128838"/>
            <a:ext cx="1382712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</a:t>
            </a:r>
            <a:endParaRPr lang="ru-RU" sz="14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0"/>
          <p:cNvSpPr txBox="1"/>
          <p:nvPr/>
        </p:nvSpPr>
        <p:spPr>
          <a:xfrm rot="21082940">
            <a:off x="4803775" y="1157288"/>
            <a:ext cx="1311275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endParaRPr lang="ru-RU" sz="1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62" name="Picture 3" descr="H:\Documents and Settings\Aida\Рабочий стол\НОвая ГРАФИКА сборник\КАРТИНКИ СБОРНИК_ школьные\s46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1428750"/>
            <a:ext cx="2028825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0"/>
          <p:cNvSpPr txBox="1"/>
          <p:nvPr/>
        </p:nvSpPr>
        <p:spPr>
          <a:xfrm>
            <a:off x="6143625" y="0"/>
            <a:ext cx="1436688" cy="224631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  <a:endParaRPr lang="ru-RU" sz="14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10"/>
          <p:cNvSpPr txBox="1"/>
          <p:nvPr/>
        </p:nvSpPr>
        <p:spPr>
          <a:xfrm rot="20983810">
            <a:off x="315913" y="601663"/>
            <a:ext cx="35083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579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endParaRPr lang="ru-RU" b="1" dirty="0">
              <a:solidFill>
                <a:srgbClr val="F579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10"/>
          <p:cNvSpPr txBox="1"/>
          <p:nvPr/>
        </p:nvSpPr>
        <p:spPr>
          <a:xfrm rot="21443890">
            <a:off x="936625" y="436563"/>
            <a:ext cx="3508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20736033">
            <a:off x="1397000" y="466725"/>
            <a:ext cx="3524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</a:t>
            </a:r>
            <a:endParaRPr lang="ru-RU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10"/>
          <p:cNvSpPr txBox="1"/>
          <p:nvPr/>
        </p:nvSpPr>
        <p:spPr>
          <a:xfrm rot="20803648">
            <a:off x="2036763" y="682625"/>
            <a:ext cx="3937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10"/>
          <p:cNvSpPr txBox="1"/>
          <p:nvPr/>
        </p:nvSpPr>
        <p:spPr>
          <a:xfrm rot="21082940">
            <a:off x="3168650" y="522288"/>
            <a:ext cx="3286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10"/>
          <p:cNvSpPr txBox="1"/>
          <p:nvPr/>
        </p:nvSpPr>
        <p:spPr>
          <a:xfrm rot="21292455">
            <a:off x="2587625" y="508000"/>
            <a:ext cx="190500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10"/>
          <p:cNvSpPr txBox="1"/>
          <p:nvPr/>
        </p:nvSpPr>
        <p:spPr>
          <a:xfrm>
            <a:off x="3578225" y="207963"/>
            <a:ext cx="563563" cy="3683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  <a:endParaRPr lang="ru-RU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572000" y="3857628"/>
            <a:ext cx="4176913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Тренажёр</a:t>
            </a:r>
          </a:p>
          <a:p>
            <a:pPr algn="ctr"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«Синонимы. Антонимы.»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714876" y="6000768"/>
            <a:ext cx="3840611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Калиниченко Елена Петровна</a:t>
            </a:r>
          </a:p>
          <a:p>
            <a:pPr algn="ctr">
              <a:defRPr/>
            </a:pPr>
            <a:r>
              <a:rPr lang="ru-RU" sz="1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г. Новый Уренгой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2" grpId="1"/>
      <p:bldP spid="17" grpId="0"/>
      <p:bldP spid="17" grpId="1"/>
      <p:bldP spid="13" grpId="0"/>
      <p:bldP spid="13" grpId="1"/>
      <p:bldP spid="10" grpId="0"/>
      <p:bldP spid="10" grpId="1"/>
      <p:bldP spid="15" grpId="0"/>
      <p:bldP spid="15" grpId="1"/>
      <p:bldP spid="14" grpId="0"/>
      <p:bldP spid="14" grpId="1"/>
      <p:bldP spid="16" grpId="0"/>
      <p:bldP spid="16" grpId="1"/>
      <p:bldP spid="18" grpId="0"/>
      <p:bldP spid="18" grpId="1"/>
      <p:bldP spid="41" grpId="0"/>
      <p:bldP spid="42" grpId="0"/>
      <p:bldP spid="42" grpId="1"/>
      <p:bldP spid="43" grpId="0"/>
      <p:bldP spid="43" grpId="1"/>
      <p:bldP spid="44" grpId="0"/>
      <p:bldP spid="45" grpId="0"/>
      <p:bldP spid="46" grpId="0"/>
      <p:bldP spid="4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500063" y="6492875"/>
            <a:ext cx="2133600" cy="365125"/>
          </a:xfrm>
        </p:spPr>
        <p:txBody>
          <a:bodyPr/>
          <a:lstStyle/>
          <a:p>
            <a:pPr>
              <a:defRPr/>
            </a:pPr>
            <a:fld id="{50F66B55-4310-4BC4-B06A-59E0730B8CAD}" type="datetime1">
              <a:rPr lang="ru-RU"/>
              <a:pPr>
                <a:defRPr/>
              </a:pPr>
              <a:t>02.01.2015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B515B-9BA7-4266-8C54-65539C9346B8}" type="slidenum">
              <a:rPr lang="ru-RU"/>
              <a:pPr>
                <a:defRPr/>
              </a:pPr>
              <a:t>10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0"/>
            <a:ext cx="2830903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антонимы</a:t>
            </a:r>
          </a:p>
        </p:txBody>
      </p:sp>
      <p:sp>
        <p:nvSpPr>
          <p:cNvPr id="11269" name="TextBox 7"/>
          <p:cNvSpPr txBox="1">
            <a:spLocks noChangeArrowheads="1"/>
          </p:cNvSpPr>
          <p:nvPr/>
        </p:nvSpPr>
        <p:spPr bwMode="auto">
          <a:xfrm>
            <a:off x="1071563" y="785813"/>
            <a:ext cx="7715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Segoe Print" pitchFamily="2" charset="0"/>
              </a:rPr>
              <a:t>Антонимы</a:t>
            </a:r>
            <a:r>
              <a:rPr lang="ru-RU" sz="2000">
                <a:solidFill>
                  <a:srgbClr val="C00000"/>
                </a:solidFill>
                <a:latin typeface="Segoe Print" pitchFamily="2" charset="0"/>
              </a:rPr>
              <a:t> – слова, противоположные по смыслу.</a:t>
            </a:r>
          </a:p>
        </p:txBody>
      </p:sp>
      <p:pic>
        <p:nvPicPr>
          <p:cNvPr id="12" name="Рисунок 11" descr="C:\Users\1\Pictures\КАРТИНКИ\АНИМИРОВАННЫЕ КАРТИНКИ\1 (363)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1071562" cy="571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500034" y="1357298"/>
            <a:ext cx="837633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Подчеркни антонимы к выделенным словам: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928794" y="2071678"/>
            <a:ext cx="130311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День -</a:t>
            </a:r>
          </a:p>
        </p:txBody>
      </p:sp>
      <p:pic>
        <p:nvPicPr>
          <p:cNvPr id="11273" name="Рисунок 19" descr="D:\клипарты\школа\33ec12ce6c8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4786313"/>
            <a:ext cx="17859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3357554" y="2071678"/>
            <a:ext cx="1104341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утро,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357686" y="2071678"/>
            <a:ext cx="132036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вечер,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715008" y="2071678"/>
            <a:ext cx="114076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ночь.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071538" y="2571744"/>
            <a:ext cx="207601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Глубокий -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214678" y="2571744"/>
            <a:ext cx="1521570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низкий,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714876" y="2571744"/>
            <a:ext cx="160011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мелкий,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286512" y="2571744"/>
            <a:ext cx="190539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большой.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142976" y="3071810"/>
            <a:ext cx="161909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Умный -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857488" y="3071810"/>
            <a:ext cx="205376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красивый,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929190" y="3071810"/>
            <a:ext cx="187653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хороший,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715140" y="3071810"/>
            <a:ext cx="171451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глупый.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142976" y="3571876"/>
            <a:ext cx="215796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Здоровье -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214678" y="3571876"/>
            <a:ext cx="175477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болезнь,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5000628" y="3571876"/>
            <a:ext cx="113364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беда,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6143636" y="3571876"/>
            <a:ext cx="174611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веселье.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1142976" y="4143380"/>
            <a:ext cx="208403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Говорить -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3214678" y="4143380"/>
            <a:ext cx="163980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сказать,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4786314" y="4143380"/>
            <a:ext cx="178112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молчать,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6500826" y="4143380"/>
            <a:ext cx="182370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молвить.</a:t>
            </a:r>
          </a:p>
        </p:txBody>
      </p:sp>
      <p:sp>
        <p:nvSpPr>
          <p:cNvPr id="40" name="Прямоугольная выноска 39"/>
          <p:cNvSpPr/>
          <p:nvPr/>
        </p:nvSpPr>
        <p:spPr>
          <a:xfrm>
            <a:off x="5715000" y="2500313"/>
            <a:ext cx="928688" cy="46037"/>
          </a:xfrm>
          <a:prstGeom prst="wedgeRectCallou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Прямоугольная выноска 40"/>
          <p:cNvSpPr/>
          <p:nvPr/>
        </p:nvSpPr>
        <p:spPr>
          <a:xfrm>
            <a:off x="4857750" y="3071813"/>
            <a:ext cx="1285875" cy="71437"/>
          </a:xfrm>
          <a:prstGeom prst="wedgeRectCallou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Прямоугольная выноска 41"/>
          <p:cNvSpPr/>
          <p:nvPr/>
        </p:nvSpPr>
        <p:spPr>
          <a:xfrm>
            <a:off x="6858000" y="3571875"/>
            <a:ext cx="1285875" cy="71438"/>
          </a:xfrm>
          <a:prstGeom prst="wedgeRectCallou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Прямоугольная выноска 42"/>
          <p:cNvSpPr/>
          <p:nvPr/>
        </p:nvSpPr>
        <p:spPr>
          <a:xfrm>
            <a:off x="3286125" y="4071938"/>
            <a:ext cx="1500188" cy="71437"/>
          </a:xfrm>
          <a:prstGeom prst="wedgeRectCallou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Прямоугольная выноска 43"/>
          <p:cNvSpPr/>
          <p:nvPr/>
        </p:nvSpPr>
        <p:spPr>
          <a:xfrm>
            <a:off x="4929188" y="4643438"/>
            <a:ext cx="1500187" cy="71437"/>
          </a:xfrm>
          <a:prstGeom prst="wedgeRectCallou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6786578" y="5786454"/>
            <a:ext cx="2143140" cy="500066"/>
          </a:xfrm>
          <a:prstGeom prst="roundRect">
            <a:avLst>
              <a:gd name="adj" fmla="val 16667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i="1" dirty="0">
              <a:solidFill>
                <a:srgbClr val="C00000"/>
              </a:solidFill>
            </a:endParaRPr>
          </a:p>
        </p:txBody>
      </p:sp>
      <p:sp>
        <p:nvSpPr>
          <p:cNvPr id="46" name="Управляющая кнопка: далее 45">
            <a:hlinkClick r:id="" action="ppaction://hlinkshowjump?jump=nextslide" highlightClick="1"/>
          </p:cNvPr>
          <p:cNvSpPr/>
          <p:nvPr/>
        </p:nvSpPr>
        <p:spPr>
          <a:xfrm rot="20998635">
            <a:off x="7010400" y="5924550"/>
            <a:ext cx="1571625" cy="285750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50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50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50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" dur="50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5" dur="50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6" dur="50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2" dur="500" autoRev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53" dur="500" autoRev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4" dur="500" autoRev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autoRev="1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0" dur="500" autoRev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61" dur="500" autoRev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2" dur="500" autoRev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500" autoRev="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8" dur="50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69" dur="50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0" dur="50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6" dur="500" autoRev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7" dur="500" autoRev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8" dur="500" autoRev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500" autoRev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4" dur="500" autoRev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85" dur="500" autoRev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6" dur="500" autoRev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500" autoRev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2" dur="500" autoRev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93" dur="500" autoRev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4" dur="500" autoRev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500" autoRev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0" dur="500" autoRev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01" dur="500" autoRev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2" dur="500" autoRev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500" autoRev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8" dur="50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09" dur="50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0" dur="50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1" dur="50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6" dur="5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17" dur="5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5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5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4" dur="50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25" dur="50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6" dur="50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50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2" dur="500" autoRev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3" dur="500" autoRev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4" dur="500" autoRev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5" dur="500" autoRev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0" dur="500" autoRev="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41" dur="500" autoRev="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2" dur="500" autoRev="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3" dur="500" autoRev="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8" dur="500" autoRev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49" dur="500" autoRev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0" dur="500" autoRev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500" autoRev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14" grpId="0"/>
      <p:bldP spid="21" grpId="0"/>
      <p:bldP spid="22" grpId="0"/>
      <p:bldP spid="24" grpId="0"/>
      <p:bldP spid="25" grpId="0"/>
      <p:bldP spid="27" grpId="0"/>
      <p:bldP spid="28" grpId="0"/>
      <p:bldP spid="29" grpId="0"/>
      <p:bldP spid="30" grpId="0"/>
      <p:bldP spid="32" grpId="0"/>
      <p:bldP spid="34" grpId="0"/>
      <p:bldP spid="35" grpId="0"/>
      <p:bldP spid="36" grpId="0"/>
      <p:bldP spid="37" grpId="0"/>
      <p:bldP spid="39" grpId="0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6643702" y="5643578"/>
            <a:ext cx="2143140" cy="500066"/>
          </a:xfrm>
          <a:prstGeom prst="roundRect">
            <a:avLst>
              <a:gd name="adj" fmla="val 16667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i="1" dirty="0">
              <a:solidFill>
                <a:srgbClr val="C00000"/>
              </a:solidFill>
            </a:endParaRPr>
          </a:p>
        </p:txBody>
      </p:sp>
      <p:sp>
        <p:nvSpPr>
          <p:cNvPr id="28" name="Управляющая кнопка: домой 27">
            <a:hlinkClick r:id="rId2" action="ppaction://hlinksldjump" highlightClick="1"/>
          </p:cNvPr>
          <p:cNvSpPr/>
          <p:nvPr/>
        </p:nvSpPr>
        <p:spPr>
          <a:xfrm rot="21174193">
            <a:off x="6875463" y="5664200"/>
            <a:ext cx="1525587" cy="385763"/>
          </a:xfrm>
          <a:prstGeom prst="actionButtonHom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Выноска 1 (с границей) 38"/>
          <p:cNvSpPr/>
          <p:nvPr/>
        </p:nvSpPr>
        <p:spPr>
          <a:xfrm>
            <a:off x="1143000" y="2143125"/>
            <a:ext cx="785813" cy="785813"/>
          </a:xfrm>
          <a:prstGeom prst="accentCallout1">
            <a:avLst>
              <a:gd name="adj1" fmla="val 18750"/>
              <a:gd name="adj2" fmla="val -8333"/>
              <a:gd name="adj3" fmla="val -53425"/>
              <a:gd name="adj4" fmla="val 241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500063" y="6492875"/>
            <a:ext cx="2133600" cy="365125"/>
          </a:xfrm>
        </p:spPr>
        <p:txBody>
          <a:bodyPr/>
          <a:lstStyle/>
          <a:p>
            <a:pPr>
              <a:defRPr/>
            </a:pPr>
            <a:fld id="{50F66B55-4310-4BC4-B06A-59E0730B8CAD}" type="datetime1">
              <a:rPr lang="ru-RU"/>
              <a:pPr>
                <a:defRPr/>
              </a:pPr>
              <a:t>02.01.2015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BDEF4C-4246-43C5-A16D-3A3420E15529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0"/>
            <a:ext cx="5485156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Оцени свою работу:</a:t>
            </a:r>
          </a:p>
        </p:txBody>
      </p:sp>
      <p:pic>
        <p:nvPicPr>
          <p:cNvPr id="12" name="Рисунок 11" descr="C:\Users\1\Pictures\КАРТИНКИ\АНИМИРОВАННЫЕ КАРТИНКИ\1 (363)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1071562" cy="571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785813" y="1857375"/>
            <a:ext cx="1500187" cy="314325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Двойная стрелка влево/вправо 15"/>
          <p:cNvSpPr/>
          <p:nvPr/>
        </p:nvSpPr>
        <p:spPr>
          <a:xfrm>
            <a:off x="500063" y="2214563"/>
            <a:ext cx="2071687" cy="571500"/>
          </a:xfrm>
          <a:prstGeom prst="leftRightArrow">
            <a:avLst>
              <a:gd name="adj1" fmla="val 31539"/>
              <a:gd name="adj2" fmla="val 50000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Двойная стрелка влево/вправо 16"/>
          <p:cNvSpPr/>
          <p:nvPr/>
        </p:nvSpPr>
        <p:spPr>
          <a:xfrm>
            <a:off x="500063" y="3143250"/>
            <a:ext cx="2071687" cy="571500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Двойная стрелка влево/вправо 17"/>
          <p:cNvSpPr/>
          <p:nvPr/>
        </p:nvSpPr>
        <p:spPr>
          <a:xfrm>
            <a:off x="500063" y="4143375"/>
            <a:ext cx="2071687" cy="571500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Трапеция 19"/>
          <p:cNvSpPr/>
          <p:nvPr/>
        </p:nvSpPr>
        <p:spPr>
          <a:xfrm>
            <a:off x="1000125" y="1643063"/>
            <a:ext cx="1071563" cy="214312"/>
          </a:xfrm>
          <a:prstGeom prst="trapezoid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143000" y="2143125"/>
            <a:ext cx="714375" cy="64293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143000" y="3143250"/>
            <a:ext cx="714375" cy="64293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1143000" y="4071938"/>
            <a:ext cx="714375" cy="64293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3329" name="Picture 2" descr="F:\КАРТИНКИ-РИСУНКИ\картинки\Транспорт\transport03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75" y="1857375"/>
            <a:ext cx="1357313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2428860" y="4214818"/>
            <a:ext cx="5262403" cy="4616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Справился со всеми заданиями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643174" y="3214686"/>
            <a:ext cx="4137095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Испытывал затруднения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2428860" y="2000240"/>
            <a:ext cx="4850815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Неверно выполнил большую</a:t>
            </a:r>
          </a:p>
          <a:p>
            <a:pPr algn="ctr"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часть заданий</a:t>
            </a:r>
          </a:p>
        </p:txBody>
      </p:sp>
      <p:sp>
        <p:nvSpPr>
          <p:cNvPr id="41" name="Скругленная прямоугольная выноска 40"/>
          <p:cNvSpPr/>
          <p:nvPr/>
        </p:nvSpPr>
        <p:spPr>
          <a:xfrm>
            <a:off x="1143000" y="2143125"/>
            <a:ext cx="714375" cy="642938"/>
          </a:xfrm>
          <a:prstGeom prst="wedgeRoundRectCallout">
            <a:avLst>
              <a:gd name="adj1" fmla="val -14368"/>
              <a:gd name="adj2" fmla="val 5008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Скругленная прямоугольная выноска 41"/>
          <p:cNvSpPr/>
          <p:nvPr/>
        </p:nvSpPr>
        <p:spPr>
          <a:xfrm>
            <a:off x="1143000" y="3143250"/>
            <a:ext cx="714375" cy="642938"/>
          </a:xfrm>
          <a:prstGeom prst="wedgeRoundRectCallout">
            <a:avLst>
              <a:gd name="adj1" fmla="val -14368"/>
              <a:gd name="adj2" fmla="val 5008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Скругленная прямоугольная выноска 42"/>
          <p:cNvSpPr/>
          <p:nvPr/>
        </p:nvSpPr>
        <p:spPr>
          <a:xfrm>
            <a:off x="1143000" y="4071938"/>
            <a:ext cx="714375" cy="642937"/>
          </a:xfrm>
          <a:prstGeom prst="wedgeRoundRectCallout">
            <a:avLst>
              <a:gd name="adj1" fmla="val -14368"/>
              <a:gd name="adj2" fmla="val 5008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36" name="TextBox 45"/>
          <p:cNvSpPr txBox="1">
            <a:spLocks noChangeArrowheads="1"/>
          </p:cNvSpPr>
          <p:nvPr/>
        </p:nvSpPr>
        <p:spPr bwMode="auto">
          <a:xfrm>
            <a:off x="1714500" y="785813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FF00"/>
                </a:solidFill>
                <a:latin typeface="Segoe Print" pitchFamily="2" charset="0"/>
              </a:rPr>
              <a:t>кликни мышкой на одно из утверждений</a:t>
            </a:r>
          </a:p>
        </p:txBody>
      </p:sp>
      <p:pic>
        <p:nvPicPr>
          <p:cNvPr id="18439" name="Picture 7" descr="F:\КАРТИНКИ-РИСУНКИ\картинки\text (4813)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8" y="5143500"/>
            <a:ext cx="257175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FB13"/>
                                      </p:to>
                                    </p:animClr>
                                    <p:set>
                                      <p:cBhvr>
                                        <p:cTn id="1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BF21C"/>
                                      </p:to>
                                    </p:animClr>
                                    <p:set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ый треугольник 4"/>
          <p:cNvSpPr/>
          <p:nvPr/>
        </p:nvSpPr>
        <p:spPr>
          <a:xfrm flipV="1">
            <a:off x="0" y="0"/>
            <a:ext cx="8001000" cy="6858000"/>
          </a:xfrm>
          <a:prstGeom prst="rtTriangle">
            <a:avLst/>
          </a:prstGeom>
          <a:blipFill dpi="0" rotWithShape="1">
            <a:blip r:embed="rId2">
              <a:alphaModFix amt="94000"/>
            </a:blip>
            <a:srcRect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909618" flipH="1">
            <a:off x="3905228" y="-1812572"/>
            <a:ext cx="119129" cy="1048314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 rot="20815945">
            <a:off x="2735263" y="2422525"/>
            <a:ext cx="1463675" cy="224631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</a:t>
            </a:r>
            <a:endParaRPr lang="ru-RU" sz="1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0"/>
          <p:cNvSpPr txBox="1"/>
          <p:nvPr/>
        </p:nvSpPr>
        <p:spPr>
          <a:xfrm rot="20983810">
            <a:off x="760413" y="4186238"/>
            <a:ext cx="1481137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579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endParaRPr lang="ru-RU" sz="14000" b="1" dirty="0">
              <a:solidFill>
                <a:srgbClr val="F579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0"/>
          <p:cNvSpPr txBox="1"/>
          <p:nvPr/>
        </p:nvSpPr>
        <p:spPr>
          <a:xfrm rot="20314623">
            <a:off x="5441950" y="633413"/>
            <a:ext cx="1474788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</a:t>
            </a:r>
            <a:endParaRPr lang="ru-RU" sz="1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0"/>
          <p:cNvSpPr txBox="1"/>
          <p:nvPr/>
        </p:nvSpPr>
        <p:spPr>
          <a:xfrm rot="21443890">
            <a:off x="1550988" y="3532188"/>
            <a:ext cx="1474787" cy="224790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</a:t>
            </a:r>
            <a:endParaRPr lang="ru-RU" sz="1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 rot="20736033">
            <a:off x="2398713" y="2935288"/>
            <a:ext cx="1482725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</a:t>
            </a:r>
            <a:endParaRPr lang="ru-RU" sz="14000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0"/>
          <p:cNvSpPr txBox="1"/>
          <p:nvPr/>
        </p:nvSpPr>
        <p:spPr>
          <a:xfrm rot="20803648">
            <a:off x="4019550" y="1535113"/>
            <a:ext cx="1806575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</a:t>
            </a:r>
            <a:endParaRPr lang="ru-RU" sz="140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0"/>
          <p:cNvSpPr txBox="1"/>
          <p:nvPr/>
        </p:nvSpPr>
        <p:spPr>
          <a:xfrm rot="21292455">
            <a:off x="3668713" y="2128838"/>
            <a:ext cx="1382712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</a:t>
            </a:r>
            <a:endParaRPr lang="ru-RU" sz="14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0"/>
          <p:cNvSpPr txBox="1"/>
          <p:nvPr/>
        </p:nvSpPr>
        <p:spPr>
          <a:xfrm rot="21082940">
            <a:off x="4803775" y="1157288"/>
            <a:ext cx="1311275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endParaRPr lang="ru-RU" sz="1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62" name="Picture 3" descr="H:\Documents and Settings\Aida\Рабочий стол\НОвая ГРАФИКА сборник\КАРТИНКИ СБОРНИК_ школьные\s4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1428750"/>
            <a:ext cx="2028825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0"/>
          <p:cNvSpPr txBox="1"/>
          <p:nvPr/>
        </p:nvSpPr>
        <p:spPr>
          <a:xfrm>
            <a:off x="6143625" y="0"/>
            <a:ext cx="1436688" cy="224631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  <a:endParaRPr lang="ru-RU" sz="14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10"/>
          <p:cNvSpPr txBox="1"/>
          <p:nvPr/>
        </p:nvSpPr>
        <p:spPr>
          <a:xfrm rot="20983810">
            <a:off x="315913" y="601663"/>
            <a:ext cx="35083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579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endParaRPr lang="ru-RU" b="1" dirty="0">
              <a:solidFill>
                <a:srgbClr val="F579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10"/>
          <p:cNvSpPr txBox="1"/>
          <p:nvPr/>
        </p:nvSpPr>
        <p:spPr>
          <a:xfrm rot="21443890">
            <a:off x="936625" y="436563"/>
            <a:ext cx="3508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20736033">
            <a:off x="1397000" y="466725"/>
            <a:ext cx="3524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</a:t>
            </a:r>
            <a:endParaRPr lang="ru-RU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10"/>
          <p:cNvSpPr txBox="1"/>
          <p:nvPr/>
        </p:nvSpPr>
        <p:spPr>
          <a:xfrm rot="20803648">
            <a:off x="2036763" y="682625"/>
            <a:ext cx="3937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10"/>
          <p:cNvSpPr txBox="1"/>
          <p:nvPr/>
        </p:nvSpPr>
        <p:spPr>
          <a:xfrm rot="21082940">
            <a:off x="3168650" y="522288"/>
            <a:ext cx="3286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10"/>
          <p:cNvSpPr txBox="1"/>
          <p:nvPr/>
        </p:nvSpPr>
        <p:spPr>
          <a:xfrm rot="21292455">
            <a:off x="2587625" y="508000"/>
            <a:ext cx="190500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10"/>
          <p:cNvSpPr txBox="1"/>
          <p:nvPr/>
        </p:nvSpPr>
        <p:spPr>
          <a:xfrm>
            <a:off x="3578225" y="207963"/>
            <a:ext cx="563563" cy="3683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  <a:endParaRPr lang="ru-RU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73" name="Picture 4" descr="http://klub-drug.ru/wp-content/uploads/2011/04/09204336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3" y="3786188"/>
            <a:ext cx="1000125" cy="12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4" name="Picture 4" descr="http://klub-drug.ru/wp-content/uploads/2011/04/09204336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86625" y="3714750"/>
            <a:ext cx="1049338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7072330" y="5214950"/>
            <a:ext cx="1534203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антонимы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429124" y="5214950"/>
            <a:ext cx="1569660" cy="40011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синонимы</a:t>
            </a:r>
          </a:p>
        </p:txBody>
      </p:sp>
      <p:sp>
        <p:nvSpPr>
          <p:cNvPr id="28" name="Управляющая кнопка: далее 27">
            <a:hlinkClick r:id="rId6" action="ppaction://hlinksldjump" highlightClick="1"/>
          </p:cNvPr>
          <p:cNvSpPr/>
          <p:nvPr/>
        </p:nvSpPr>
        <p:spPr>
          <a:xfrm>
            <a:off x="3857625" y="5214938"/>
            <a:ext cx="428625" cy="357187"/>
          </a:xfrm>
          <a:prstGeom prst="actionButtonForwardNex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Управляющая кнопка: далее 28">
            <a:hlinkClick r:id="rId7" action="ppaction://hlinksldjump" highlightClick="1"/>
          </p:cNvPr>
          <p:cNvSpPr/>
          <p:nvPr/>
        </p:nvSpPr>
        <p:spPr>
          <a:xfrm>
            <a:off x="6572250" y="5214938"/>
            <a:ext cx="428625" cy="357187"/>
          </a:xfrm>
          <a:prstGeom prst="actionButtonForwardNex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2" grpId="1"/>
      <p:bldP spid="17" grpId="0"/>
      <p:bldP spid="17" grpId="1"/>
      <p:bldP spid="13" grpId="0"/>
      <p:bldP spid="13" grpId="1"/>
      <p:bldP spid="10" grpId="0"/>
      <p:bldP spid="10" grpId="1"/>
      <p:bldP spid="15" grpId="0"/>
      <p:bldP spid="15" grpId="1"/>
      <p:bldP spid="14" grpId="0"/>
      <p:bldP spid="14" grpId="1"/>
      <p:bldP spid="16" grpId="0"/>
      <p:bldP spid="16" grpId="1"/>
      <p:bldP spid="18" grpId="0"/>
      <p:bldP spid="18" grpId="1"/>
      <p:bldP spid="41" grpId="0"/>
      <p:bldP spid="42" grpId="0"/>
      <p:bldP spid="42" grpId="1"/>
      <p:bldP spid="43" grpId="0"/>
      <p:bldP spid="43" grpId="1"/>
      <p:bldP spid="44" grpId="0"/>
      <p:bldP spid="45" grpId="0"/>
      <p:bldP spid="46" grpId="0"/>
      <p:bldP spid="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500063" y="6492875"/>
            <a:ext cx="2133600" cy="365125"/>
          </a:xfrm>
        </p:spPr>
        <p:txBody>
          <a:bodyPr/>
          <a:lstStyle/>
          <a:p>
            <a:pPr>
              <a:defRPr/>
            </a:pPr>
            <a:fld id="{50F66B55-4310-4BC4-B06A-59E0730B8CAD}" type="datetime1">
              <a:rPr lang="ru-RU"/>
              <a:pPr>
                <a:defRPr/>
              </a:pPr>
              <a:t>02.01.2015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67710E-4154-43D6-BF37-216984200674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0"/>
            <a:ext cx="2901756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синонимы</a:t>
            </a:r>
          </a:p>
        </p:txBody>
      </p:sp>
      <p:sp>
        <p:nvSpPr>
          <p:cNvPr id="4101" name="TextBox 7"/>
          <p:cNvSpPr txBox="1">
            <a:spLocks noChangeArrowheads="1"/>
          </p:cNvSpPr>
          <p:nvPr/>
        </p:nvSpPr>
        <p:spPr bwMode="auto">
          <a:xfrm>
            <a:off x="214313" y="785813"/>
            <a:ext cx="8643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Segoe Print" pitchFamily="2" charset="0"/>
              </a:rPr>
              <a:t>Синонимы</a:t>
            </a:r>
            <a:r>
              <a:rPr lang="ru-RU" sz="2000">
                <a:solidFill>
                  <a:srgbClr val="C00000"/>
                </a:solidFill>
                <a:latin typeface="Segoe Print" pitchFamily="2" charset="0"/>
              </a:rPr>
              <a:t> – слова, близкие по смыслу, но разные по звучанию.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500166" y="1428736"/>
            <a:ext cx="5771965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Слова-синонимы всегда близки по смыслу,</a:t>
            </a:r>
          </a:p>
          <a:p>
            <a:pPr algn="just">
              <a:defRPr/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Разнятся лишь оттенками подчас.</a:t>
            </a:r>
          </a:p>
          <a:p>
            <a:pPr algn="just">
              <a:defRPr/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Родимый край – Отечество – Отчизна…</a:t>
            </a:r>
          </a:p>
          <a:p>
            <a:pPr algn="just">
              <a:defRPr/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Как много в них священного для нас!</a:t>
            </a:r>
          </a:p>
        </p:txBody>
      </p:sp>
      <p:pic>
        <p:nvPicPr>
          <p:cNvPr id="4103" name="Picture 4" descr="{40D76DC9-F3A0-440A-AA17-518144DCFC23}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786063"/>
            <a:ext cx="9144000" cy="3857625"/>
          </a:xfrm>
        </p:spPr>
      </p:pic>
      <p:sp>
        <p:nvSpPr>
          <p:cNvPr id="11" name="Прямоугольник 10"/>
          <p:cNvSpPr/>
          <p:nvPr/>
        </p:nvSpPr>
        <p:spPr>
          <a:xfrm>
            <a:off x="285720" y="6072206"/>
            <a:ext cx="8670963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  <a:cs typeface="+mn-cs"/>
              </a:rPr>
              <a:t>храбрые         отважные        смелые</a:t>
            </a:r>
          </a:p>
        </p:txBody>
      </p:sp>
      <p:pic>
        <p:nvPicPr>
          <p:cNvPr id="12" name="Рисунок 11" descr="C:\Users\1\Pictures\КАРТИНКИ\АНИМИРОВАННЫЕ КАРТИНКИ\1 (363)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1071562" cy="571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Скругленный прямоугольник 32"/>
          <p:cNvSpPr/>
          <p:nvPr/>
        </p:nvSpPr>
        <p:spPr>
          <a:xfrm>
            <a:off x="6357950" y="5643578"/>
            <a:ext cx="2357454" cy="571504"/>
          </a:xfrm>
          <a:prstGeom prst="roundRect">
            <a:avLst>
              <a:gd name="adj" fmla="val 16667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i="1" dirty="0">
              <a:solidFill>
                <a:srgbClr val="C00000"/>
              </a:solidFill>
            </a:endParaRPr>
          </a:p>
        </p:txBody>
      </p:sp>
      <p:sp>
        <p:nvSpPr>
          <p:cNvPr id="59" name="Управляющая кнопка: далее 58">
            <a:hlinkClick r:id="" action="ppaction://hlinkshowjump?jump=nextslide" highlightClick="1"/>
          </p:cNvPr>
          <p:cNvSpPr/>
          <p:nvPr/>
        </p:nvSpPr>
        <p:spPr>
          <a:xfrm rot="21083453">
            <a:off x="6657975" y="5770563"/>
            <a:ext cx="1714500" cy="315912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500063" y="6492875"/>
            <a:ext cx="2133600" cy="365125"/>
          </a:xfrm>
        </p:spPr>
        <p:txBody>
          <a:bodyPr/>
          <a:lstStyle/>
          <a:p>
            <a:pPr>
              <a:defRPr/>
            </a:pPr>
            <a:fld id="{50F66B55-4310-4BC4-B06A-59E0730B8CAD}" type="datetime1">
              <a:rPr lang="ru-RU"/>
              <a:pPr>
                <a:defRPr/>
              </a:pPr>
              <a:t>02.01.2015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7BAE8C-490C-4F9E-AD4C-396C46B56147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0"/>
            <a:ext cx="2901756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синонимы</a:t>
            </a:r>
          </a:p>
        </p:txBody>
      </p:sp>
      <p:sp>
        <p:nvSpPr>
          <p:cNvPr id="5127" name="TextBox 7"/>
          <p:cNvSpPr txBox="1">
            <a:spLocks noChangeArrowheads="1"/>
          </p:cNvSpPr>
          <p:nvPr/>
        </p:nvSpPr>
        <p:spPr bwMode="auto">
          <a:xfrm>
            <a:off x="214313" y="785813"/>
            <a:ext cx="8643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Segoe Print" pitchFamily="2" charset="0"/>
              </a:rPr>
              <a:t>Синонимы</a:t>
            </a:r>
            <a:r>
              <a:rPr lang="ru-RU" sz="2000">
                <a:solidFill>
                  <a:srgbClr val="C00000"/>
                </a:solidFill>
                <a:latin typeface="Segoe Print" pitchFamily="2" charset="0"/>
              </a:rPr>
              <a:t> – слова, близкие по смыслу, но разные по звучанию.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643174" y="1214422"/>
            <a:ext cx="391645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Соедини  синонимы.</a:t>
            </a:r>
          </a:p>
        </p:txBody>
      </p:sp>
      <p:pic>
        <p:nvPicPr>
          <p:cNvPr id="5129" name="Picture 5" descr="F:\КАРТИНКИ-РИСУНКИ\картинки\Школа\c0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357313"/>
            <a:ext cx="128587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Рисунок 35" descr="C:\Users\1\Pictures\КАРТИНКИ\АНИМИРОВАННЫЕ КАРТИНКИ\1 (363)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1071562" cy="571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Прямоугольник 22"/>
          <p:cNvSpPr/>
          <p:nvPr/>
        </p:nvSpPr>
        <p:spPr>
          <a:xfrm>
            <a:off x="5643570" y="4000504"/>
            <a:ext cx="7681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cs typeface="+mn-cs"/>
              </a:rPr>
              <a:t>путь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714480" y="2071678"/>
            <a:ext cx="12426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ru-RU" sz="2400" b="1" dirty="0">
                <a:ln w="1905"/>
                <a:solidFill>
                  <a:srgbClr val="F5791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дорога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857356" y="2428868"/>
            <a:ext cx="10989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холод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714480" y="2786058"/>
            <a:ext cx="12866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метель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071538" y="3143248"/>
            <a:ext cx="19066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печальный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643042" y="3500438"/>
            <a:ext cx="12977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жаркий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1428728" y="3857628"/>
            <a:ext cx="1573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большой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1643042" y="4214818"/>
            <a:ext cx="13449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сказать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428728" y="4572008"/>
            <a:ext cx="1556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блестеть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1500166" y="4929198"/>
            <a:ext cx="14253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воевать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5572132" y="2071678"/>
            <a:ext cx="1125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вьюга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5500694" y="2428868"/>
            <a:ext cx="1537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знойный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5572132" y="2786058"/>
            <a:ext cx="1501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молвить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5572132" y="3143248"/>
            <a:ext cx="11191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мороз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5572132" y="3571876"/>
            <a:ext cx="16212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бороться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5643570" y="4357694"/>
            <a:ext cx="15656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сверкать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5572132" y="4714884"/>
            <a:ext cx="17371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огромный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5572132" y="5072074"/>
            <a:ext cx="16204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грустный</a:t>
            </a:r>
          </a:p>
        </p:txBody>
      </p:sp>
      <p:sp>
        <p:nvSpPr>
          <p:cNvPr id="49" name="Прямоугольная выноска 48"/>
          <p:cNvSpPr/>
          <p:nvPr/>
        </p:nvSpPr>
        <p:spPr>
          <a:xfrm rot="1885566" flipV="1">
            <a:off x="2706688" y="3328988"/>
            <a:ext cx="3192462" cy="46037"/>
          </a:xfrm>
          <a:prstGeom prst="wedgeRectCallou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0" name="Прямоугольная выноска 49"/>
          <p:cNvSpPr/>
          <p:nvPr/>
        </p:nvSpPr>
        <p:spPr>
          <a:xfrm rot="930261">
            <a:off x="2897188" y="3033713"/>
            <a:ext cx="2727325" cy="46037"/>
          </a:xfrm>
          <a:prstGeom prst="wedgeRectCallou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" name="Прямоугольная выноска 50"/>
          <p:cNvSpPr/>
          <p:nvPr/>
        </p:nvSpPr>
        <p:spPr>
          <a:xfrm rot="21317359">
            <a:off x="2852738" y="4718050"/>
            <a:ext cx="2851150" cy="46038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2" name="Прямоугольная выноска 51"/>
          <p:cNvSpPr/>
          <p:nvPr/>
        </p:nvSpPr>
        <p:spPr>
          <a:xfrm rot="2061318" flipV="1">
            <a:off x="2616200" y="4392613"/>
            <a:ext cx="3192463" cy="46037"/>
          </a:xfrm>
          <a:prstGeom prst="wedgeRectCallou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3" name="Прямоугольная выноска 52"/>
          <p:cNvSpPr/>
          <p:nvPr/>
        </p:nvSpPr>
        <p:spPr>
          <a:xfrm rot="9250938" flipV="1">
            <a:off x="2717800" y="4579938"/>
            <a:ext cx="3000375" cy="46037"/>
          </a:xfrm>
          <a:prstGeom prst="wedgeRectCallou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4" name="Прямоугольная выноска 53"/>
          <p:cNvSpPr/>
          <p:nvPr/>
        </p:nvSpPr>
        <p:spPr>
          <a:xfrm rot="1016490" flipV="1">
            <a:off x="2949575" y="4533900"/>
            <a:ext cx="2736850" cy="46038"/>
          </a:xfrm>
          <a:prstGeom prst="wedgeRectCallou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5" name="Прямоугольная выноска 54"/>
          <p:cNvSpPr/>
          <p:nvPr/>
        </p:nvSpPr>
        <p:spPr>
          <a:xfrm rot="20249201" flipV="1">
            <a:off x="2906713" y="3228975"/>
            <a:ext cx="2692400" cy="44450"/>
          </a:xfrm>
          <a:prstGeom prst="wedgeRectCallou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6" name="Прямоугольная выноска 55"/>
          <p:cNvSpPr/>
          <p:nvPr/>
        </p:nvSpPr>
        <p:spPr>
          <a:xfrm rot="20793509">
            <a:off x="2968625" y="2743200"/>
            <a:ext cx="2716213" cy="46038"/>
          </a:xfrm>
          <a:prstGeom prst="wedgeRectCallou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7" name="Прямоугольная выноска 56"/>
          <p:cNvSpPr/>
          <p:nvPr/>
        </p:nvSpPr>
        <p:spPr>
          <a:xfrm rot="19932272" flipV="1">
            <a:off x="2838450" y="3763963"/>
            <a:ext cx="2982913" cy="46037"/>
          </a:xfrm>
          <a:prstGeom prst="wedgeRectCallou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9" grpId="0"/>
      <p:bldP spid="31" grpId="0"/>
      <p:bldP spid="35" grpId="0"/>
      <p:bldP spid="37" grpId="0"/>
      <p:bldP spid="38" grpId="0"/>
      <p:bldP spid="39" grpId="0"/>
      <p:bldP spid="40" grpId="0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Скругленный прямоугольник 32"/>
          <p:cNvSpPr/>
          <p:nvPr/>
        </p:nvSpPr>
        <p:spPr>
          <a:xfrm>
            <a:off x="6572264" y="5643578"/>
            <a:ext cx="2143140" cy="500066"/>
          </a:xfrm>
          <a:prstGeom prst="roundRect">
            <a:avLst>
              <a:gd name="adj" fmla="val 16667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i="1" dirty="0">
              <a:solidFill>
                <a:srgbClr val="C00000"/>
              </a:solidFill>
            </a:endParaRPr>
          </a:p>
        </p:txBody>
      </p:sp>
      <p:sp>
        <p:nvSpPr>
          <p:cNvPr id="53" name="Управляющая кнопка: далее 52">
            <a:hlinkClick r:id="" action="ppaction://hlinkshowjump?jump=nextslide" highlightClick="1"/>
          </p:cNvPr>
          <p:cNvSpPr/>
          <p:nvPr/>
        </p:nvSpPr>
        <p:spPr>
          <a:xfrm rot="21051985">
            <a:off x="6802438" y="5711825"/>
            <a:ext cx="1543050" cy="309563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500063" y="6492875"/>
            <a:ext cx="2133600" cy="365125"/>
          </a:xfrm>
        </p:spPr>
        <p:txBody>
          <a:bodyPr/>
          <a:lstStyle/>
          <a:p>
            <a:pPr>
              <a:defRPr/>
            </a:pPr>
            <a:fld id="{50F66B55-4310-4BC4-B06A-59E0730B8CAD}" type="datetime1">
              <a:rPr lang="ru-RU"/>
              <a:pPr>
                <a:defRPr/>
              </a:pPr>
              <a:t>02.01.2015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D0A5AC-F96F-4E22-AD64-95442982CCE0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0"/>
            <a:ext cx="2901756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синонимы</a:t>
            </a:r>
          </a:p>
        </p:txBody>
      </p:sp>
      <p:sp>
        <p:nvSpPr>
          <p:cNvPr id="5127" name="TextBox 7"/>
          <p:cNvSpPr txBox="1">
            <a:spLocks noChangeArrowheads="1"/>
          </p:cNvSpPr>
          <p:nvPr/>
        </p:nvSpPr>
        <p:spPr bwMode="auto">
          <a:xfrm>
            <a:off x="214313" y="785813"/>
            <a:ext cx="8643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Segoe Print" pitchFamily="2" charset="0"/>
              </a:rPr>
              <a:t>Синонимы</a:t>
            </a:r>
            <a:r>
              <a:rPr lang="ru-RU" sz="2000">
                <a:solidFill>
                  <a:srgbClr val="C00000"/>
                </a:solidFill>
                <a:latin typeface="Segoe Print" pitchFamily="2" charset="0"/>
              </a:rPr>
              <a:t> – слова, близкие по смыслу, но разные по звучанию.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1214422"/>
            <a:ext cx="809157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Подчеркни лишнее слово в каждой строчке.</a:t>
            </a:r>
          </a:p>
        </p:txBody>
      </p:sp>
      <p:pic>
        <p:nvPicPr>
          <p:cNvPr id="42" name="Рисунок 41" descr="C:\Users\1\Pictures\КАРТИНКИ\АНИМИРОВАННЫЕ КАРТИНКИ\1 (363)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1071562" cy="571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Прямоугольник 16"/>
          <p:cNvSpPr/>
          <p:nvPr/>
        </p:nvSpPr>
        <p:spPr>
          <a:xfrm>
            <a:off x="714348" y="2071678"/>
            <a:ext cx="16741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Прочный,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500298" y="2071678"/>
            <a:ext cx="16097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храбрый</a:t>
            </a:r>
            <a:r>
              <a:rPr lang="ru-RU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286248" y="2071678"/>
            <a:ext cx="14798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крепкий</a:t>
            </a:r>
            <a:r>
              <a:rPr lang="ru-RU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000760" y="2071678"/>
            <a:ext cx="15835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твердый</a:t>
            </a:r>
            <a:r>
              <a:rPr lang="ru-RU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785786" y="3286124"/>
            <a:ext cx="12995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Шалун,</a:t>
            </a:r>
            <a:endParaRPr lang="ru-RU" sz="24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428860" y="3286124"/>
            <a:ext cx="18411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проказник,</a:t>
            </a:r>
            <a:endParaRPr lang="ru-RU" sz="24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4429124" y="3286124"/>
            <a:ext cx="18140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баловник, </a:t>
            </a:r>
            <a:endParaRPr lang="ru-RU" sz="24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215074" y="3286124"/>
            <a:ext cx="13379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лентяй.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714348" y="3857628"/>
            <a:ext cx="15744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Верный, </a:t>
            </a:r>
            <a:endParaRPr lang="ru-RU" sz="24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428860" y="3857628"/>
            <a:ext cx="19511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вежливый, </a:t>
            </a:r>
            <a:endParaRPr lang="ru-RU" sz="24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4429124" y="3857628"/>
            <a:ext cx="18766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любезный,</a:t>
            </a:r>
            <a:endParaRPr lang="ru-RU" sz="24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6286512" y="3857628"/>
            <a:ext cx="23310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воспитанный.</a:t>
            </a:r>
            <a:endParaRPr lang="ru-RU" sz="24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785786" y="4500570"/>
            <a:ext cx="1571636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Сказать, </a:t>
            </a:r>
            <a:endParaRPr lang="ru-RU" sz="2400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2500298" y="4500570"/>
            <a:ext cx="20369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произнести,</a:t>
            </a:r>
            <a:endParaRPr lang="ru-RU" sz="24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643438" y="4500570"/>
            <a:ext cx="19715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наблюдать,</a:t>
            </a:r>
            <a:endParaRPr lang="ru-RU" sz="2400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6715140" y="4500570"/>
            <a:ext cx="1586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молвить.</a:t>
            </a:r>
            <a:endParaRPr lang="ru-RU" sz="2400" dirty="0"/>
          </a:p>
        </p:txBody>
      </p:sp>
      <p:sp>
        <p:nvSpPr>
          <p:cNvPr id="47" name="Прямоугольная выноска 46"/>
          <p:cNvSpPr/>
          <p:nvPr/>
        </p:nvSpPr>
        <p:spPr>
          <a:xfrm>
            <a:off x="2500313" y="2500313"/>
            <a:ext cx="1571625" cy="46037"/>
          </a:xfrm>
          <a:prstGeom prst="wedgeRectCallou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" name="Прямоугольная выноска 48"/>
          <p:cNvSpPr/>
          <p:nvPr/>
        </p:nvSpPr>
        <p:spPr>
          <a:xfrm flipV="1">
            <a:off x="6143625" y="3760788"/>
            <a:ext cx="1500188" cy="46037"/>
          </a:xfrm>
          <a:prstGeom prst="wedgeRectCallou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0" name="Прямоугольная выноска 49"/>
          <p:cNvSpPr/>
          <p:nvPr/>
        </p:nvSpPr>
        <p:spPr>
          <a:xfrm flipV="1">
            <a:off x="714375" y="4357688"/>
            <a:ext cx="1500188" cy="46037"/>
          </a:xfrm>
          <a:prstGeom prst="wedgeRectCallou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" name="Прямоугольная выноска 50"/>
          <p:cNvSpPr/>
          <p:nvPr/>
        </p:nvSpPr>
        <p:spPr>
          <a:xfrm>
            <a:off x="4714875" y="5000625"/>
            <a:ext cx="1714500" cy="46038"/>
          </a:xfrm>
          <a:prstGeom prst="wedgeRectCallou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150" name="Picture 3" descr="F:\КАРТИНКИ-РИСУНКИ\картинки\Школа\s1110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25" y="2428875"/>
            <a:ext cx="11588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1" name="Picture 7" descr="F:\КАРТИНКИ-РИСУНКИ\69436508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3" y="5000625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50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50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50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1" dur="50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" dur="50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5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9" dur="5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5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500" autoRev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500" autoRev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500" autoRev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autoRev="1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" dur="50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5" dur="50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6" dur="50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2" dur="500" autoRev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53" dur="500" autoRev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4" dur="500" autoRev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autoRev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2" dur="500" autoRev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3" dur="500" autoRev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4" dur="500" autoRev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500" autoRev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0" dur="50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81" dur="50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50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50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8" dur="500" autoRev="1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89" dur="500" autoRev="1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0" dur="500" autoRev="1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500" autoRev="1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2" dur="50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03" dur="50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4" dur="50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500" autoRev="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0" dur="500" autoRev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11" dur="500" autoRev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2" dur="500" autoRev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500" autoRev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8" dur="500" autoRev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19" dur="500" autoRev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0" dur="500" autoRev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1" dur="500" autoRev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2" grpId="0"/>
      <p:bldP spid="28" grpId="0"/>
      <p:bldP spid="29" grpId="0"/>
      <p:bldP spid="30" grpId="0"/>
      <p:bldP spid="37" grpId="0"/>
      <p:bldP spid="39" grpId="0"/>
      <p:bldP spid="41" grpId="0"/>
      <p:bldP spid="43" grpId="0"/>
      <p:bldP spid="44" grpId="0"/>
      <p:bldP spid="46" grpId="0"/>
      <p:bldP spid="47" grpId="0" animBg="1"/>
      <p:bldP spid="49" grpId="0" animBg="1"/>
      <p:bldP spid="50" grpId="0" animBg="1"/>
      <p:bldP spid="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Скругленный прямоугольник 32"/>
          <p:cNvSpPr/>
          <p:nvPr/>
        </p:nvSpPr>
        <p:spPr>
          <a:xfrm>
            <a:off x="6572264" y="5786454"/>
            <a:ext cx="2143140" cy="500066"/>
          </a:xfrm>
          <a:prstGeom prst="roundRect">
            <a:avLst>
              <a:gd name="adj" fmla="val 16667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i="1" dirty="0">
              <a:solidFill>
                <a:srgbClr val="C00000"/>
              </a:solidFill>
            </a:endParaRPr>
          </a:p>
        </p:txBody>
      </p:sp>
      <p:sp>
        <p:nvSpPr>
          <p:cNvPr id="47" name="Управляющая кнопка: далее 46">
            <a:hlinkClick r:id="" action="ppaction://hlinkshowjump?jump=nextslide" highlightClick="1"/>
          </p:cNvPr>
          <p:cNvSpPr/>
          <p:nvPr/>
        </p:nvSpPr>
        <p:spPr>
          <a:xfrm rot="21037966">
            <a:off x="6808788" y="5854700"/>
            <a:ext cx="1527175" cy="382588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500063" y="6492875"/>
            <a:ext cx="2133600" cy="365125"/>
          </a:xfrm>
        </p:spPr>
        <p:txBody>
          <a:bodyPr/>
          <a:lstStyle/>
          <a:p>
            <a:pPr>
              <a:defRPr/>
            </a:pPr>
            <a:fld id="{50F66B55-4310-4BC4-B06A-59E0730B8CAD}" type="datetime1">
              <a:rPr lang="ru-RU"/>
              <a:pPr>
                <a:defRPr/>
              </a:pPr>
              <a:t>02.01.2015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1C8554-C88E-4FC1-8F76-10439355B1FD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0"/>
            <a:ext cx="2901756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синонимы</a:t>
            </a:r>
          </a:p>
        </p:txBody>
      </p:sp>
      <p:sp>
        <p:nvSpPr>
          <p:cNvPr id="7175" name="TextBox 7"/>
          <p:cNvSpPr txBox="1">
            <a:spLocks noChangeArrowheads="1"/>
          </p:cNvSpPr>
          <p:nvPr/>
        </p:nvSpPr>
        <p:spPr bwMode="auto">
          <a:xfrm>
            <a:off x="214313" y="785813"/>
            <a:ext cx="8643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Segoe Print" pitchFamily="2" charset="0"/>
              </a:rPr>
              <a:t>Синонимы</a:t>
            </a:r>
            <a:r>
              <a:rPr lang="ru-RU" sz="2000">
                <a:solidFill>
                  <a:srgbClr val="C00000"/>
                </a:solidFill>
                <a:latin typeface="Segoe Print" pitchFamily="2" charset="0"/>
              </a:rPr>
              <a:t> – слова, близкие по смыслу, но разные по звучанию.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1214422"/>
            <a:ext cx="8222059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В каждом ряду синонимов подчеркни слово,</a:t>
            </a:r>
          </a:p>
          <a:p>
            <a:pPr algn="ctr">
              <a:defRPr/>
            </a:pPr>
            <a:r>
              <a:rPr lang="ru-RU" sz="2800" b="1" u="sng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в котором признак выражен сильнее.</a:t>
            </a:r>
          </a:p>
        </p:txBody>
      </p:sp>
      <p:pic>
        <p:nvPicPr>
          <p:cNvPr id="7177" name="Picture 2" descr="F:\КАРТИНКИ-РИСУНКИ\картинки\Школа\peo-girl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5357813"/>
            <a:ext cx="1357312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1" descr="C:\Users\1\Pictures\КАРТИНКИ\АНИМИРОВАННЫЕ КАРТИНКИ\1 (363)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1071562" cy="571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>
            <a:off x="928662" y="2357430"/>
            <a:ext cx="1730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Праздник,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214678" y="2357430"/>
            <a:ext cx="18636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торжество,</a:t>
            </a:r>
            <a:endParaRPr lang="ru-RU" sz="2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786446" y="2357430"/>
            <a:ext cx="14573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триумф.</a:t>
            </a:r>
            <a:endParaRPr lang="ru-RU" sz="24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785786" y="2928934"/>
            <a:ext cx="22304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Прохладный,</a:t>
            </a:r>
            <a:endParaRPr lang="ru-RU" sz="2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428992" y="2928934"/>
            <a:ext cx="15704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ледяной,</a:t>
            </a:r>
            <a:endParaRPr lang="ru-RU" sz="24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5786446" y="2928934"/>
            <a:ext cx="1821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холодный.</a:t>
            </a:r>
            <a:endParaRPr lang="ru-RU" sz="24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785786" y="3571876"/>
            <a:ext cx="2465363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Чудовищный, </a:t>
            </a:r>
            <a:endParaRPr lang="ru-RU" sz="24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428992" y="3571876"/>
            <a:ext cx="16477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ужасный,</a:t>
            </a:r>
            <a:endParaRPr lang="ru-RU" sz="2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5857884" y="3571876"/>
            <a:ext cx="18453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страшный.</a:t>
            </a:r>
            <a:endParaRPr lang="ru-RU" sz="24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857224" y="4143380"/>
            <a:ext cx="25074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Симпатичный, </a:t>
            </a:r>
            <a:endParaRPr lang="ru-RU" sz="24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500430" y="4143380"/>
            <a:ext cx="21371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прекрасный,</a:t>
            </a:r>
            <a:endParaRPr lang="ru-RU" sz="24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5715008" y="4143380"/>
            <a:ext cx="2875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очаровательный.</a:t>
            </a:r>
            <a:endParaRPr lang="ru-RU" sz="24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1071538" y="4786322"/>
            <a:ext cx="15592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Веселье,</a:t>
            </a:r>
            <a:endParaRPr lang="ru-RU" sz="24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3571868" y="4786322"/>
            <a:ext cx="15191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радость,</a:t>
            </a:r>
            <a:endParaRPr lang="ru-RU" sz="24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929322" y="4786322"/>
            <a:ext cx="14289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восторг.</a:t>
            </a:r>
            <a:endParaRPr lang="ru-RU" sz="2400" dirty="0"/>
          </a:p>
        </p:txBody>
      </p:sp>
      <p:sp>
        <p:nvSpPr>
          <p:cNvPr id="42" name="Прямоугольная выноска 41"/>
          <p:cNvSpPr/>
          <p:nvPr/>
        </p:nvSpPr>
        <p:spPr>
          <a:xfrm>
            <a:off x="5715000" y="2786063"/>
            <a:ext cx="1500188" cy="46037"/>
          </a:xfrm>
          <a:prstGeom prst="wedgeRectCallou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Прямоугольная выноска 42"/>
          <p:cNvSpPr/>
          <p:nvPr/>
        </p:nvSpPr>
        <p:spPr>
          <a:xfrm>
            <a:off x="3429000" y="3429000"/>
            <a:ext cx="1500188" cy="46038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Прямоугольная выноска 43"/>
          <p:cNvSpPr/>
          <p:nvPr/>
        </p:nvSpPr>
        <p:spPr>
          <a:xfrm>
            <a:off x="928688" y="4071938"/>
            <a:ext cx="2000250" cy="46037"/>
          </a:xfrm>
          <a:prstGeom prst="wedgeRectCallout">
            <a:avLst>
              <a:gd name="adj1" fmla="val -20833"/>
              <a:gd name="adj2" fmla="val -11576"/>
            </a:avLst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Прямоугольная выноска 44"/>
          <p:cNvSpPr/>
          <p:nvPr/>
        </p:nvSpPr>
        <p:spPr>
          <a:xfrm>
            <a:off x="5786438" y="4643438"/>
            <a:ext cx="2643187" cy="46037"/>
          </a:xfrm>
          <a:prstGeom prst="wedgeRectCallout">
            <a:avLst>
              <a:gd name="adj1" fmla="val -20833"/>
              <a:gd name="adj2" fmla="val -11576"/>
            </a:avLst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Прямоугольная выноска 45"/>
          <p:cNvSpPr/>
          <p:nvPr/>
        </p:nvSpPr>
        <p:spPr>
          <a:xfrm>
            <a:off x="5857875" y="5286375"/>
            <a:ext cx="1500188" cy="46038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50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5" dur="50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50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500" autoRev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9" dur="500" autoRev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500" autoRev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autoRev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50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7" dur="50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50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6" dur="500" autoRev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57" dur="500" autoRev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8" dur="500" autoRev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500" autoRev="1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4" dur="500" autoRev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65" dur="500" autoRev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6" dur="500" autoRev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500" autoRev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8" dur="500" autoRev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9" dur="500" autoRev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0" dur="500" autoRev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500" autoRev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6" dur="500" autoRev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87" dur="500" autoRev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8" dur="500" autoRev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500" autoRev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0" dur="50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01" dur="50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2" dur="50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50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8" dur="50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09" dur="50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0" dur="50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1" dur="50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6" grpId="0"/>
      <p:bldP spid="29" grpId="0"/>
      <p:bldP spid="31" grpId="0"/>
      <p:bldP spid="35" grpId="0"/>
      <p:bldP spid="36" grpId="0"/>
      <p:bldP spid="37" grpId="0"/>
      <p:bldP spid="39" grpId="0"/>
      <p:bldP spid="40" grpId="0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6643702" y="5643578"/>
            <a:ext cx="2143140" cy="500066"/>
          </a:xfrm>
          <a:prstGeom prst="roundRect">
            <a:avLst>
              <a:gd name="adj" fmla="val 16667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i="1" dirty="0">
              <a:solidFill>
                <a:srgbClr val="C00000"/>
              </a:solidFill>
            </a:endParaRPr>
          </a:p>
        </p:txBody>
      </p:sp>
      <p:sp>
        <p:nvSpPr>
          <p:cNvPr id="28" name="Управляющая кнопка: домой 27">
            <a:hlinkClick r:id="rId2" action="ppaction://hlinksldjump" highlightClick="1"/>
          </p:cNvPr>
          <p:cNvSpPr/>
          <p:nvPr/>
        </p:nvSpPr>
        <p:spPr>
          <a:xfrm rot="21174193">
            <a:off x="6875463" y="5664200"/>
            <a:ext cx="1525587" cy="385763"/>
          </a:xfrm>
          <a:prstGeom prst="actionButtonHom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Выноска 1 (с границей) 38"/>
          <p:cNvSpPr/>
          <p:nvPr/>
        </p:nvSpPr>
        <p:spPr>
          <a:xfrm>
            <a:off x="1143000" y="2143125"/>
            <a:ext cx="785813" cy="785813"/>
          </a:xfrm>
          <a:prstGeom prst="accentCallout1">
            <a:avLst>
              <a:gd name="adj1" fmla="val 18750"/>
              <a:gd name="adj2" fmla="val -8333"/>
              <a:gd name="adj3" fmla="val -53425"/>
              <a:gd name="adj4" fmla="val 241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500063" y="6492875"/>
            <a:ext cx="2133600" cy="365125"/>
          </a:xfrm>
        </p:spPr>
        <p:txBody>
          <a:bodyPr/>
          <a:lstStyle/>
          <a:p>
            <a:pPr>
              <a:defRPr/>
            </a:pPr>
            <a:fld id="{50F66B55-4310-4BC4-B06A-59E0730B8CAD}" type="datetime1">
              <a:rPr lang="ru-RU"/>
              <a:pPr>
                <a:defRPr/>
              </a:pPr>
              <a:t>02.01.2015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CDC26-29FF-462A-A0DD-529A969C307A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0"/>
            <a:ext cx="5485156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Оцени свою работу:</a:t>
            </a:r>
          </a:p>
        </p:txBody>
      </p:sp>
      <p:pic>
        <p:nvPicPr>
          <p:cNvPr id="12" name="Рисунок 11" descr="C:\Users\1\Pictures\КАРТИНКИ\АНИМИРОВАННЫЕ КАРТИНКИ\1 (363)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1071562" cy="571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785813" y="1857375"/>
            <a:ext cx="1500187" cy="314325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Двойная стрелка влево/вправо 15"/>
          <p:cNvSpPr/>
          <p:nvPr/>
        </p:nvSpPr>
        <p:spPr>
          <a:xfrm>
            <a:off x="500063" y="2214563"/>
            <a:ext cx="2071687" cy="571500"/>
          </a:xfrm>
          <a:prstGeom prst="leftRightArrow">
            <a:avLst>
              <a:gd name="adj1" fmla="val 31539"/>
              <a:gd name="adj2" fmla="val 50000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Двойная стрелка влево/вправо 16"/>
          <p:cNvSpPr/>
          <p:nvPr/>
        </p:nvSpPr>
        <p:spPr>
          <a:xfrm>
            <a:off x="500063" y="3143250"/>
            <a:ext cx="2071687" cy="571500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Двойная стрелка влево/вправо 17"/>
          <p:cNvSpPr/>
          <p:nvPr/>
        </p:nvSpPr>
        <p:spPr>
          <a:xfrm>
            <a:off x="500063" y="4143375"/>
            <a:ext cx="2071687" cy="571500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Трапеция 19"/>
          <p:cNvSpPr/>
          <p:nvPr/>
        </p:nvSpPr>
        <p:spPr>
          <a:xfrm>
            <a:off x="1000125" y="1643063"/>
            <a:ext cx="1071563" cy="214312"/>
          </a:xfrm>
          <a:prstGeom prst="trapezoid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143000" y="2143125"/>
            <a:ext cx="714375" cy="64293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143000" y="3143250"/>
            <a:ext cx="714375" cy="64293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1143000" y="4071938"/>
            <a:ext cx="714375" cy="64293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209" name="Picture 2" descr="F:\КАРТИНКИ-РИСУНКИ\картинки\Транспорт\transport03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75" y="1857375"/>
            <a:ext cx="1357313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2428860" y="4214818"/>
            <a:ext cx="5262403" cy="46166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Справился со всеми заданиями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643174" y="3214686"/>
            <a:ext cx="4137095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Испытывал затруднения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2428860" y="2000240"/>
            <a:ext cx="4850815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Неверно выполнил большую</a:t>
            </a:r>
          </a:p>
          <a:p>
            <a:pPr algn="ctr"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часть заданий</a:t>
            </a:r>
          </a:p>
        </p:txBody>
      </p:sp>
      <p:sp>
        <p:nvSpPr>
          <p:cNvPr id="41" name="Скругленная прямоугольная выноска 40"/>
          <p:cNvSpPr/>
          <p:nvPr/>
        </p:nvSpPr>
        <p:spPr>
          <a:xfrm>
            <a:off x="1143000" y="2143125"/>
            <a:ext cx="714375" cy="642938"/>
          </a:xfrm>
          <a:prstGeom prst="wedgeRoundRectCallout">
            <a:avLst>
              <a:gd name="adj1" fmla="val -14368"/>
              <a:gd name="adj2" fmla="val 5008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Скругленная прямоугольная выноска 41"/>
          <p:cNvSpPr/>
          <p:nvPr/>
        </p:nvSpPr>
        <p:spPr>
          <a:xfrm>
            <a:off x="1143000" y="3143250"/>
            <a:ext cx="714375" cy="642938"/>
          </a:xfrm>
          <a:prstGeom prst="wedgeRoundRectCallout">
            <a:avLst>
              <a:gd name="adj1" fmla="val -14368"/>
              <a:gd name="adj2" fmla="val 5008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Скругленная прямоугольная выноска 42"/>
          <p:cNvSpPr/>
          <p:nvPr/>
        </p:nvSpPr>
        <p:spPr>
          <a:xfrm>
            <a:off x="1143000" y="4071938"/>
            <a:ext cx="714375" cy="642937"/>
          </a:xfrm>
          <a:prstGeom prst="wedgeRoundRectCallout">
            <a:avLst>
              <a:gd name="adj1" fmla="val -14368"/>
              <a:gd name="adj2" fmla="val 5008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216" name="TextBox 45"/>
          <p:cNvSpPr txBox="1">
            <a:spLocks noChangeArrowheads="1"/>
          </p:cNvSpPr>
          <p:nvPr/>
        </p:nvSpPr>
        <p:spPr bwMode="auto">
          <a:xfrm>
            <a:off x="1714500" y="785813"/>
            <a:ext cx="5857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FF00"/>
                </a:solidFill>
                <a:latin typeface="Segoe Print" pitchFamily="2" charset="0"/>
              </a:rPr>
              <a:t>кликни мышкой на одно из утверждений</a:t>
            </a:r>
          </a:p>
        </p:txBody>
      </p:sp>
      <p:pic>
        <p:nvPicPr>
          <p:cNvPr id="18439" name="Picture 7" descr="F:\КАРТИНКИ-РИСУНКИ\картинки\text (4813)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8" y="5143500"/>
            <a:ext cx="257175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FB13"/>
                                      </p:to>
                                    </p:animClr>
                                    <p:set>
                                      <p:cBhvr>
                                        <p:cTn id="1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BF21C"/>
                                      </p:to>
                                    </p:animClr>
                                    <p:set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500063" y="6492875"/>
            <a:ext cx="2133600" cy="365125"/>
          </a:xfrm>
        </p:spPr>
        <p:txBody>
          <a:bodyPr/>
          <a:lstStyle/>
          <a:p>
            <a:pPr>
              <a:defRPr/>
            </a:pPr>
            <a:fld id="{50F66B55-4310-4BC4-B06A-59E0730B8CAD}" type="datetime1">
              <a:rPr lang="ru-RU"/>
              <a:pPr>
                <a:defRPr/>
              </a:pPr>
              <a:t>02.01.2015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BF74B3-15D8-431F-945D-C8D9A7229915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0"/>
            <a:ext cx="2830903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антонимы</a:t>
            </a:r>
          </a:p>
        </p:txBody>
      </p:sp>
      <p:sp>
        <p:nvSpPr>
          <p:cNvPr id="9221" name="TextBox 7"/>
          <p:cNvSpPr txBox="1">
            <a:spLocks noChangeArrowheads="1"/>
          </p:cNvSpPr>
          <p:nvPr/>
        </p:nvSpPr>
        <p:spPr bwMode="auto">
          <a:xfrm>
            <a:off x="1071563" y="785813"/>
            <a:ext cx="7715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Segoe Print" pitchFamily="2" charset="0"/>
              </a:rPr>
              <a:t>Антонимы</a:t>
            </a:r>
            <a:r>
              <a:rPr lang="ru-RU" sz="2000">
                <a:solidFill>
                  <a:srgbClr val="C00000"/>
                </a:solidFill>
                <a:latin typeface="Segoe Print" pitchFamily="2" charset="0"/>
              </a:rPr>
              <a:t> – слова, противоположные по смыслу.</a:t>
            </a:r>
          </a:p>
        </p:txBody>
      </p:sp>
      <p:pic>
        <p:nvPicPr>
          <p:cNvPr id="12" name="Рисунок 11" descr="C:\Users\1\Pictures\КАРТИНКИ\АНИМИРОВАННЫЕ КАРТИНКИ\1 (363)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1071562" cy="571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3" name="Picture 7" descr="F:\КАРТИНКИ-РИСУНКИ\картинки\Животные\24-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2286000"/>
            <a:ext cx="714375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9" descr="F:\КАРТИНКИ-РИСУНКИ\картинки\Животные\BIG_Cat1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0" y="1357313"/>
            <a:ext cx="1500188" cy="227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2071670" y="2428868"/>
            <a:ext cx="1570879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маленький</a:t>
            </a:r>
          </a:p>
          <a:p>
            <a:pPr algn="ctr">
              <a:defRPr/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добрый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786578" y="2428868"/>
            <a:ext cx="1342034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большой</a:t>
            </a:r>
          </a:p>
          <a:p>
            <a:pPr algn="ctr">
              <a:defRPr/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злой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571736" y="3857628"/>
            <a:ext cx="37902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Минус – плюс,</a:t>
            </a:r>
          </a:p>
          <a:p>
            <a:pPr algn="ctr">
              <a:defRPr/>
            </a:pPr>
            <a:r>
              <a:rPr lang="ru-RU" sz="2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Огонь – вода,</a:t>
            </a:r>
          </a:p>
          <a:p>
            <a:pPr algn="ctr">
              <a:defRPr/>
            </a:pPr>
            <a:r>
              <a:rPr lang="ru-RU" sz="2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Дерзкий – осторожный,</a:t>
            </a:r>
          </a:p>
          <a:p>
            <a:pPr algn="ctr">
              <a:defRPr/>
            </a:pPr>
            <a:r>
              <a:rPr lang="ru-RU" sz="2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 антонимы всегда</a:t>
            </a:r>
          </a:p>
          <a:p>
            <a:pPr algn="ctr">
              <a:defRPr/>
            </a:pPr>
            <a:r>
              <a:rPr lang="ru-RU" sz="2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Противоположны.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500063" y="6492875"/>
            <a:ext cx="2133600" cy="365125"/>
          </a:xfrm>
        </p:spPr>
        <p:txBody>
          <a:bodyPr/>
          <a:lstStyle/>
          <a:p>
            <a:pPr>
              <a:defRPr/>
            </a:pPr>
            <a:fld id="{50F66B55-4310-4BC4-B06A-59E0730B8CAD}" type="datetime1">
              <a:rPr lang="ru-RU"/>
              <a:pPr>
                <a:defRPr/>
              </a:pPr>
              <a:t>02.01.2015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68CBD4-9536-460E-BBA5-E86AC3B516D2}" type="slidenum">
              <a:rPr lang="ru-RU"/>
              <a:pPr>
                <a:defRPr/>
              </a:pPr>
              <a:t>9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0"/>
            <a:ext cx="2830903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антонимы</a:t>
            </a:r>
          </a:p>
        </p:txBody>
      </p:sp>
      <p:sp>
        <p:nvSpPr>
          <p:cNvPr id="10245" name="TextBox 7"/>
          <p:cNvSpPr txBox="1">
            <a:spLocks noChangeArrowheads="1"/>
          </p:cNvSpPr>
          <p:nvPr/>
        </p:nvSpPr>
        <p:spPr bwMode="auto">
          <a:xfrm>
            <a:off x="1071563" y="785813"/>
            <a:ext cx="7715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Segoe Print" pitchFamily="2" charset="0"/>
              </a:rPr>
              <a:t>Антонимы</a:t>
            </a:r>
            <a:r>
              <a:rPr lang="ru-RU" sz="2000">
                <a:solidFill>
                  <a:srgbClr val="C00000"/>
                </a:solidFill>
                <a:latin typeface="Segoe Print" pitchFamily="2" charset="0"/>
              </a:rPr>
              <a:t> – слова, противоположные по смыслу.</a:t>
            </a:r>
          </a:p>
        </p:txBody>
      </p:sp>
      <p:pic>
        <p:nvPicPr>
          <p:cNvPr id="12" name="Рисунок 11" descr="C:\Users\1\Pictures\КАРТИНКИ\АНИМИРОВАННЫЕ КАРТИНКИ\1 (363)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1071562" cy="571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2285984" y="1357298"/>
            <a:ext cx="4388766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Соедини  антонимы.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214414" y="2143116"/>
            <a:ext cx="160011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быстрый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928662" y="2571744"/>
            <a:ext cx="200439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ошибочный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928794" y="3000372"/>
            <a:ext cx="86350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друг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357290" y="3429000"/>
            <a:ext cx="145103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щедрый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357290" y="3857628"/>
            <a:ext cx="140294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плакать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428728" y="4286256"/>
            <a:ext cx="123777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цвести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142976" y="4714884"/>
            <a:ext cx="157556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потерять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714480" y="5143512"/>
            <a:ext cx="96686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ложь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285852" y="5572140"/>
            <a:ext cx="137197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чистота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929190" y="2143116"/>
            <a:ext cx="107112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найти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000628" y="2571744"/>
            <a:ext cx="101739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грязь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5000628" y="3000372"/>
            <a:ext cx="196637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медленный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072066" y="3429000"/>
            <a:ext cx="86113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враг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5072066" y="3857628"/>
            <a:ext cx="128592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правда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072066" y="4286256"/>
            <a:ext cx="213071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правильный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5072066" y="4714884"/>
            <a:ext cx="124425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скупой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5143504" y="5143512"/>
            <a:ext cx="142776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увядать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5143504" y="5572140"/>
            <a:ext cx="162576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смеяться</a:t>
            </a:r>
          </a:p>
        </p:txBody>
      </p:sp>
      <p:sp>
        <p:nvSpPr>
          <p:cNvPr id="36" name="Прямоугольная выноска 35"/>
          <p:cNvSpPr/>
          <p:nvPr/>
        </p:nvSpPr>
        <p:spPr>
          <a:xfrm rot="1260389" flipV="1">
            <a:off x="2735263" y="2794000"/>
            <a:ext cx="2333625" cy="55563"/>
          </a:xfrm>
          <a:prstGeom prst="wedgeRectCallou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Прямоугольная выноска 36"/>
          <p:cNvSpPr/>
          <p:nvPr/>
        </p:nvSpPr>
        <p:spPr>
          <a:xfrm rot="2186321" flipV="1">
            <a:off x="2613025" y="3635375"/>
            <a:ext cx="2636838" cy="46038"/>
          </a:xfrm>
          <a:prstGeom prst="wedgeRectCallou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Прямоугольная выноска 37"/>
          <p:cNvSpPr/>
          <p:nvPr/>
        </p:nvSpPr>
        <p:spPr>
          <a:xfrm rot="739455" flipV="1">
            <a:off x="2765425" y="3462338"/>
            <a:ext cx="2333625" cy="55562"/>
          </a:xfrm>
          <a:prstGeom prst="wedgeRectCallou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Прямоугольная выноска 38"/>
          <p:cNvSpPr/>
          <p:nvPr/>
        </p:nvSpPr>
        <p:spPr>
          <a:xfrm rot="1528039" flipV="1">
            <a:off x="2693988" y="4348163"/>
            <a:ext cx="2478087" cy="44450"/>
          </a:xfrm>
          <a:prstGeom prst="wedgeRectCallou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Прямоугольная выноска 39"/>
          <p:cNvSpPr/>
          <p:nvPr/>
        </p:nvSpPr>
        <p:spPr>
          <a:xfrm rot="1963536" flipV="1">
            <a:off x="2435225" y="5027613"/>
            <a:ext cx="2994025" cy="46037"/>
          </a:xfrm>
          <a:prstGeom prst="wedgeRectCallou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Прямоугольная выноска 40"/>
          <p:cNvSpPr/>
          <p:nvPr/>
        </p:nvSpPr>
        <p:spPr>
          <a:xfrm rot="1176308" flipV="1">
            <a:off x="2651125" y="4986338"/>
            <a:ext cx="2478088" cy="46037"/>
          </a:xfrm>
          <a:prstGeom prst="wedgeRectCallou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Прямоугольная выноска 41"/>
          <p:cNvSpPr/>
          <p:nvPr/>
        </p:nvSpPr>
        <p:spPr>
          <a:xfrm rot="18687666" flipV="1">
            <a:off x="2173288" y="3638550"/>
            <a:ext cx="3306762" cy="46038"/>
          </a:xfrm>
          <a:prstGeom prst="wedgeRectCallou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Прямоугольная выноска 42"/>
          <p:cNvSpPr/>
          <p:nvPr/>
        </p:nvSpPr>
        <p:spPr>
          <a:xfrm rot="20118591" flipV="1">
            <a:off x="2527300" y="4840288"/>
            <a:ext cx="2743200" cy="46037"/>
          </a:xfrm>
          <a:prstGeom prst="wedgeRectCallou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Прямоугольная выноска 43"/>
          <p:cNvSpPr/>
          <p:nvPr/>
        </p:nvSpPr>
        <p:spPr>
          <a:xfrm rot="18601094" flipV="1">
            <a:off x="2034381" y="4369595"/>
            <a:ext cx="3679825" cy="55562"/>
          </a:xfrm>
          <a:prstGeom prst="wedgeRectCallou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6786578" y="5786454"/>
            <a:ext cx="2143140" cy="500066"/>
          </a:xfrm>
          <a:prstGeom prst="roundRect">
            <a:avLst>
              <a:gd name="adj" fmla="val 16667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i="1" dirty="0">
              <a:solidFill>
                <a:srgbClr val="C00000"/>
              </a:solidFill>
            </a:endParaRPr>
          </a:p>
        </p:txBody>
      </p:sp>
      <p:sp>
        <p:nvSpPr>
          <p:cNvPr id="46" name="Управляющая кнопка: далее 45">
            <a:hlinkClick r:id="" action="ppaction://hlinkshowjump?jump=nextslide" highlightClick="1"/>
          </p:cNvPr>
          <p:cNvSpPr/>
          <p:nvPr/>
        </p:nvSpPr>
        <p:spPr>
          <a:xfrm rot="20940025">
            <a:off x="6942138" y="5868988"/>
            <a:ext cx="1643062" cy="285750"/>
          </a:xfrm>
          <a:prstGeom prst="actionButtonForwardNex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277" name="Picture 2" descr="F:\КАРТИНКИ-РИСУНКИ\картинки\Школа\woman_teacher_blackboard_md_wht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25" y="1928813"/>
            <a:ext cx="15367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  <p:bldP spid="20" grpId="0"/>
      <p:bldP spid="21" grpId="0"/>
      <p:bldP spid="22" grpId="0"/>
      <p:bldP spid="23" grpId="0"/>
      <p:bldP spid="24" grpId="0"/>
      <p:bldP spid="26" grpId="0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theme/theme1.xml><?xml version="1.0" encoding="utf-8"?>
<a:theme xmlns:a="http://schemas.openxmlformats.org/drawingml/2006/main" name="нач.школа 16. русский язы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16. русский язык</Template>
  <TotalTime>1076</TotalTime>
  <Words>410</Words>
  <Application>Microsoft Office PowerPoint</Application>
  <PresentationFormat>Экран (4:3)</PresentationFormat>
  <Paragraphs>189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Segoe Print</vt:lpstr>
      <vt:lpstr>нач.школа 16. русский язык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dc:description>http://aida.ucoz.ru</dc:description>
  <cp:lastModifiedBy>Елена</cp:lastModifiedBy>
  <cp:revision>106</cp:revision>
  <dcterms:created xsi:type="dcterms:W3CDTF">2014-01-10T13:24:39Z</dcterms:created>
  <dcterms:modified xsi:type="dcterms:W3CDTF">2015-01-02T02:55:07Z</dcterms:modified>
</cp:coreProperties>
</file>