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ВЕСЕЛЫЕ ЯЗЫКОЗНАЙКИ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284984"/>
            <a:ext cx="6400800" cy="2736304"/>
          </a:xfrm>
        </p:spPr>
        <p:txBody>
          <a:bodyPr>
            <a:normAutofit lnSpcReduction="10000"/>
          </a:bodyPr>
          <a:lstStyle/>
          <a:p>
            <a:r>
              <a:rPr lang="ru-RU" altLang="ru-RU" sz="2400" b="1" dirty="0">
                <a:solidFill>
                  <a:srgbClr val="FFFF00"/>
                </a:solidFill>
              </a:rPr>
              <a:t>ФОНЕТИКА и ОРФОЭПИЯ</a:t>
            </a:r>
            <a:br>
              <a:rPr lang="ru-RU" altLang="ru-RU" sz="2400" b="1" dirty="0">
                <a:solidFill>
                  <a:srgbClr val="FFFF00"/>
                </a:solidFill>
              </a:rPr>
            </a:br>
            <a:r>
              <a:rPr lang="ru-RU" altLang="ru-RU" sz="2400" b="1" dirty="0">
                <a:solidFill>
                  <a:srgbClr val="FFFF00"/>
                </a:solidFill>
              </a:rPr>
              <a:t>обобщение и систематизация </a:t>
            </a:r>
            <a:br>
              <a:rPr lang="ru-RU" altLang="ru-RU" sz="2400" b="1" dirty="0">
                <a:solidFill>
                  <a:srgbClr val="FFFF00"/>
                </a:solidFill>
              </a:rPr>
            </a:br>
            <a:r>
              <a:rPr lang="ru-RU" altLang="ru-RU" sz="2400" b="1" dirty="0" smtClean="0">
                <a:solidFill>
                  <a:srgbClr val="FFFF00"/>
                </a:solidFill>
              </a:rPr>
              <a:t>знаний</a:t>
            </a:r>
          </a:p>
          <a:p>
            <a:pPr algn="r"/>
            <a:endParaRPr lang="ru-RU" sz="2400" b="1" dirty="0" smtClean="0">
              <a:solidFill>
                <a:srgbClr val="FFFF00"/>
              </a:solidFill>
            </a:endParaRPr>
          </a:p>
          <a:p>
            <a:pPr algn="r"/>
            <a:r>
              <a:rPr lang="ru-RU" sz="2400" b="1" dirty="0" smtClean="0">
                <a:solidFill>
                  <a:srgbClr val="FFFF00"/>
                </a:solidFill>
              </a:rPr>
              <a:t>Свечкова А.Н.,</a:t>
            </a:r>
          </a:p>
          <a:p>
            <a:pPr algn="r"/>
            <a:r>
              <a:rPr lang="ru-RU" sz="2400" b="1" dirty="0">
                <a:solidFill>
                  <a:srgbClr val="FFFF00"/>
                </a:solidFill>
              </a:rPr>
              <a:t>у</a:t>
            </a:r>
            <a:r>
              <a:rPr lang="ru-RU" sz="2400" b="1" dirty="0" smtClean="0">
                <a:solidFill>
                  <a:srgbClr val="FFFF00"/>
                </a:solidFill>
              </a:rPr>
              <a:t>читель русского языка и литературы</a:t>
            </a:r>
          </a:p>
          <a:p>
            <a:pPr algn="r"/>
            <a:r>
              <a:rPr lang="ru-RU" sz="2400" b="1" dirty="0" smtClean="0">
                <a:solidFill>
                  <a:srgbClr val="FFFF00"/>
                </a:solidFill>
              </a:rPr>
              <a:t>ГБОУ СОШ № 10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62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FF00"/>
                </a:solidFill>
              </a:rPr>
              <a:t>Задание1: </a:t>
            </a:r>
            <a:r>
              <a:rPr lang="ru-RU" i="1" dirty="0">
                <a:solidFill>
                  <a:srgbClr val="FFFF00"/>
                </a:solidFill>
              </a:rPr>
              <a:t>Определите, какие звуки скрываются за буквами в предложенной фразе.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7"/>
            <a:ext cx="8229600" cy="1584176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FFFF00"/>
                </a:solidFill>
              </a:rPr>
              <a:t>«Родной язык надо любить, как мать, как музыку...»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581128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[р а д но </a:t>
            </a:r>
            <a:r>
              <a:rPr lang="en-US" sz="3600" b="1" dirty="0" smtClean="0"/>
              <a:t>j̕</a:t>
            </a:r>
            <a:r>
              <a:rPr lang="ru-RU" sz="3600" b="1" dirty="0" smtClean="0"/>
              <a:t>   </a:t>
            </a:r>
            <a:r>
              <a:rPr lang="en-US" sz="3600" b="1" dirty="0" smtClean="0"/>
              <a:t>j̕</a:t>
            </a:r>
            <a:r>
              <a:rPr lang="ru-RU" sz="3600" b="1" dirty="0" smtClean="0"/>
              <a:t> и з ы к  н а д а   л̕ у б̕ и т̕     к а к   м а т̕   к а к   м у з ы к у]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332276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FF00"/>
                </a:solidFill>
              </a:rPr>
              <a:t>Задание2: </a:t>
            </a:r>
            <a:r>
              <a:rPr lang="ru-RU" b="1" dirty="0" smtClean="0">
                <a:solidFill>
                  <a:srgbClr val="FFFF00"/>
                </a:solidFill>
              </a:rPr>
              <a:t>Сколько </a:t>
            </a:r>
            <a:r>
              <a:rPr lang="ru-RU" b="1" dirty="0">
                <a:solidFill>
                  <a:srgbClr val="FFFF00"/>
                </a:solidFill>
              </a:rPr>
              <a:t>раз встречаются в этой фразе звуки [к], [л], [л’], [</a:t>
            </a:r>
            <a:r>
              <a:rPr lang="ru-RU" b="1" dirty="0" smtClean="0">
                <a:solidFill>
                  <a:srgbClr val="FFFF00"/>
                </a:solidFill>
              </a:rPr>
              <a:t>j̕ ], </a:t>
            </a:r>
            <a:r>
              <a:rPr lang="ru-RU" b="1" dirty="0">
                <a:solidFill>
                  <a:srgbClr val="FFFF00"/>
                </a:solidFill>
              </a:rPr>
              <a:t>[у], [о]?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9"/>
            <a:ext cx="8229600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[</a:t>
            </a:r>
            <a:r>
              <a:rPr lang="ru-RU" dirty="0"/>
              <a:t>к] </a:t>
            </a:r>
            <a:r>
              <a:rPr lang="ru-RU" dirty="0" smtClean="0"/>
              <a:t>- 6 </a:t>
            </a:r>
            <a:r>
              <a:rPr lang="ru-RU" dirty="0"/>
              <a:t>раз, </a:t>
            </a: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13404" y="3140968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[л] – </a:t>
            </a:r>
            <a:r>
              <a:rPr lang="ru-RU" sz="3200" dirty="0" smtClean="0"/>
              <a:t>0 раз, 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890665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[л’] – </a:t>
            </a:r>
            <a:r>
              <a:rPr lang="ru-RU" sz="3200" dirty="0" smtClean="0"/>
              <a:t>1 раз,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3404" y="4581128"/>
            <a:ext cx="85350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[j̕] – </a:t>
            </a:r>
            <a:r>
              <a:rPr lang="ru-RU" sz="3200" dirty="0" smtClean="0"/>
              <a:t>2 раза, 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3404" y="5157192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[у] – </a:t>
            </a:r>
            <a:r>
              <a:rPr lang="ru-RU" sz="3200" dirty="0" smtClean="0"/>
              <a:t>3 раза, 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3404" y="5805264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[о] – </a:t>
            </a:r>
            <a:r>
              <a:rPr lang="ru-RU" sz="3200" dirty="0" smtClean="0"/>
              <a:t>1 раз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6263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FF00"/>
                </a:solidFill>
              </a:rPr>
              <a:t>Задание3: </a:t>
            </a:r>
            <a:r>
              <a:rPr lang="ru-RU" i="1" dirty="0" smtClean="0">
                <a:solidFill>
                  <a:srgbClr val="FFFF00"/>
                </a:solidFill>
              </a:rPr>
              <a:t>Выньте </a:t>
            </a:r>
            <a:r>
              <a:rPr lang="ru-RU" i="1" dirty="0">
                <a:solidFill>
                  <a:srgbClr val="FFFF00"/>
                </a:solidFill>
              </a:rPr>
              <a:t>из каждого слова по одной фонеме, чтобы получилось другое слово:</a:t>
            </a:r>
            <a:br>
              <a:rPr lang="ru-RU" i="1" dirty="0">
                <a:solidFill>
                  <a:srgbClr val="FFFF00"/>
                </a:solidFill>
              </a:rPr>
            </a:br>
            <a:endParaRPr lang="ru-RU" i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3826768" cy="4065315"/>
          </a:xfrm>
        </p:spPr>
        <p:txBody>
          <a:bodyPr>
            <a:normAutofit/>
          </a:bodyPr>
          <a:lstStyle/>
          <a:p>
            <a:pPr algn="ctr"/>
            <a:r>
              <a:rPr lang="ru-RU" altLang="ru-RU" dirty="0" smtClean="0"/>
              <a:t>краска </a:t>
            </a:r>
          </a:p>
          <a:p>
            <a:pPr algn="ctr"/>
            <a:r>
              <a:rPr lang="ru-RU" altLang="ru-RU" dirty="0" smtClean="0"/>
              <a:t>склон </a:t>
            </a:r>
            <a:endParaRPr lang="ru-RU" altLang="ru-RU" dirty="0"/>
          </a:p>
          <a:p>
            <a:pPr algn="ctr"/>
            <a:r>
              <a:rPr lang="ru-RU" altLang="ru-RU" dirty="0" smtClean="0"/>
              <a:t>полк   </a:t>
            </a:r>
            <a:endParaRPr lang="ru-RU" altLang="ru-RU" dirty="0"/>
          </a:p>
          <a:p>
            <a:pPr algn="ctr"/>
            <a:r>
              <a:rPr lang="ru-RU" altLang="ru-RU" dirty="0" smtClean="0"/>
              <a:t>тепло    </a:t>
            </a:r>
            <a:endParaRPr lang="ru-RU" altLang="ru-RU" dirty="0"/>
          </a:p>
          <a:p>
            <a:pPr algn="ctr"/>
            <a:r>
              <a:rPr lang="ru-RU" altLang="ru-RU" dirty="0" smtClean="0"/>
              <a:t>беда  </a:t>
            </a:r>
            <a:endParaRPr lang="ru-RU" altLang="ru-RU" dirty="0"/>
          </a:p>
          <a:p>
            <a:pPr algn="ctr"/>
            <a:r>
              <a:rPr lang="ru-RU" altLang="ru-RU" dirty="0" smtClean="0"/>
              <a:t>экран </a:t>
            </a:r>
            <a:endParaRPr lang="ru-RU" alt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2204864"/>
            <a:ext cx="36724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/>
              <a:t>Каска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/>
              <a:t>Слон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/>
              <a:t>Пол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/>
              <a:t>Тело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/>
              <a:t>Еда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/>
              <a:t>Кран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9080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altLang="ru-RU" i="1" dirty="0" smtClean="0">
                <a:solidFill>
                  <a:srgbClr val="FFFF00"/>
                </a:solidFill>
              </a:rPr>
              <a:t>Задание4: </a:t>
            </a:r>
            <a:r>
              <a:rPr lang="ru-RU" altLang="ru-RU" i="1" dirty="0" smtClean="0">
                <a:solidFill>
                  <a:srgbClr val="FFFF00"/>
                </a:solidFill>
              </a:rPr>
              <a:t>Добавьте </a:t>
            </a:r>
            <a:r>
              <a:rPr lang="ru-RU" altLang="ru-RU" i="1" dirty="0">
                <a:solidFill>
                  <a:srgbClr val="FFFF00"/>
                </a:solidFill>
              </a:rPr>
              <a:t>одну фонему, чтобы получилось новое слово:</a:t>
            </a:r>
            <a:br>
              <a:rPr lang="ru-RU" altLang="ru-RU" i="1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2098576" cy="3849291"/>
          </a:xfrm>
        </p:spPr>
        <p:txBody>
          <a:bodyPr>
            <a:normAutofit fontScale="92500" lnSpcReduction="20000"/>
          </a:bodyPr>
          <a:lstStyle/>
          <a:p>
            <a:r>
              <a:rPr lang="ru-RU" altLang="ru-RU" dirty="0"/>
              <a:t>рубка- </a:t>
            </a:r>
          </a:p>
          <a:p>
            <a:r>
              <a:rPr lang="ru-RU" altLang="ru-RU" dirty="0" smtClean="0"/>
              <a:t>дар- </a:t>
            </a:r>
            <a:endParaRPr lang="ru-RU" altLang="ru-RU" dirty="0"/>
          </a:p>
          <a:p>
            <a:r>
              <a:rPr lang="ru-RU" altLang="ru-RU" dirty="0" smtClean="0"/>
              <a:t>стол-                   </a:t>
            </a:r>
            <a:endParaRPr lang="ru-RU" altLang="ru-RU" dirty="0"/>
          </a:p>
          <a:p>
            <a:r>
              <a:rPr lang="ru-RU" altLang="ru-RU" dirty="0" smtClean="0"/>
              <a:t>клад-</a:t>
            </a:r>
            <a:endParaRPr lang="ru-RU" altLang="ru-RU" dirty="0"/>
          </a:p>
          <a:p>
            <a:r>
              <a:rPr lang="ru-RU" altLang="ru-RU" dirty="0" smtClean="0"/>
              <a:t>лапа- </a:t>
            </a:r>
            <a:endParaRPr lang="ru-RU" altLang="ru-RU" dirty="0"/>
          </a:p>
          <a:p>
            <a:r>
              <a:rPr lang="ru-RU" altLang="ru-RU" dirty="0" smtClean="0"/>
              <a:t>шар-   </a:t>
            </a:r>
            <a:endParaRPr lang="ru-RU" altLang="ru-RU" dirty="0"/>
          </a:p>
          <a:p>
            <a:r>
              <a:rPr lang="ru-RU" altLang="ru-RU" dirty="0" smtClean="0"/>
              <a:t>усы-                                                               </a:t>
            </a:r>
            <a:endParaRPr lang="ru-RU" altLang="ru-RU" dirty="0"/>
          </a:p>
          <a:p>
            <a:r>
              <a:rPr lang="ru-RU" altLang="ru-RU" dirty="0" smtClean="0"/>
              <a:t>укус-</a:t>
            </a:r>
            <a:endParaRPr lang="ru-RU" alt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2274838"/>
            <a:ext cx="35821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dirty="0" smtClean="0"/>
              <a:t>трубка </a:t>
            </a:r>
            <a:endParaRPr lang="ru-RU" altLang="ru-RU" sz="2800" dirty="0"/>
          </a:p>
          <a:p>
            <a:r>
              <a:rPr lang="ru-RU" altLang="ru-RU" sz="2800" dirty="0" smtClean="0"/>
              <a:t>удар</a:t>
            </a:r>
          </a:p>
          <a:p>
            <a:r>
              <a:rPr lang="ru-RU" altLang="ru-RU" sz="2800" dirty="0" smtClean="0"/>
              <a:t>столб                   </a:t>
            </a:r>
            <a:endParaRPr lang="ru-RU" altLang="ru-RU" sz="2800" dirty="0"/>
          </a:p>
          <a:p>
            <a:r>
              <a:rPr lang="ru-RU" altLang="ru-RU" sz="2800" dirty="0" smtClean="0"/>
              <a:t>склад</a:t>
            </a:r>
            <a:endParaRPr lang="ru-RU" altLang="ru-RU" sz="2800" dirty="0"/>
          </a:p>
          <a:p>
            <a:r>
              <a:rPr lang="ru-RU" altLang="ru-RU" sz="2800" dirty="0" smtClean="0"/>
              <a:t>лампа </a:t>
            </a:r>
            <a:endParaRPr lang="ru-RU" altLang="ru-RU" sz="2800" dirty="0"/>
          </a:p>
          <a:p>
            <a:r>
              <a:rPr lang="ru-RU" altLang="ru-RU" sz="2800" dirty="0" smtClean="0"/>
              <a:t>шарф   </a:t>
            </a:r>
            <a:endParaRPr lang="ru-RU" altLang="ru-RU" sz="2800" dirty="0"/>
          </a:p>
          <a:p>
            <a:r>
              <a:rPr lang="ru-RU" altLang="ru-RU" sz="2800" dirty="0" smtClean="0"/>
              <a:t>бусы                                                              </a:t>
            </a:r>
            <a:endParaRPr lang="ru-RU" altLang="ru-RU" sz="2800" dirty="0"/>
          </a:p>
          <a:p>
            <a:r>
              <a:rPr lang="ru-RU" altLang="ru-RU" sz="2800" dirty="0" smtClean="0"/>
              <a:t>уксус</a:t>
            </a: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4224400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78621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</a:rPr>
              <a:t>Задание5:</a:t>
            </a:r>
            <a:r>
              <a:rPr lang="ru-RU" sz="3200" i="1" dirty="0" smtClean="0">
                <a:solidFill>
                  <a:srgbClr val="FFFF00"/>
                </a:solidFill>
              </a:rPr>
              <a:t> </a:t>
            </a:r>
            <a:r>
              <a:rPr lang="ru-RU" sz="3200" i="1" dirty="0">
                <a:solidFill>
                  <a:srgbClr val="FFFF00"/>
                </a:solidFill>
              </a:rPr>
              <a:t>Прочитайте правильно </a:t>
            </a:r>
            <a:r>
              <a:rPr lang="ru-RU" sz="3200" i="1" dirty="0" smtClean="0">
                <a:solidFill>
                  <a:srgbClr val="FFFF00"/>
                </a:solidFill>
              </a:rPr>
              <a:t>предложения, расставив ударения в выделенных словах и обозначив звуки на месте подчеркнутых букв.</a:t>
            </a:r>
            <a:r>
              <a:rPr lang="ru-RU" sz="3200" dirty="0">
                <a:solidFill>
                  <a:srgbClr val="FFFF00"/>
                </a:solidFill>
              </a:rPr>
              <a:t/>
            </a:r>
            <a:br>
              <a:rPr lang="ru-RU" sz="3200" dirty="0">
                <a:solidFill>
                  <a:srgbClr val="FFFF00"/>
                </a:solidFill>
              </a:rPr>
            </a:b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281339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Мальчик </a:t>
            </a:r>
            <a:r>
              <a:rPr lang="ru-RU" dirty="0">
                <a:solidFill>
                  <a:srgbClr val="FF0000"/>
                </a:solidFill>
              </a:rPr>
              <a:t>баловался</a:t>
            </a:r>
            <a:r>
              <a:rPr lang="ru-RU" dirty="0"/>
              <a:t> и наро</a:t>
            </a:r>
            <a:r>
              <a:rPr lang="ru-RU" u="sng" dirty="0"/>
              <a:t>чн</a:t>
            </a:r>
            <a:r>
              <a:rPr lang="ru-RU" dirty="0"/>
              <a:t>о положил </a:t>
            </a:r>
            <a:r>
              <a:rPr lang="ru-RU" dirty="0">
                <a:solidFill>
                  <a:srgbClr val="FF0000"/>
                </a:solidFill>
              </a:rPr>
              <a:t>ракушку</a:t>
            </a:r>
            <a:r>
              <a:rPr lang="ru-RU" dirty="0"/>
              <a:t> на компью</a:t>
            </a:r>
            <a:r>
              <a:rPr lang="ru-RU" u="sng" dirty="0"/>
              <a:t>т</a:t>
            </a:r>
            <a:r>
              <a:rPr lang="ru-RU" dirty="0"/>
              <a:t>ер.</a:t>
            </a:r>
          </a:p>
          <a:p>
            <a:r>
              <a:rPr lang="ru-RU" dirty="0" smtClean="0"/>
              <a:t>По </a:t>
            </a:r>
            <a:r>
              <a:rPr lang="ru-RU" dirty="0">
                <a:solidFill>
                  <a:srgbClr val="FF0000"/>
                </a:solidFill>
              </a:rPr>
              <a:t>средам</a:t>
            </a:r>
            <a:r>
              <a:rPr lang="ru-RU" dirty="0"/>
              <a:t> сестра играет в </a:t>
            </a:r>
            <a:r>
              <a:rPr lang="ru-RU" u="sng" dirty="0"/>
              <a:t>т</a:t>
            </a:r>
            <a:r>
              <a:rPr lang="ru-RU" dirty="0"/>
              <a:t>еннис и, коне</a:t>
            </a:r>
            <a:r>
              <a:rPr lang="ru-RU" u="sng" dirty="0"/>
              <a:t>чн</a:t>
            </a:r>
            <a:r>
              <a:rPr lang="ru-RU" dirty="0"/>
              <a:t>о, ходит в ба</a:t>
            </a:r>
            <a:r>
              <a:rPr lang="ru-RU" u="sng" dirty="0"/>
              <a:t>сс</a:t>
            </a:r>
            <a:r>
              <a:rPr lang="ru-RU" dirty="0"/>
              <a:t>ейн.</a:t>
            </a:r>
          </a:p>
          <a:p>
            <a:r>
              <a:rPr lang="ru-RU" dirty="0" smtClean="0"/>
              <a:t>Когда </a:t>
            </a:r>
            <a:r>
              <a:rPr lang="ru-RU" dirty="0">
                <a:solidFill>
                  <a:srgbClr val="FF0000"/>
                </a:solidFill>
              </a:rPr>
              <a:t>позвонит</a:t>
            </a:r>
            <a:r>
              <a:rPr lang="ru-RU" dirty="0"/>
              <a:t> помо</a:t>
            </a:r>
            <a:r>
              <a:rPr lang="ru-RU" u="sng" dirty="0"/>
              <a:t>щн</a:t>
            </a:r>
            <a:r>
              <a:rPr lang="ru-RU" dirty="0"/>
              <a:t>ик Анны Фомини</a:t>
            </a:r>
            <a:r>
              <a:rPr lang="ru-RU" u="sng" dirty="0"/>
              <a:t>чн</a:t>
            </a:r>
            <a:r>
              <a:rPr lang="ru-RU" dirty="0"/>
              <a:t>ы, опустишь </a:t>
            </a:r>
            <a:r>
              <a:rPr lang="ru-RU" dirty="0">
                <a:solidFill>
                  <a:srgbClr val="FF0000"/>
                </a:solidFill>
              </a:rPr>
              <a:t>жалюзи</a:t>
            </a:r>
            <a:r>
              <a:rPr lang="ru-RU" dirty="0"/>
              <a:t> и </a:t>
            </a:r>
            <a:r>
              <a:rPr lang="ru-RU" dirty="0">
                <a:solidFill>
                  <a:srgbClr val="FF0000"/>
                </a:solidFill>
              </a:rPr>
              <a:t>включишь</a:t>
            </a: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кухонный</a:t>
            </a:r>
            <a:r>
              <a:rPr lang="ru-RU" dirty="0"/>
              <a:t> комбайн.</a:t>
            </a:r>
          </a:p>
          <a:p>
            <a:r>
              <a:rPr lang="ru-RU" dirty="0" smtClean="0"/>
              <a:t>В </a:t>
            </a:r>
            <a:r>
              <a:rPr lang="ru-RU" dirty="0">
                <a:solidFill>
                  <a:srgbClr val="FF0000"/>
                </a:solidFill>
              </a:rPr>
              <a:t>кулинарии</a:t>
            </a:r>
            <a:r>
              <a:rPr lang="ru-RU" dirty="0"/>
              <a:t> большой выбор </a:t>
            </a:r>
            <a:r>
              <a:rPr lang="ru-RU" dirty="0">
                <a:solidFill>
                  <a:srgbClr val="FF0000"/>
                </a:solidFill>
              </a:rPr>
              <a:t>тортов</a:t>
            </a:r>
            <a:r>
              <a:rPr lang="ru-RU" dirty="0"/>
              <a:t> с к</a:t>
            </a:r>
            <a:r>
              <a:rPr lang="ru-RU" u="sng" dirty="0"/>
              <a:t>р</a:t>
            </a:r>
            <a:r>
              <a:rPr lang="ru-RU" dirty="0"/>
              <a:t>емом и бу</a:t>
            </a:r>
            <a:r>
              <a:rPr lang="ru-RU" u="sng" dirty="0"/>
              <a:t>т</a:t>
            </a:r>
            <a:r>
              <a:rPr lang="ru-RU" dirty="0"/>
              <a:t>ербродов.</a:t>
            </a:r>
          </a:p>
          <a:p>
            <a:r>
              <a:rPr lang="ru-RU" dirty="0" smtClean="0"/>
              <a:t>На </a:t>
            </a:r>
            <a:r>
              <a:rPr lang="ru-RU" dirty="0"/>
              <a:t>завтрак были яи</a:t>
            </a:r>
            <a:r>
              <a:rPr lang="ru-RU" u="sng" dirty="0"/>
              <a:t>чн</a:t>
            </a:r>
            <a:r>
              <a:rPr lang="ru-RU" dirty="0"/>
              <a:t>ица и ко</a:t>
            </a:r>
            <a:r>
              <a:rPr lang="ru-RU" u="sng" dirty="0"/>
              <a:t>ф</a:t>
            </a:r>
            <a:r>
              <a:rPr lang="ru-RU" dirty="0"/>
              <a:t>е, на обед – пю</a:t>
            </a:r>
            <a:r>
              <a:rPr lang="ru-RU" u="sng" dirty="0"/>
              <a:t>р</a:t>
            </a:r>
            <a:r>
              <a:rPr lang="ru-RU" dirty="0"/>
              <a:t>е с </a:t>
            </a:r>
            <a:r>
              <a:rPr lang="ru-RU" dirty="0">
                <a:solidFill>
                  <a:srgbClr val="FF0000"/>
                </a:solidFill>
              </a:rPr>
              <a:t>тефтелями</a:t>
            </a:r>
            <a:r>
              <a:rPr lang="ru-RU" dirty="0"/>
              <a:t>.</a:t>
            </a:r>
          </a:p>
          <a:p>
            <a:r>
              <a:rPr lang="ru-RU" dirty="0" smtClean="0"/>
              <a:t>Она </a:t>
            </a:r>
            <a:r>
              <a:rPr lang="ru-RU" dirty="0"/>
              <a:t>любит грейпфруты, </a:t>
            </a:r>
            <a:r>
              <a:rPr lang="ru-RU" dirty="0">
                <a:solidFill>
                  <a:srgbClr val="FF0000"/>
                </a:solidFill>
              </a:rPr>
              <a:t>щавель, свеклу </a:t>
            </a:r>
            <a:r>
              <a:rPr lang="ru-RU" dirty="0"/>
              <a:t>и морковь.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364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Проверь себя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Мальчик </a:t>
            </a:r>
            <a:r>
              <a:rPr lang="ru-RU" dirty="0" err="1" smtClean="0">
                <a:solidFill>
                  <a:srgbClr val="FF0000"/>
                </a:solidFill>
              </a:rPr>
              <a:t>баловА́лся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err="1" smtClean="0"/>
              <a:t>наро</a:t>
            </a:r>
            <a:r>
              <a:rPr lang="ru-RU" u="sng" dirty="0" smtClean="0"/>
              <a:t>[ШН]</a:t>
            </a:r>
            <a:r>
              <a:rPr lang="ru-RU" dirty="0" smtClean="0"/>
              <a:t>о </a:t>
            </a:r>
            <a:r>
              <a:rPr lang="ru-RU" dirty="0"/>
              <a:t>положил </a:t>
            </a:r>
            <a:r>
              <a:rPr lang="ru-RU" dirty="0" err="1" smtClean="0">
                <a:solidFill>
                  <a:srgbClr val="FF0000"/>
                </a:solidFill>
              </a:rPr>
              <a:t>ракУ́шку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 smtClean="0"/>
              <a:t>компью</a:t>
            </a:r>
            <a:r>
              <a:rPr lang="ru-RU" u="sng" dirty="0" smtClean="0"/>
              <a:t>[Т]</a:t>
            </a:r>
            <a:r>
              <a:rPr lang="ru-RU" dirty="0" smtClean="0"/>
              <a:t>ер</a:t>
            </a:r>
            <a:r>
              <a:rPr lang="ru-RU" dirty="0"/>
              <a:t>.</a:t>
            </a:r>
          </a:p>
          <a:p>
            <a:r>
              <a:rPr lang="ru-RU" dirty="0"/>
              <a:t>По </a:t>
            </a:r>
            <a:r>
              <a:rPr lang="ru-RU" dirty="0" err="1" smtClean="0">
                <a:solidFill>
                  <a:srgbClr val="FF0000"/>
                </a:solidFill>
              </a:rPr>
              <a:t>средА́м</a:t>
            </a:r>
            <a:r>
              <a:rPr lang="ru-RU" dirty="0" smtClean="0"/>
              <a:t> </a:t>
            </a:r>
            <a:r>
              <a:rPr lang="ru-RU" dirty="0"/>
              <a:t>сестра играет в </a:t>
            </a:r>
            <a:r>
              <a:rPr lang="ru-RU" u="sng" dirty="0" smtClean="0"/>
              <a:t>[Т]</a:t>
            </a:r>
            <a:r>
              <a:rPr lang="ru-RU" dirty="0" err="1" smtClean="0"/>
              <a:t>еннис</a:t>
            </a:r>
            <a:r>
              <a:rPr lang="ru-RU" dirty="0" smtClean="0"/>
              <a:t> </a:t>
            </a:r>
            <a:r>
              <a:rPr lang="ru-RU" dirty="0"/>
              <a:t>и, </a:t>
            </a:r>
            <a:r>
              <a:rPr lang="ru-RU" dirty="0" smtClean="0"/>
              <a:t>коне</a:t>
            </a:r>
            <a:r>
              <a:rPr lang="ru-RU" u="sng" dirty="0"/>
              <a:t>[ШН]</a:t>
            </a:r>
            <a:r>
              <a:rPr lang="ru-RU" dirty="0" smtClean="0"/>
              <a:t>о</a:t>
            </a:r>
            <a:r>
              <a:rPr lang="ru-RU" dirty="0"/>
              <a:t>, ходит в </a:t>
            </a:r>
            <a:r>
              <a:rPr lang="ru-RU" dirty="0" smtClean="0"/>
              <a:t>ба</a:t>
            </a:r>
            <a:r>
              <a:rPr lang="ru-RU" u="sng" dirty="0" smtClean="0"/>
              <a:t>[С̕ ]</a:t>
            </a:r>
            <a:r>
              <a:rPr lang="ru-RU" dirty="0" err="1" smtClean="0"/>
              <a:t>ейн</a:t>
            </a:r>
            <a:r>
              <a:rPr lang="ru-RU" dirty="0" smtClean="0"/>
              <a:t>.</a:t>
            </a:r>
          </a:p>
          <a:p>
            <a:r>
              <a:rPr lang="ru-RU" dirty="0"/>
              <a:t>Когда </a:t>
            </a:r>
            <a:r>
              <a:rPr lang="ru-RU" dirty="0" err="1" smtClean="0">
                <a:solidFill>
                  <a:srgbClr val="FF0000"/>
                </a:solidFill>
              </a:rPr>
              <a:t>позвонИ́т</a:t>
            </a:r>
            <a:r>
              <a:rPr lang="ru-RU" dirty="0" smtClean="0"/>
              <a:t> </a:t>
            </a:r>
            <a:r>
              <a:rPr lang="ru-RU" dirty="0" err="1" smtClean="0"/>
              <a:t>помо</a:t>
            </a:r>
            <a:r>
              <a:rPr lang="ru-RU" u="sng" dirty="0"/>
              <a:t>[ШН]</a:t>
            </a:r>
            <a:r>
              <a:rPr lang="ru-RU" dirty="0" err="1" smtClean="0"/>
              <a:t>ик</a:t>
            </a:r>
            <a:r>
              <a:rPr lang="ru-RU" dirty="0" smtClean="0"/>
              <a:t> </a:t>
            </a:r>
            <a:r>
              <a:rPr lang="ru-RU" dirty="0"/>
              <a:t>Анны </a:t>
            </a:r>
            <a:r>
              <a:rPr lang="ru-RU" dirty="0" err="1" smtClean="0"/>
              <a:t>Фомини</a:t>
            </a:r>
            <a:r>
              <a:rPr lang="ru-RU" u="sng" dirty="0"/>
              <a:t>[ШН]</a:t>
            </a:r>
            <a:r>
              <a:rPr lang="ru-RU" dirty="0" smtClean="0"/>
              <a:t>ы</a:t>
            </a:r>
            <a:r>
              <a:rPr lang="ru-RU" dirty="0"/>
              <a:t>, опустишь </a:t>
            </a:r>
            <a:r>
              <a:rPr lang="ru-RU" dirty="0" err="1" smtClean="0">
                <a:solidFill>
                  <a:srgbClr val="FF0000"/>
                </a:solidFill>
              </a:rPr>
              <a:t>жалюзИ</a:t>
            </a:r>
            <a:r>
              <a:rPr lang="ru-RU" dirty="0" smtClean="0">
                <a:solidFill>
                  <a:srgbClr val="FF0000"/>
                </a:solidFill>
              </a:rPr>
              <a:t>́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err="1" smtClean="0">
                <a:solidFill>
                  <a:srgbClr val="FF0000"/>
                </a:solidFill>
              </a:rPr>
              <a:t>включИ́шь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кУ́хонный</a:t>
            </a:r>
            <a:r>
              <a:rPr lang="ru-RU" dirty="0" smtClean="0"/>
              <a:t> </a:t>
            </a:r>
            <a:r>
              <a:rPr lang="ru-RU" dirty="0"/>
              <a:t>комбайн.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7102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Проверь себя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</a:t>
            </a:r>
            <a:r>
              <a:rPr lang="ru-RU" dirty="0" err="1" smtClean="0">
                <a:solidFill>
                  <a:srgbClr val="FF0000"/>
                </a:solidFill>
              </a:rPr>
              <a:t>кулинарИ́и</a:t>
            </a:r>
            <a:r>
              <a:rPr lang="ru-RU" dirty="0" smtClean="0"/>
              <a:t> </a:t>
            </a:r>
            <a:r>
              <a:rPr lang="ru-RU" dirty="0"/>
              <a:t>большой выбор </a:t>
            </a:r>
            <a:r>
              <a:rPr lang="ru-RU" dirty="0" err="1" smtClean="0">
                <a:solidFill>
                  <a:srgbClr val="FF0000"/>
                </a:solidFill>
              </a:rPr>
              <a:t>тО́ртов</a:t>
            </a:r>
            <a:r>
              <a:rPr lang="ru-RU" dirty="0" smtClean="0"/>
              <a:t> </a:t>
            </a:r>
            <a:r>
              <a:rPr lang="ru-RU" dirty="0"/>
              <a:t>с </a:t>
            </a:r>
            <a:r>
              <a:rPr lang="ru-RU" dirty="0" smtClean="0"/>
              <a:t>к</a:t>
            </a:r>
            <a:r>
              <a:rPr lang="ru-RU" u="sng" dirty="0" smtClean="0"/>
              <a:t>[Р̕]</a:t>
            </a:r>
            <a:r>
              <a:rPr lang="ru-RU" u="sng" dirty="0" err="1" smtClean="0"/>
              <a:t>е</a:t>
            </a:r>
            <a:r>
              <a:rPr lang="ru-RU" dirty="0" err="1" smtClean="0"/>
              <a:t>мом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err="1" smtClean="0"/>
              <a:t>бу</a:t>
            </a:r>
            <a:r>
              <a:rPr lang="ru-RU" u="sng" dirty="0" smtClean="0"/>
              <a:t>[Т]</a:t>
            </a:r>
            <a:r>
              <a:rPr lang="ru-RU" dirty="0" err="1" smtClean="0"/>
              <a:t>ербродов</a:t>
            </a:r>
            <a:r>
              <a:rPr lang="ru-RU" dirty="0"/>
              <a:t>.</a:t>
            </a:r>
          </a:p>
          <a:p>
            <a:r>
              <a:rPr lang="ru-RU" dirty="0"/>
              <a:t>На завтрак были </a:t>
            </a:r>
            <a:r>
              <a:rPr lang="ru-RU" dirty="0" err="1" smtClean="0"/>
              <a:t>яи</a:t>
            </a:r>
            <a:r>
              <a:rPr lang="ru-RU" u="sng" dirty="0"/>
              <a:t>[ШН]</a:t>
            </a:r>
            <a:r>
              <a:rPr lang="ru-RU" dirty="0" err="1" smtClean="0"/>
              <a:t>ица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smtClean="0"/>
              <a:t>ко</a:t>
            </a:r>
            <a:r>
              <a:rPr lang="ru-RU" u="sng" dirty="0" smtClean="0"/>
              <a:t>[Ф̕]</a:t>
            </a:r>
            <a:r>
              <a:rPr lang="ru-RU" dirty="0" smtClean="0"/>
              <a:t>е</a:t>
            </a:r>
            <a:r>
              <a:rPr lang="ru-RU" dirty="0"/>
              <a:t>, на обед – </a:t>
            </a:r>
            <a:r>
              <a:rPr lang="ru-RU" dirty="0" err="1" smtClean="0"/>
              <a:t>пю</a:t>
            </a:r>
            <a:r>
              <a:rPr lang="ru-RU" u="sng" dirty="0" smtClean="0"/>
              <a:t>[Р]</a:t>
            </a:r>
            <a:r>
              <a:rPr lang="ru-RU" dirty="0" smtClean="0"/>
              <a:t>е </a:t>
            </a:r>
            <a:r>
              <a:rPr lang="ru-RU" dirty="0"/>
              <a:t>с </a:t>
            </a:r>
            <a:r>
              <a:rPr lang="ru-RU" dirty="0" err="1" smtClean="0">
                <a:solidFill>
                  <a:srgbClr val="FF0000"/>
                </a:solidFill>
              </a:rPr>
              <a:t>тефтЕ́лями</a:t>
            </a:r>
            <a:r>
              <a:rPr lang="ru-RU" dirty="0"/>
              <a:t>.</a:t>
            </a:r>
          </a:p>
          <a:p>
            <a:r>
              <a:rPr lang="ru-RU" dirty="0"/>
              <a:t>Она любит грейпфруты, </a:t>
            </a:r>
            <a:r>
              <a:rPr lang="ru-RU" dirty="0" err="1" smtClean="0">
                <a:solidFill>
                  <a:srgbClr val="FF0000"/>
                </a:solidFill>
              </a:rPr>
              <a:t>щавЕ́ль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свЁклу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/>
              <a:t>и морковь.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3789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0622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Задание6: </a:t>
            </a:r>
            <a:r>
              <a:rPr lang="ru-RU" sz="4000" dirty="0" smtClean="0">
                <a:solidFill>
                  <a:srgbClr val="FFFF00"/>
                </a:solidFill>
              </a:rPr>
              <a:t>Сделайте фонетический разбор слова </a:t>
            </a:r>
            <a:r>
              <a:rPr lang="ru-RU" sz="4000" dirty="0" smtClean="0">
                <a:solidFill>
                  <a:srgbClr val="FFFF00"/>
                </a:solidFill>
              </a:rPr>
              <a:t>ШЕСТЬЮ </a:t>
            </a:r>
            <a:br>
              <a:rPr lang="ru-RU" sz="4000" dirty="0" smtClean="0">
                <a:solidFill>
                  <a:srgbClr val="FFFF00"/>
                </a:solidFill>
              </a:rPr>
            </a:br>
            <a:r>
              <a:rPr lang="ru-RU" sz="4000" dirty="0" smtClean="0">
                <a:solidFill>
                  <a:srgbClr val="FFFF00"/>
                </a:solidFill>
              </a:rPr>
              <a:t>(указывая обе парности у согласных)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363272" cy="46085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Шестью́ [Ш Ы С̕ Т̕ </a:t>
            </a:r>
            <a:r>
              <a:rPr lang="en-US" dirty="0" smtClean="0"/>
              <a:t>j̕</a:t>
            </a:r>
            <a:r>
              <a:rPr lang="ru-RU" dirty="0" smtClean="0"/>
              <a:t> У́] – 3 слога</a:t>
            </a:r>
          </a:p>
          <a:p>
            <a:pPr marL="0" indent="0">
              <a:buNone/>
            </a:pPr>
            <a:r>
              <a:rPr lang="ru-RU" dirty="0" smtClean="0"/>
              <a:t>Ш [</a:t>
            </a:r>
            <a:r>
              <a:rPr lang="ru-RU" dirty="0"/>
              <a:t>Ш</a:t>
            </a:r>
            <a:r>
              <a:rPr lang="ru-RU" dirty="0" smtClean="0"/>
              <a:t>] – </a:t>
            </a:r>
            <a:r>
              <a:rPr lang="ru-RU" sz="2600" dirty="0" smtClean="0"/>
              <a:t>согласный, парный глухой, непарный твердый</a:t>
            </a:r>
          </a:p>
          <a:p>
            <a:pPr marL="0" indent="0">
              <a:buNone/>
            </a:pPr>
            <a:r>
              <a:rPr lang="ru-RU" dirty="0" smtClean="0"/>
              <a:t>Е [Ы] – </a:t>
            </a:r>
            <a:r>
              <a:rPr lang="ru-RU" sz="2600" dirty="0" smtClean="0"/>
              <a:t>гласный, безударный</a:t>
            </a:r>
            <a:endParaRPr lang="ru-RU" sz="3500" dirty="0" smtClean="0"/>
          </a:p>
          <a:p>
            <a:pPr marL="0" indent="0">
              <a:buNone/>
            </a:pPr>
            <a:r>
              <a:rPr lang="ru-RU" dirty="0" smtClean="0"/>
              <a:t>С [С̕ ] </a:t>
            </a:r>
            <a:r>
              <a:rPr lang="ru-RU" dirty="0"/>
              <a:t>– </a:t>
            </a:r>
            <a:r>
              <a:rPr lang="ru-RU" sz="2600" dirty="0"/>
              <a:t>согласный, парный глухой, </a:t>
            </a:r>
            <a:r>
              <a:rPr lang="ru-RU" sz="2600" dirty="0" smtClean="0"/>
              <a:t>парный мягкий</a:t>
            </a:r>
            <a:endParaRPr lang="ru-RU" sz="2600" dirty="0"/>
          </a:p>
          <a:p>
            <a:pPr marL="0" indent="0">
              <a:buNone/>
            </a:pPr>
            <a:r>
              <a:rPr lang="ru-RU" dirty="0" smtClean="0"/>
              <a:t>Т [</a:t>
            </a:r>
            <a:r>
              <a:rPr lang="ru-RU" dirty="0"/>
              <a:t>Т̕ </a:t>
            </a:r>
            <a:r>
              <a:rPr lang="ru-RU" dirty="0" smtClean="0"/>
              <a:t>] - </a:t>
            </a:r>
            <a:r>
              <a:rPr lang="ru-RU" sz="2400" dirty="0"/>
              <a:t>согласный, парный глухой, парный мягкий</a:t>
            </a:r>
            <a:endParaRPr lang="ru-RU" sz="2400" dirty="0" smtClean="0"/>
          </a:p>
          <a:p>
            <a:pPr marL="0" indent="0">
              <a:buNone/>
            </a:pPr>
            <a:r>
              <a:rPr lang="ru-RU" dirty="0" smtClean="0"/>
              <a:t>Ь [-]  </a:t>
            </a:r>
          </a:p>
          <a:p>
            <a:pPr marL="0" indent="0">
              <a:buNone/>
            </a:pPr>
            <a:r>
              <a:rPr lang="ru-RU" dirty="0" smtClean="0"/>
              <a:t>Ю [</a:t>
            </a:r>
            <a:r>
              <a:rPr lang="en-US" dirty="0"/>
              <a:t>j̕</a:t>
            </a:r>
            <a:r>
              <a:rPr lang="ru-RU" dirty="0"/>
              <a:t> </a:t>
            </a:r>
            <a:r>
              <a:rPr lang="ru-RU" dirty="0" smtClean="0"/>
              <a:t>] </a:t>
            </a:r>
            <a:r>
              <a:rPr lang="ru-RU" sz="2400" dirty="0" smtClean="0"/>
              <a:t>– согласный, непарный звонкий, непарный мягкий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[У] </a:t>
            </a:r>
            <a:r>
              <a:rPr lang="ru-RU" sz="2400" dirty="0" smtClean="0"/>
              <a:t>– гласный, ударный</a:t>
            </a:r>
          </a:p>
          <a:p>
            <a:pPr marL="0" indent="0">
              <a:buNone/>
            </a:pPr>
            <a:r>
              <a:rPr lang="ru-RU" sz="2400" dirty="0" smtClean="0"/>
              <a:t>______________________________________________________</a:t>
            </a:r>
          </a:p>
          <a:p>
            <a:pPr marL="0" indent="0">
              <a:buNone/>
            </a:pPr>
            <a:r>
              <a:rPr lang="ru-RU" sz="2400" dirty="0" smtClean="0"/>
              <a:t>6 букв, 6 звуков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0184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466</Words>
  <Application>Microsoft Office PowerPoint</Application>
  <PresentationFormat>Экран (4:3)</PresentationFormat>
  <Paragraphs>72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ВЕСЕЛЫЕ ЯЗЫКОЗНАЙКИ</vt:lpstr>
      <vt:lpstr>Задание1: Определите, какие звуки скрываются за буквами в предложенной фразе. </vt:lpstr>
      <vt:lpstr>Задание2: Сколько раз встречаются в этой фразе звуки [к], [л], [л’], [j̕ ], [у], [о]?</vt:lpstr>
      <vt:lpstr>Задание3: Выньте из каждого слова по одной фонеме, чтобы получилось другое слово: </vt:lpstr>
      <vt:lpstr>Задание4: Добавьте одну фонему, чтобы получилось новое слово: </vt:lpstr>
      <vt:lpstr>Задание5: Прочитайте правильно предложения, расставив ударения в выделенных словах и обозначив звуки на месте подчеркнутых букв. </vt:lpstr>
      <vt:lpstr>Проверь себя</vt:lpstr>
      <vt:lpstr>Проверь себя</vt:lpstr>
      <vt:lpstr>Задание6: Сделайте фонетический разбор слова ШЕСТЬЮ  (указывая обе парности у согласных)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ВЕСЕЛЫЕ ЯЗЫКОЗНАЙКИ</dc:title>
  <dc:creator>Учитель</dc:creator>
  <cp:lastModifiedBy>Учитель</cp:lastModifiedBy>
  <cp:revision>11</cp:revision>
  <dcterms:created xsi:type="dcterms:W3CDTF">2013-11-07T01:23:13Z</dcterms:created>
  <dcterms:modified xsi:type="dcterms:W3CDTF">2015-01-05T04:49:21Z</dcterms:modified>
</cp:coreProperties>
</file>