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60" r:id="rId6"/>
    <p:sldId id="263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F0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021B19-BBE1-456E-95DE-4DC4E9DA234A}" type="doc">
      <dgm:prSet loTypeId="urn:microsoft.com/office/officeart/2005/8/layout/cycle4#2" loCatId="relationship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0CC2E8AE-3751-4AD0-8EB6-7D2026AE2735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ГРАД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5BEA8E-7BAF-4B96-9C44-6C130FDF7ECA}" type="parTrans" cxnId="{D1BF5C12-A519-478C-A2FC-F58A14D886F6}">
      <dgm:prSet/>
      <dgm:spPr/>
      <dgm:t>
        <a:bodyPr/>
        <a:lstStyle/>
        <a:p>
          <a:endParaRPr lang="ru-RU"/>
        </a:p>
      </dgm:t>
    </dgm:pt>
    <dgm:pt modelId="{645C4936-5517-4186-B86D-8F739DE8D6A5}" type="sibTrans" cxnId="{D1BF5C12-A519-478C-A2FC-F58A14D886F6}">
      <dgm:prSet/>
      <dgm:spPr/>
      <dgm:t>
        <a:bodyPr/>
        <a:lstStyle/>
        <a:p>
          <a:endParaRPr lang="ru-RU"/>
        </a:p>
      </dgm:t>
    </dgm:pt>
    <dgm:pt modelId="{3D6A9959-23D2-406D-8812-8150ACCEBF18}">
      <dgm:prSet phldrT="[Текст]" custT="1"/>
      <dgm:spPr/>
      <dgm:t>
        <a:bodyPr rIns="0"/>
        <a:lstStyle/>
        <a:p>
          <a:pPr algn="l"/>
          <a:r>
            <a:rPr lang="ru-RU" sz="1300" dirty="0" smtClean="0"/>
            <a:t>Град представляет собой льдинку. Размеры и форма градин бывают разнообразными. Град чаще всего выпадает с ливневыми дождями, но может выпадать и «сухой град», без дождя.</a:t>
          </a:r>
          <a:endParaRPr lang="ru-RU" sz="1300" dirty="0"/>
        </a:p>
      </dgm:t>
    </dgm:pt>
    <dgm:pt modelId="{22FFDB1C-59E2-4FEF-8F27-6352751B46ED}" type="parTrans" cxnId="{2B052F04-CB1E-4B3C-B168-A4730BC58EEA}">
      <dgm:prSet/>
      <dgm:spPr/>
      <dgm:t>
        <a:bodyPr/>
        <a:lstStyle/>
        <a:p>
          <a:endParaRPr lang="ru-RU"/>
        </a:p>
      </dgm:t>
    </dgm:pt>
    <dgm:pt modelId="{26779DB0-BA5F-4775-B1A6-B47FCFB63E89}" type="sibTrans" cxnId="{2B052F04-CB1E-4B3C-B168-A4730BC58EEA}">
      <dgm:prSet/>
      <dgm:spPr/>
      <dgm:t>
        <a:bodyPr/>
        <a:lstStyle/>
        <a:p>
          <a:endParaRPr lang="ru-RU"/>
        </a:p>
      </dgm:t>
    </dgm:pt>
    <dgm:pt modelId="{E345E1CC-66BC-4284-9361-A9EB019256D4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ИЗМОРОЗЬ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DE371A-DFD2-4605-A8A4-73D9BA3AA756}" type="parTrans" cxnId="{DC775853-5645-434F-952E-5A32AAF150D0}">
      <dgm:prSet/>
      <dgm:spPr/>
      <dgm:t>
        <a:bodyPr/>
        <a:lstStyle/>
        <a:p>
          <a:endParaRPr lang="ru-RU"/>
        </a:p>
      </dgm:t>
    </dgm:pt>
    <dgm:pt modelId="{F88894E7-0FBF-4F2D-9976-B59DA37E8203}" type="sibTrans" cxnId="{DC775853-5645-434F-952E-5A32AAF150D0}">
      <dgm:prSet/>
      <dgm:spPr/>
      <dgm:t>
        <a:bodyPr/>
        <a:lstStyle/>
        <a:p>
          <a:endParaRPr lang="ru-RU"/>
        </a:p>
      </dgm:t>
    </dgm:pt>
    <dgm:pt modelId="{DA62663A-3EE8-483D-B2DB-E63C30B34E78}">
      <dgm:prSet phldrT="[Текст]" custT="1"/>
      <dgm:spPr/>
      <dgm:t>
        <a:bodyPr/>
        <a:lstStyle/>
        <a:p>
          <a:pPr algn="r"/>
          <a:r>
            <a:rPr lang="ru-RU" sz="1300" dirty="0" smtClean="0"/>
            <a:t>Зимой нередко бывает туман. При этом капельки воды, находящиеся в воздухе могут осаждаться на холодных предметах – ветках деревьев, проводах и т.д. в виде белого, рыхлого снега. </a:t>
          </a:r>
          <a:endParaRPr lang="ru-RU" sz="1300" dirty="0"/>
        </a:p>
      </dgm:t>
    </dgm:pt>
    <dgm:pt modelId="{39BFC4DB-CB73-46E7-9BF1-C092CE6631CB}" type="parTrans" cxnId="{4A2EF2A8-83E0-491B-89E8-8533351E75C2}">
      <dgm:prSet/>
      <dgm:spPr/>
      <dgm:t>
        <a:bodyPr/>
        <a:lstStyle/>
        <a:p>
          <a:endParaRPr lang="ru-RU"/>
        </a:p>
      </dgm:t>
    </dgm:pt>
    <dgm:pt modelId="{12BA9A17-5B9A-4852-8EA8-C7C727BDF78E}" type="sibTrans" cxnId="{4A2EF2A8-83E0-491B-89E8-8533351E75C2}">
      <dgm:prSet/>
      <dgm:spPr/>
      <dgm:t>
        <a:bodyPr/>
        <a:lstStyle/>
        <a:p>
          <a:endParaRPr lang="ru-RU"/>
        </a:p>
      </dgm:t>
    </dgm:pt>
    <dgm:pt modelId="{AAEE8F86-0B76-48A8-ACB8-43488A1ACAC1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СНЕГОПАД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F7DCC4-928D-4E1A-A973-ABE6D1977452}" type="parTrans" cxnId="{F220ED95-6973-49C6-923B-E041FF2D14AB}">
      <dgm:prSet/>
      <dgm:spPr/>
      <dgm:t>
        <a:bodyPr/>
        <a:lstStyle/>
        <a:p>
          <a:endParaRPr lang="ru-RU"/>
        </a:p>
      </dgm:t>
    </dgm:pt>
    <dgm:pt modelId="{C8913E40-4259-4F0D-ADD7-A8EFD1D6CFB6}" type="sibTrans" cxnId="{F220ED95-6973-49C6-923B-E041FF2D14AB}">
      <dgm:prSet/>
      <dgm:spPr/>
      <dgm:t>
        <a:bodyPr/>
        <a:lstStyle/>
        <a:p>
          <a:endParaRPr lang="ru-RU"/>
        </a:p>
      </dgm:t>
    </dgm:pt>
    <dgm:pt modelId="{2D38DC76-2C28-4EF6-BDED-2BFDF4095239}">
      <dgm:prSet phldrT="[Текст]"/>
      <dgm:spPr/>
      <dgm:t>
        <a:bodyPr/>
        <a:lstStyle/>
        <a:p>
          <a:r>
            <a:rPr lang="ru-RU" dirty="0" smtClean="0"/>
            <a:t>Величайший снегопад продолжался 24 часа на Серебряном озере в США 14-15 апреля 1921 года.</a:t>
          </a:r>
          <a:endParaRPr lang="ru-RU" dirty="0"/>
        </a:p>
      </dgm:t>
    </dgm:pt>
    <dgm:pt modelId="{1F4AE361-58F1-4449-9A43-755D1D3E9AA7}" type="parTrans" cxnId="{696FDB58-5FFF-4B9D-9E0C-D5359574D3A5}">
      <dgm:prSet/>
      <dgm:spPr/>
      <dgm:t>
        <a:bodyPr/>
        <a:lstStyle/>
        <a:p>
          <a:endParaRPr lang="ru-RU"/>
        </a:p>
      </dgm:t>
    </dgm:pt>
    <dgm:pt modelId="{B11D490B-AA54-4CE2-866F-B57D89312D5A}" type="sibTrans" cxnId="{696FDB58-5FFF-4B9D-9E0C-D5359574D3A5}">
      <dgm:prSet/>
      <dgm:spPr/>
      <dgm:t>
        <a:bodyPr/>
        <a:lstStyle/>
        <a:p>
          <a:endParaRPr lang="ru-RU"/>
        </a:p>
      </dgm:t>
    </dgm:pt>
    <dgm:pt modelId="{2669AFC8-00B1-403C-88AB-305964E98DB7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ГОЛОЛЕД. ГОЛОЛЕДИЦА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26FD95-62A5-41C2-886B-A54FC349DA05}" type="parTrans" cxnId="{75D27FA8-356F-4189-9400-EEC59FD085E2}">
      <dgm:prSet/>
      <dgm:spPr/>
      <dgm:t>
        <a:bodyPr/>
        <a:lstStyle/>
        <a:p>
          <a:endParaRPr lang="ru-RU"/>
        </a:p>
      </dgm:t>
    </dgm:pt>
    <dgm:pt modelId="{468728F7-61B6-4F8D-BD2B-5EF644942A2D}" type="sibTrans" cxnId="{75D27FA8-356F-4189-9400-EEC59FD085E2}">
      <dgm:prSet/>
      <dgm:spPr/>
      <dgm:t>
        <a:bodyPr/>
        <a:lstStyle/>
        <a:p>
          <a:endParaRPr lang="ru-RU"/>
        </a:p>
      </dgm:t>
    </dgm:pt>
    <dgm:pt modelId="{A0E678D6-F3D7-46B0-8450-4F5EB5AB1E18}">
      <dgm:prSet phldrT="[Текст]" custT="1"/>
      <dgm:spPr/>
      <dgm:t>
        <a:bodyPr lIns="36000" tIns="0" rIns="324000" bIns="0" anchor="ctr"/>
        <a:lstStyle/>
        <a:p>
          <a:pPr marL="0">
            <a:spcAft>
              <a:spcPts val="0"/>
            </a:spcAft>
          </a:pPr>
          <a:r>
            <a:rPr lang="ru-RU" sz="1300" dirty="0" smtClean="0"/>
            <a:t>Гололед – это сплошной слой льда на стенах домов, заборах, земле, асфальте и т.д. Бывает он в то время, когда после сильных морозов наступают оттепели. В некоторых случаях лед достигает значительной толщины. А когда после оттепели ударит мороз, подтаявший во время оттепели снег, на дорогах замерзает в лед, бывает гололедица. </a:t>
          </a:r>
          <a:endParaRPr lang="ru-RU" sz="1300" dirty="0"/>
        </a:p>
      </dgm:t>
    </dgm:pt>
    <dgm:pt modelId="{E0372B7D-23F5-4712-874E-87AF595BF383}" type="parTrans" cxnId="{8634C36F-77AE-4EDA-B5C7-B0A7ADEF475A}">
      <dgm:prSet/>
      <dgm:spPr/>
      <dgm:t>
        <a:bodyPr/>
        <a:lstStyle/>
        <a:p>
          <a:endParaRPr lang="ru-RU"/>
        </a:p>
      </dgm:t>
    </dgm:pt>
    <dgm:pt modelId="{4AF1EADB-4763-434E-B6E3-FA6C01072E4C}" type="sibTrans" cxnId="{8634C36F-77AE-4EDA-B5C7-B0A7ADEF475A}">
      <dgm:prSet/>
      <dgm:spPr/>
      <dgm:t>
        <a:bodyPr/>
        <a:lstStyle/>
        <a:p>
          <a:endParaRPr lang="ru-RU"/>
        </a:p>
      </dgm:t>
    </dgm:pt>
    <dgm:pt modelId="{A00887D6-5A9A-4367-A3E2-50EDBC774034}" type="pres">
      <dgm:prSet presAssocID="{7C021B19-BBE1-456E-95DE-4DC4E9DA234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DD3D14-8B28-423C-8EB3-794771A2C7A3}" type="pres">
      <dgm:prSet presAssocID="{7C021B19-BBE1-456E-95DE-4DC4E9DA234A}" presName="children" presStyleCnt="0"/>
      <dgm:spPr/>
    </dgm:pt>
    <dgm:pt modelId="{DDD3BA0A-5B18-4FC4-989C-D246F014DCCA}" type="pres">
      <dgm:prSet presAssocID="{7C021B19-BBE1-456E-95DE-4DC4E9DA234A}" presName="child1group" presStyleCnt="0"/>
      <dgm:spPr/>
    </dgm:pt>
    <dgm:pt modelId="{F7BD13A0-FBFE-4D92-879D-917592F9D24A}" type="pres">
      <dgm:prSet presAssocID="{7C021B19-BBE1-456E-95DE-4DC4E9DA234A}" presName="child1" presStyleLbl="bgAcc1" presStyleIdx="0" presStyleCnt="4" custScaleX="100443" custScaleY="108931" custLinFactNeighborX="-23420" custLinFactNeighborY="1"/>
      <dgm:spPr/>
      <dgm:t>
        <a:bodyPr/>
        <a:lstStyle/>
        <a:p>
          <a:endParaRPr lang="ru-RU"/>
        </a:p>
      </dgm:t>
    </dgm:pt>
    <dgm:pt modelId="{74DBD01D-4C8E-4623-9746-2B5EEFD21791}" type="pres">
      <dgm:prSet presAssocID="{7C021B19-BBE1-456E-95DE-4DC4E9DA234A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39293-B56D-45DB-9852-79E30AE903F4}" type="pres">
      <dgm:prSet presAssocID="{7C021B19-BBE1-456E-95DE-4DC4E9DA234A}" presName="child2group" presStyleCnt="0"/>
      <dgm:spPr/>
    </dgm:pt>
    <dgm:pt modelId="{C007F08D-08E7-471B-92EE-FFC216C05CED}" type="pres">
      <dgm:prSet presAssocID="{7C021B19-BBE1-456E-95DE-4DC4E9DA234A}" presName="child2" presStyleLbl="bgAcc1" presStyleIdx="1" presStyleCnt="4" custScaleX="120645" custLinFactNeighborX="22505" custLinFactNeighborY="-3349"/>
      <dgm:spPr/>
      <dgm:t>
        <a:bodyPr/>
        <a:lstStyle/>
        <a:p>
          <a:endParaRPr lang="ru-RU"/>
        </a:p>
      </dgm:t>
    </dgm:pt>
    <dgm:pt modelId="{2C1A31A4-AE17-44B1-9889-34E2DB71E73D}" type="pres">
      <dgm:prSet presAssocID="{7C021B19-BBE1-456E-95DE-4DC4E9DA234A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E79B0-27AD-4624-BB0A-0E3CFAD3C65C}" type="pres">
      <dgm:prSet presAssocID="{7C021B19-BBE1-456E-95DE-4DC4E9DA234A}" presName="child3group" presStyleCnt="0"/>
      <dgm:spPr/>
    </dgm:pt>
    <dgm:pt modelId="{A63DDAAC-9B32-4C91-BBDF-BEE60627552C}" type="pres">
      <dgm:prSet presAssocID="{7C021B19-BBE1-456E-95DE-4DC4E9DA234A}" presName="child3" presStyleLbl="bgAcc1" presStyleIdx="2" presStyleCnt="4" custLinFactNeighborX="27666" custLinFactNeighborY="-715"/>
      <dgm:spPr/>
      <dgm:t>
        <a:bodyPr/>
        <a:lstStyle/>
        <a:p>
          <a:endParaRPr lang="ru-RU"/>
        </a:p>
      </dgm:t>
    </dgm:pt>
    <dgm:pt modelId="{20F97D9E-C630-4964-ACD7-3A430EEFBB26}" type="pres">
      <dgm:prSet presAssocID="{7C021B19-BBE1-456E-95DE-4DC4E9DA234A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10F2A-54E7-4A41-B249-A37D069431CE}" type="pres">
      <dgm:prSet presAssocID="{7C021B19-BBE1-456E-95DE-4DC4E9DA234A}" presName="child4group" presStyleCnt="0"/>
      <dgm:spPr/>
    </dgm:pt>
    <dgm:pt modelId="{0838C449-94DB-49BB-A1C2-FA31C5D0B3FB}" type="pres">
      <dgm:prSet presAssocID="{7C021B19-BBE1-456E-95DE-4DC4E9DA234A}" presName="child4" presStyleLbl="bgAcc1" presStyleIdx="3" presStyleCnt="4" custScaleX="115354" custScaleY="117178" custLinFactNeighborX="-21917" custLinFactNeighborY="-35645"/>
      <dgm:spPr/>
      <dgm:t>
        <a:bodyPr/>
        <a:lstStyle/>
        <a:p>
          <a:endParaRPr lang="ru-RU"/>
        </a:p>
      </dgm:t>
    </dgm:pt>
    <dgm:pt modelId="{1B765E2E-91A7-4C8C-A8E6-92E019868FA5}" type="pres">
      <dgm:prSet presAssocID="{7C021B19-BBE1-456E-95DE-4DC4E9DA234A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00C9B-2990-4BA1-84E7-7207550A2588}" type="pres">
      <dgm:prSet presAssocID="{7C021B19-BBE1-456E-95DE-4DC4E9DA234A}" presName="childPlaceholder" presStyleCnt="0"/>
      <dgm:spPr/>
    </dgm:pt>
    <dgm:pt modelId="{0AA4634B-2A7D-4D41-BEE1-D70D351E69CB}" type="pres">
      <dgm:prSet presAssocID="{7C021B19-BBE1-456E-95DE-4DC4E9DA234A}" presName="circle" presStyleCnt="0"/>
      <dgm:spPr/>
    </dgm:pt>
    <dgm:pt modelId="{3BF35A0B-DAE9-424C-A8F6-3989D61DD9D1}" type="pres">
      <dgm:prSet presAssocID="{7C021B19-BBE1-456E-95DE-4DC4E9DA234A}" presName="quadrant1" presStyleLbl="node1" presStyleIdx="0" presStyleCnt="4" custScaleX="1175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9A4CBD-043E-48F0-A915-35EF3742B3BB}" type="pres">
      <dgm:prSet presAssocID="{7C021B19-BBE1-456E-95DE-4DC4E9DA234A}" presName="quadrant2" presStyleLbl="node1" presStyleIdx="1" presStyleCnt="4" custScaleX="1175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28554-9CC5-45AB-AD35-1FA7EFE7C23D}" type="pres">
      <dgm:prSet presAssocID="{7C021B19-BBE1-456E-95DE-4DC4E9DA234A}" presName="quadrant3" presStyleLbl="node1" presStyleIdx="2" presStyleCnt="4" custScaleX="1175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420F5-2686-431E-8863-A3E235A7262A}" type="pres">
      <dgm:prSet presAssocID="{7C021B19-BBE1-456E-95DE-4DC4E9DA234A}" presName="quadrant4" presStyleLbl="node1" presStyleIdx="3" presStyleCnt="4" custScaleX="1175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F237D-CD31-46E4-9465-0FE45B240EDF}" type="pres">
      <dgm:prSet presAssocID="{7C021B19-BBE1-456E-95DE-4DC4E9DA234A}" presName="quadrantPlaceholder" presStyleCnt="0"/>
      <dgm:spPr/>
    </dgm:pt>
    <dgm:pt modelId="{5C2BF485-28E2-4CB7-848D-CA67472DB185}" type="pres">
      <dgm:prSet presAssocID="{7C021B19-BBE1-456E-95DE-4DC4E9DA234A}" presName="center1" presStyleLbl="fgShp" presStyleIdx="0" presStyleCnt="2" custLinFactNeighborX="-802" custLinFactNeighborY="-3797"/>
      <dgm:spPr/>
    </dgm:pt>
    <dgm:pt modelId="{F3D07C51-5FF1-4501-8B9E-F2A7B1A52164}" type="pres">
      <dgm:prSet presAssocID="{7C021B19-BBE1-456E-95DE-4DC4E9DA234A}" presName="center2" presStyleLbl="fgShp" presStyleIdx="1" presStyleCnt="2"/>
      <dgm:spPr/>
    </dgm:pt>
  </dgm:ptLst>
  <dgm:cxnLst>
    <dgm:cxn modelId="{B4020F83-2171-4B2C-BFCE-E56A04D5F653}" type="presOf" srcId="{A0E678D6-F3D7-46B0-8450-4F5EB5AB1E18}" destId="{0838C449-94DB-49BB-A1C2-FA31C5D0B3FB}" srcOrd="0" destOrd="0" presId="urn:microsoft.com/office/officeart/2005/8/layout/cycle4#2"/>
    <dgm:cxn modelId="{3809BC98-80D6-4AC8-A6D1-773264FED0F7}" type="presOf" srcId="{DA62663A-3EE8-483D-B2DB-E63C30B34E78}" destId="{2C1A31A4-AE17-44B1-9889-34E2DB71E73D}" srcOrd="1" destOrd="0" presId="urn:microsoft.com/office/officeart/2005/8/layout/cycle4#2"/>
    <dgm:cxn modelId="{DC775853-5645-434F-952E-5A32AAF150D0}" srcId="{7C021B19-BBE1-456E-95DE-4DC4E9DA234A}" destId="{E345E1CC-66BC-4284-9361-A9EB019256D4}" srcOrd="1" destOrd="0" parTransId="{63DE371A-DFD2-4605-A8A4-73D9BA3AA756}" sibTransId="{F88894E7-0FBF-4F2D-9976-B59DA37E8203}"/>
    <dgm:cxn modelId="{8677881F-1ED0-4EE8-B668-48688FF14424}" type="presOf" srcId="{DA62663A-3EE8-483D-B2DB-E63C30B34E78}" destId="{C007F08D-08E7-471B-92EE-FFC216C05CED}" srcOrd="0" destOrd="0" presId="urn:microsoft.com/office/officeart/2005/8/layout/cycle4#2"/>
    <dgm:cxn modelId="{4A2EF2A8-83E0-491B-89E8-8533351E75C2}" srcId="{E345E1CC-66BC-4284-9361-A9EB019256D4}" destId="{DA62663A-3EE8-483D-B2DB-E63C30B34E78}" srcOrd="0" destOrd="0" parTransId="{39BFC4DB-CB73-46E7-9BF1-C092CE6631CB}" sibTransId="{12BA9A17-5B9A-4852-8EA8-C7C727BDF78E}"/>
    <dgm:cxn modelId="{8634C36F-77AE-4EDA-B5C7-B0A7ADEF475A}" srcId="{2669AFC8-00B1-403C-88AB-305964E98DB7}" destId="{A0E678D6-F3D7-46B0-8450-4F5EB5AB1E18}" srcOrd="0" destOrd="0" parTransId="{E0372B7D-23F5-4712-874E-87AF595BF383}" sibTransId="{4AF1EADB-4763-434E-B6E3-FA6C01072E4C}"/>
    <dgm:cxn modelId="{696FDB58-5FFF-4B9D-9E0C-D5359574D3A5}" srcId="{AAEE8F86-0B76-48A8-ACB8-43488A1ACAC1}" destId="{2D38DC76-2C28-4EF6-BDED-2BFDF4095239}" srcOrd="0" destOrd="0" parTransId="{1F4AE361-58F1-4449-9A43-755D1D3E9AA7}" sibTransId="{B11D490B-AA54-4CE2-866F-B57D89312D5A}"/>
    <dgm:cxn modelId="{FA402D9A-3083-4AD8-84C8-4BE1E8D997A2}" type="presOf" srcId="{2669AFC8-00B1-403C-88AB-305964E98DB7}" destId="{448420F5-2686-431E-8863-A3E235A7262A}" srcOrd="0" destOrd="0" presId="urn:microsoft.com/office/officeart/2005/8/layout/cycle4#2"/>
    <dgm:cxn modelId="{A3180F18-52C1-4E45-AB39-C9CE008679BC}" type="presOf" srcId="{E345E1CC-66BC-4284-9361-A9EB019256D4}" destId="{B49A4CBD-043E-48F0-A915-35EF3742B3BB}" srcOrd="0" destOrd="0" presId="urn:microsoft.com/office/officeart/2005/8/layout/cycle4#2"/>
    <dgm:cxn modelId="{26B0D6FA-D611-4DCC-87EC-DDC6FEBBF87E}" type="presOf" srcId="{AAEE8F86-0B76-48A8-ACB8-43488A1ACAC1}" destId="{E4C28554-9CC5-45AB-AD35-1FA7EFE7C23D}" srcOrd="0" destOrd="0" presId="urn:microsoft.com/office/officeart/2005/8/layout/cycle4#2"/>
    <dgm:cxn modelId="{3C305124-0F4D-42F4-9A1D-FAEE10CB93BA}" type="presOf" srcId="{0CC2E8AE-3751-4AD0-8EB6-7D2026AE2735}" destId="{3BF35A0B-DAE9-424C-A8F6-3989D61DD9D1}" srcOrd="0" destOrd="0" presId="urn:microsoft.com/office/officeart/2005/8/layout/cycle4#2"/>
    <dgm:cxn modelId="{3963F75C-835F-4A19-81F2-75FE71AE883D}" type="presOf" srcId="{A0E678D6-F3D7-46B0-8450-4F5EB5AB1E18}" destId="{1B765E2E-91A7-4C8C-A8E6-92E019868FA5}" srcOrd="1" destOrd="0" presId="urn:microsoft.com/office/officeart/2005/8/layout/cycle4#2"/>
    <dgm:cxn modelId="{10393E75-CB8F-49A4-9362-17EC7F7A1E60}" type="presOf" srcId="{3D6A9959-23D2-406D-8812-8150ACCEBF18}" destId="{F7BD13A0-FBFE-4D92-879D-917592F9D24A}" srcOrd="0" destOrd="0" presId="urn:microsoft.com/office/officeart/2005/8/layout/cycle4#2"/>
    <dgm:cxn modelId="{F220ED95-6973-49C6-923B-E041FF2D14AB}" srcId="{7C021B19-BBE1-456E-95DE-4DC4E9DA234A}" destId="{AAEE8F86-0B76-48A8-ACB8-43488A1ACAC1}" srcOrd="2" destOrd="0" parTransId="{C5F7DCC4-928D-4E1A-A973-ABE6D1977452}" sibTransId="{C8913E40-4259-4F0D-ADD7-A8EFD1D6CFB6}"/>
    <dgm:cxn modelId="{273A5779-B1A5-4BA6-926F-7FF682738094}" type="presOf" srcId="{3D6A9959-23D2-406D-8812-8150ACCEBF18}" destId="{74DBD01D-4C8E-4623-9746-2B5EEFD21791}" srcOrd="1" destOrd="0" presId="urn:microsoft.com/office/officeart/2005/8/layout/cycle4#2"/>
    <dgm:cxn modelId="{EDBEACD0-40E1-479C-AF77-974771F366C3}" type="presOf" srcId="{2D38DC76-2C28-4EF6-BDED-2BFDF4095239}" destId="{A63DDAAC-9B32-4C91-BBDF-BEE60627552C}" srcOrd="0" destOrd="0" presId="urn:microsoft.com/office/officeart/2005/8/layout/cycle4#2"/>
    <dgm:cxn modelId="{75D27FA8-356F-4189-9400-EEC59FD085E2}" srcId="{7C021B19-BBE1-456E-95DE-4DC4E9DA234A}" destId="{2669AFC8-00B1-403C-88AB-305964E98DB7}" srcOrd="3" destOrd="0" parTransId="{9D26FD95-62A5-41C2-886B-A54FC349DA05}" sibTransId="{468728F7-61B6-4F8D-BD2B-5EF644942A2D}"/>
    <dgm:cxn modelId="{D1BF5C12-A519-478C-A2FC-F58A14D886F6}" srcId="{7C021B19-BBE1-456E-95DE-4DC4E9DA234A}" destId="{0CC2E8AE-3751-4AD0-8EB6-7D2026AE2735}" srcOrd="0" destOrd="0" parTransId="{985BEA8E-7BAF-4B96-9C44-6C130FDF7ECA}" sibTransId="{645C4936-5517-4186-B86D-8F739DE8D6A5}"/>
    <dgm:cxn modelId="{2F51E517-3C04-4A5D-B8E8-CF6252080D78}" type="presOf" srcId="{7C021B19-BBE1-456E-95DE-4DC4E9DA234A}" destId="{A00887D6-5A9A-4367-A3E2-50EDBC774034}" srcOrd="0" destOrd="0" presId="urn:microsoft.com/office/officeart/2005/8/layout/cycle4#2"/>
    <dgm:cxn modelId="{2B052F04-CB1E-4B3C-B168-A4730BC58EEA}" srcId="{0CC2E8AE-3751-4AD0-8EB6-7D2026AE2735}" destId="{3D6A9959-23D2-406D-8812-8150ACCEBF18}" srcOrd="0" destOrd="0" parTransId="{22FFDB1C-59E2-4FEF-8F27-6352751B46ED}" sibTransId="{26779DB0-BA5F-4775-B1A6-B47FCFB63E89}"/>
    <dgm:cxn modelId="{D5A99D35-9E04-444A-9D6F-1949CF57832E}" type="presOf" srcId="{2D38DC76-2C28-4EF6-BDED-2BFDF4095239}" destId="{20F97D9E-C630-4964-ACD7-3A430EEFBB26}" srcOrd="1" destOrd="0" presId="urn:microsoft.com/office/officeart/2005/8/layout/cycle4#2"/>
    <dgm:cxn modelId="{B24D397C-5EE7-4209-9055-66F3D7648E3E}" type="presParOf" srcId="{A00887D6-5A9A-4367-A3E2-50EDBC774034}" destId="{8CDD3D14-8B28-423C-8EB3-794771A2C7A3}" srcOrd="0" destOrd="0" presId="urn:microsoft.com/office/officeart/2005/8/layout/cycle4#2"/>
    <dgm:cxn modelId="{15E3769F-D3D1-4292-83CA-7E799DD51E0E}" type="presParOf" srcId="{8CDD3D14-8B28-423C-8EB3-794771A2C7A3}" destId="{DDD3BA0A-5B18-4FC4-989C-D246F014DCCA}" srcOrd="0" destOrd="0" presId="urn:microsoft.com/office/officeart/2005/8/layout/cycle4#2"/>
    <dgm:cxn modelId="{59554383-274F-4899-9B20-83418AC90391}" type="presParOf" srcId="{DDD3BA0A-5B18-4FC4-989C-D246F014DCCA}" destId="{F7BD13A0-FBFE-4D92-879D-917592F9D24A}" srcOrd="0" destOrd="0" presId="urn:microsoft.com/office/officeart/2005/8/layout/cycle4#2"/>
    <dgm:cxn modelId="{E9A867DB-CC0A-4D69-AED8-41E98ED6735A}" type="presParOf" srcId="{DDD3BA0A-5B18-4FC4-989C-D246F014DCCA}" destId="{74DBD01D-4C8E-4623-9746-2B5EEFD21791}" srcOrd="1" destOrd="0" presId="urn:microsoft.com/office/officeart/2005/8/layout/cycle4#2"/>
    <dgm:cxn modelId="{F64E7F96-E6F1-4DD2-A291-AA34BAE576D8}" type="presParOf" srcId="{8CDD3D14-8B28-423C-8EB3-794771A2C7A3}" destId="{11E39293-B56D-45DB-9852-79E30AE903F4}" srcOrd="1" destOrd="0" presId="urn:microsoft.com/office/officeart/2005/8/layout/cycle4#2"/>
    <dgm:cxn modelId="{6D4A7FFF-AAE0-432B-AE4F-BAFDBEB4F83F}" type="presParOf" srcId="{11E39293-B56D-45DB-9852-79E30AE903F4}" destId="{C007F08D-08E7-471B-92EE-FFC216C05CED}" srcOrd="0" destOrd="0" presId="urn:microsoft.com/office/officeart/2005/8/layout/cycle4#2"/>
    <dgm:cxn modelId="{4016492B-B3EF-4A63-9F8E-11800F3BA089}" type="presParOf" srcId="{11E39293-B56D-45DB-9852-79E30AE903F4}" destId="{2C1A31A4-AE17-44B1-9889-34E2DB71E73D}" srcOrd="1" destOrd="0" presId="urn:microsoft.com/office/officeart/2005/8/layout/cycle4#2"/>
    <dgm:cxn modelId="{57F45362-08E9-4187-A281-36DDBD47CEBC}" type="presParOf" srcId="{8CDD3D14-8B28-423C-8EB3-794771A2C7A3}" destId="{99FE79B0-27AD-4624-BB0A-0E3CFAD3C65C}" srcOrd="2" destOrd="0" presId="urn:microsoft.com/office/officeart/2005/8/layout/cycle4#2"/>
    <dgm:cxn modelId="{4762F2B1-DC9B-4CFA-9F7C-7DDBC1092C3A}" type="presParOf" srcId="{99FE79B0-27AD-4624-BB0A-0E3CFAD3C65C}" destId="{A63DDAAC-9B32-4C91-BBDF-BEE60627552C}" srcOrd="0" destOrd="0" presId="urn:microsoft.com/office/officeart/2005/8/layout/cycle4#2"/>
    <dgm:cxn modelId="{F0FC726F-BB18-4260-933E-725AACA3B623}" type="presParOf" srcId="{99FE79B0-27AD-4624-BB0A-0E3CFAD3C65C}" destId="{20F97D9E-C630-4964-ACD7-3A430EEFBB26}" srcOrd="1" destOrd="0" presId="urn:microsoft.com/office/officeart/2005/8/layout/cycle4#2"/>
    <dgm:cxn modelId="{A26149A3-8886-448E-9B08-62BD225CE55D}" type="presParOf" srcId="{8CDD3D14-8B28-423C-8EB3-794771A2C7A3}" destId="{80510F2A-54E7-4A41-B249-A37D069431CE}" srcOrd="3" destOrd="0" presId="urn:microsoft.com/office/officeart/2005/8/layout/cycle4#2"/>
    <dgm:cxn modelId="{AAE3243C-66D3-4397-9D16-058D00815979}" type="presParOf" srcId="{80510F2A-54E7-4A41-B249-A37D069431CE}" destId="{0838C449-94DB-49BB-A1C2-FA31C5D0B3FB}" srcOrd="0" destOrd="0" presId="urn:microsoft.com/office/officeart/2005/8/layout/cycle4#2"/>
    <dgm:cxn modelId="{1726ECE7-63A6-4842-AC62-95E9F711CE9A}" type="presParOf" srcId="{80510F2A-54E7-4A41-B249-A37D069431CE}" destId="{1B765E2E-91A7-4C8C-A8E6-92E019868FA5}" srcOrd="1" destOrd="0" presId="urn:microsoft.com/office/officeart/2005/8/layout/cycle4#2"/>
    <dgm:cxn modelId="{E0014542-1A8B-4C36-B1D4-EB229A50F582}" type="presParOf" srcId="{8CDD3D14-8B28-423C-8EB3-794771A2C7A3}" destId="{39C00C9B-2990-4BA1-84E7-7207550A2588}" srcOrd="4" destOrd="0" presId="urn:microsoft.com/office/officeart/2005/8/layout/cycle4#2"/>
    <dgm:cxn modelId="{A925E515-BB88-40E1-9921-6B83103CFA7C}" type="presParOf" srcId="{A00887D6-5A9A-4367-A3E2-50EDBC774034}" destId="{0AA4634B-2A7D-4D41-BEE1-D70D351E69CB}" srcOrd="1" destOrd="0" presId="urn:microsoft.com/office/officeart/2005/8/layout/cycle4#2"/>
    <dgm:cxn modelId="{BAE23478-C617-4C77-AB23-9B1194DDC288}" type="presParOf" srcId="{0AA4634B-2A7D-4D41-BEE1-D70D351E69CB}" destId="{3BF35A0B-DAE9-424C-A8F6-3989D61DD9D1}" srcOrd="0" destOrd="0" presId="urn:microsoft.com/office/officeart/2005/8/layout/cycle4#2"/>
    <dgm:cxn modelId="{967325D5-F256-4FA6-83A9-EF2759753941}" type="presParOf" srcId="{0AA4634B-2A7D-4D41-BEE1-D70D351E69CB}" destId="{B49A4CBD-043E-48F0-A915-35EF3742B3BB}" srcOrd="1" destOrd="0" presId="urn:microsoft.com/office/officeart/2005/8/layout/cycle4#2"/>
    <dgm:cxn modelId="{D6C8AF24-9FCD-4D81-A939-3CC2B125F8F2}" type="presParOf" srcId="{0AA4634B-2A7D-4D41-BEE1-D70D351E69CB}" destId="{E4C28554-9CC5-45AB-AD35-1FA7EFE7C23D}" srcOrd="2" destOrd="0" presId="urn:microsoft.com/office/officeart/2005/8/layout/cycle4#2"/>
    <dgm:cxn modelId="{77AE6E81-C362-4244-B867-9EA1F50485F9}" type="presParOf" srcId="{0AA4634B-2A7D-4D41-BEE1-D70D351E69CB}" destId="{448420F5-2686-431E-8863-A3E235A7262A}" srcOrd="3" destOrd="0" presId="urn:microsoft.com/office/officeart/2005/8/layout/cycle4#2"/>
    <dgm:cxn modelId="{F9461C31-03A1-4ACF-9226-D6C95DF9E1F8}" type="presParOf" srcId="{0AA4634B-2A7D-4D41-BEE1-D70D351E69CB}" destId="{099F237D-CD31-46E4-9465-0FE45B240EDF}" srcOrd="4" destOrd="0" presId="urn:microsoft.com/office/officeart/2005/8/layout/cycle4#2"/>
    <dgm:cxn modelId="{486446A7-0437-4160-8DAE-58E68EDDAA59}" type="presParOf" srcId="{A00887D6-5A9A-4367-A3E2-50EDBC774034}" destId="{5C2BF485-28E2-4CB7-848D-CA67472DB185}" srcOrd="2" destOrd="0" presId="urn:microsoft.com/office/officeart/2005/8/layout/cycle4#2"/>
    <dgm:cxn modelId="{F6298DAB-5384-4FC1-9FC9-BC4B6F7B49D3}" type="presParOf" srcId="{A00887D6-5A9A-4367-A3E2-50EDBC774034}" destId="{F3D07C51-5FF1-4501-8B9E-F2A7B1A52164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DDAAC-9B32-4C91-BBDF-BEE60627552C}">
      <dsp:nvSpPr>
        <dsp:cNvPr id="0" name=""/>
        <dsp:cNvSpPr/>
      </dsp:nvSpPr>
      <dsp:spPr>
        <a:xfrm>
          <a:off x="6033407" y="3781173"/>
          <a:ext cx="2769666" cy="17941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36816"/>
              <a:satOff val="-1492"/>
              <a:lumOff val="170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Величайший снегопад продолжался 24 часа на Серебряном озере в США 14-15 апреля 1921 года.</a:t>
          </a:r>
          <a:endParaRPr lang="ru-RU" sz="1300" kern="1200" dirty="0"/>
        </a:p>
      </dsp:txBody>
      <dsp:txXfrm>
        <a:off x="6903718" y="4269112"/>
        <a:ext cx="1859944" cy="1266764"/>
      </dsp:txXfrm>
    </dsp:sp>
    <dsp:sp modelId="{0838C449-94DB-49BB-A1C2-FA31C5D0B3FB}">
      <dsp:nvSpPr>
        <dsp:cNvPr id="0" name=""/>
        <dsp:cNvSpPr/>
      </dsp:nvSpPr>
      <dsp:spPr>
        <a:xfrm>
          <a:off x="0" y="3000391"/>
          <a:ext cx="3194920" cy="2102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205224"/>
              <a:satOff val="-2238"/>
              <a:lumOff val="255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0" rIns="324000" bIns="0" numCol="1" spcCol="1270" anchor="ctr" anchorCtr="0">
          <a:noAutofit/>
        </a:bodyPr>
        <a:lstStyle/>
        <a:p>
          <a:pPr marL="0" lvl="1" indent="-11430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300" kern="1200" dirty="0" smtClean="0"/>
            <a:t>Гололед – это сплошной слой льда на стенах домов, заборах, земле, асфальте и т.д. Бывает он в то время, когда после сильных морозов наступают оттепели. В некоторых случаях лед достигает значительной толщины. А когда после оттепели ударит мороз, подтаявший во время оттепели снег, на дорогах замерзает в лед, бывает гололедица. </a:t>
          </a:r>
          <a:endParaRPr lang="ru-RU" sz="1300" kern="1200" dirty="0"/>
        </a:p>
      </dsp:txBody>
      <dsp:txXfrm>
        <a:off x="46181" y="3572150"/>
        <a:ext cx="2144082" cy="1484369"/>
      </dsp:txXfrm>
    </dsp:sp>
    <dsp:sp modelId="{C007F08D-08E7-471B-92EE-FFC216C05CED}">
      <dsp:nvSpPr>
        <dsp:cNvPr id="0" name=""/>
        <dsp:cNvSpPr/>
      </dsp:nvSpPr>
      <dsp:spPr>
        <a:xfrm>
          <a:off x="5516848" y="-18495"/>
          <a:ext cx="3341463" cy="17941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68408"/>
              <a:satOff val="-746"/>
              <a:lumOff val="85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114300" lvl="1" indent="-114300" algn="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Зимой нередко бывает туман. При этом капельки воды, находящиеся в воздухе могут осаждаться на холодных предметах – ветках деревьев, проводах и т.д. в виде белого, рыхлого снега. </a:t>
          </a:r>
          <a:endParaRPr lang="ru-RU" sz="1300" kern="1200" dirty="0"/>
        </a:p>
      </dsp:txBody>
      <dsp:txXfrm>
        <a:off x="6558698" y="20916"/>
        <a:ext cx="2260202" cy="1266764"/>
      </dsp:txXfrm>
    </dsp:sp>
    <dsp:sp modelId="{F7BD13A0-FBFE-4D92-879D-917592F9D24A}">
      <dsp:nvSpPr>
        <dsp:cNvPr id="0" name=""/>
        <dsp:cNvSpPr/>
      </dsp:nvSpPr>
      <dsp:spPr>
        <a:xfrm>
          <a:off x="93431" y="-98593"/>
          <a:ext cx="2781935" cy="1954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0" bIns="4953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Град представляет собой льдинку. Размеры и форма градин бывают разнообразными. Град чаще всего выпадает с ливневыми дождями, но может выпадать и «сухой град», без дождя.</a:t>
          </a:r>
          <a:endParaRPr lang="ru-RU" sz="1300" kern="1200" dirty="0"/>
        </a:p>
      </dsp:txBody>
      <dsp:txXfrm>
        <a:off x="136362" y="-55662"/>
        <a:ext cx="1861493" cy="1379899"/>
      </dsp:txXfrm>
    </dsp:sp>
    <dsp:sp modelId="{3BF35A0B-DAE9-424C-A8F6-3989D61DD9D1}">
      <dsp:nvSpPr>
        <dsp:cNvPr id="0" name=""/>
        <dsp:cNvSpPr/>
      </dsp:nvSpPr>
      <dsp:spPr>
        <a:xfrm>
          <a:off x="1732302" y="338071"/>
          <a:ext cx="2853911" cy="2427662"/>
        </a:xfrm>
        <a:prstGeom prst="pieWedg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ГРАД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68193" y="1049117"/>
        <a:ext cx="2018020" cy="1716616"/>
      </dsp:txXfrm>
    </dsp:sp>
    <dsp:sp modelId="{B49A4CBD-043E-48F0-A915-35EF3742B3BB}">
      <dsp:nvSpPr>
        <dsp:cNvPr id="0" name=""/>
        <dsp:cNvSpPr/>
      </dsp:nvSpPr>
      <dsp:spPr>
        <a:xfrm rot="5400000">
          <a:off x="4485222" y="124947"/>
          <a:ext cx="2427662" cy="2853911"/>
        </a:xfrm>
        <a:prstGeom prst="pieWedge">
          <a:avLst/>
        </a:prstGeom>
        <a:solidFill>
          <a:schemeClr val="accent5">
            <a:shade val="80000"/>
            <a:hueOff val="68408"/>
            <a:satOff val="-746"/>
            <a:lumOff val="85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ИЗМОРОЗЬ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272098" y="1049118"/>
        <a:ext cx="2018020" cy="1716616"/>
      </dsp:txXfrm>
    </dsp:sp>
    <dsp:sp modelId="{E4C28554-9CC5-45AB-AD35-1FA7EFE7C23D}">
      <dsp:nvSpPr>
        <dsp:cNvPr id="0" name=""/>
        <dsp:cNvSpPr/>
      </dsp:nvSpPr>
      <dsp:spPr>
        <a:xfrm rot="10800000">
          <a:off x="4272097" y="2877867"/>
          <a:ext cx="2853911" cy="2427662"/>
        </a:xfrm>
        <a:prstGeom prst="pieWedge">
          <a:avLst/>
        </a:prstGeom>
        <a:solidFill>
          <a:schemeClr val="accent5">
            <a:shade val="80000"/>
            <a:hueOff val="136816"/>
            <a:satOff val="-1492"/>
            <a:lumOff val="170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СНЕГОПАД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4272097" y="2877867"/>
        <a:ext cx="2018020" cy="1716616"/>
      </dsp:txXfrm>
    </dsp:sp>
    <dsp:sp modelId="{448420F5-2686-431E-8863-A3E235A7262A}">
      <dsp:nvSpPr>
        <dsp:cNvPr id="0" name=""/>
        <dsp:cNvSpPr/>
      </dsp:nvSpPr>
      <dsp:spPr>
        <a:xfrm rot="16200000">
          <a:off x="1945426" y="2664742"/>
          <a:ext cx="2427662" cy="2853911"/>
        </a:xfrm>
        <a:prstGeom prst="pieWedge">
          <a:avLst/>
        </a:prstGeom>
        <a:solidFill>
          <a:schemeClr val="accent5">
            <a:shade val="80000"/>
            <a:hueOff val="205224"/>
            <a:satOff val="-2238"/>
            <a:lumOff val="25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ГОЛОЛЕД. ГОЛОЛЕДИЦА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2568193" y="2877867"/>
        <a:ext cx="2018020" cy="1716616"/>
      </dsp:txXfrm>
    </dsp:sp>
    <dsp:sp modelId="{5C2BF485-28E2-4CB7-848D-CA67472DB185}">
      <dsp:nvSpPr>
        <dsp:cNvPr id="0" name=""/>
        <dsp:cNvSpPr/>
      </dsp:nvSpPr>
      <dsp:spPr>
        <a:xfrm>
          <a:off x="4003339" y="2289531"/>
          <a:ext cx="838188" cy="728859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07C51-5FF1-4501-8B9E-F2A7B1A52164}">
      <dsp:nvSpPr>
        <dsp:cNvPr id="0" name=""/>
        <dsp:cNvSpPr/>
      </dsp:nvSpPr>
      <dsp:spPr>
        <a:xfrm rot="10800000">
          <a:off x="4010061" y="2597536"/>
          <a:ext cx="838188" cy="728859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C4BD-F241-4FEE-BE62-A8786E532AB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912C-4807-4F69-8F8F-2AC7C67C2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8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3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87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 И ЛЕД</a:t>
            </a:r>
            <a:endParaRPr lang="ru-RU" sz="8700" b="1" i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5357826"/>
            <a:ext cx="6400800" cy="114300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Выполнила ученица 2 «А» класса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Смирнова Софья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3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33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142984"/>
            <a:ext cx="3143273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2900354" cy="113191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43646" y="5000636"/>
            <a:ext cx="2900354" cy="1131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ЛЕД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Ольга\Pictures\для презентации СНЕГ И ЛЕД\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4786322"/>
            <a:ext cx="2857520" cy="1896375"/>
          </a:xfrm>
          <a:prstGeom prst="rect">
            <a:avLst/>
          </a:prstGeom>
          <a:noFill/>
        </p:spPr>
      </p:pic>
      <p:sp>
        <p:nvSpPr>
          <p:cNvPr id="6" name="Штриховая стрелка вправо 5"/>
          <p:cNvSpPr/>
          <p:nvPr/>
        </p:nvSpPr>
        <p:spPr>
          <a:xfrm rot="13775940">
            <a:off x="6113354" y="4065227"/>
            <a:ext cx="500066" cy="714380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8596" y="3643314"/>
            <a:ext cx="6070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МЕРЗЛАЯ ВОДА; ЗАСТЫВШАЯ И ОТВЕРДЕЛАЯ ОТ </a:t>
            </a:r>
          </a:p>
          <a:p>
            <a:r>
              <a:rPr lang="ru-RU" dirty="0" smtClean="0"/>
              <a:t>                                                                           СТУЖИ ЖИДКОСТЬ*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6357958"/>
            <a:ext cx="3125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*Даль В.И. Толковый словарь русского языка</a:t>
            </a:r>
            <a:endParaRPr lang="ru-RU" sz="1200" dirty="0"/>
          </a:p>
        </p:txBody>
      </p:sp>
      <p:pic>
        <p:nvPicPr>
          <p:cNvPr id="1027" name="Picture 3" descr="C:\Users\Ольга\Pictures\для презентации СНЕГ И ЛЕД\47076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71942"/>
            <a:ext cx="3358564" cy="214314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5720" y="1500174"/>
            <a:ext cx="31678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МЕРЗЛЫЕ ПАРЫ, ПАДАЮЩИЕ </a:t>
            </a:r>
          </a:p>
          <a:p>
            <a:r>
              <a:rPr lang="ru-RU" dirty="0" smtClean="0"/>
              <a:t>В ВИДЕ ХЛОПЬЕВ,</a:t>
            </a:r>
          </a:p>
          <a:p>
            <a:r>
              <a:rPr lang="ru-RU" dirty="0" smtClean="0"/>
              <a:t> КЛОЧЬЕВ С ОБЛАКОВ*</a:t>
            </a:r>
            <a:endParaRPr lang="ru-RU" dirty="0"/>
          </a:p>
        </p:txBody>
      </p:sp>
      <p:sp>
        <p:nvSpPr>
          <p:cNvPr id="11" name="Штриховая стрелка вправо 10"/>
          <p:cNvSpPr/>
          <p:nvPr/>
        </p:nvSpPr>
        <p:spPr>
          <a:xfrm rot="2875384">
            <a:off x="2611504" y="853553"/>
            <a:ext cx="500066" cy="714380"/>
          </a:xfrm>
          <a:prstGeom prst="strip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screen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14290"/>
            <a:ext cx="2857488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http://otvetin.ru/uploads/posts/2010-08/1282621213_snow580_0.jpg"/>
          <p:cNvPicPr>
            <a:picLocks noChangeAspect="1" noChangeArrowheads="1"/>
          </p:cNvPicPr>
          <p:nvPr/>
        </p:nvPicPr>
        <p:blipFill>
          <a:blip r:embed="rId7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571744"/>
            <a:ext cx="2357454" cy="164616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229711541_zimojj-v-les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571736" y="642918"/>
            <a:ext cx="4102114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6065A"/>
                </a:solidFill>
              </a:rPr>
              <a:t>ЗИМНЯЯ СКАЗКА</a:t>
            </a:r>
            <a:endParaRPr lang="ru-RU" b="1" dirty="0">
              <a:solidFill>
                <a:srgbClr val="16065A"/>
              </a:solidFill>
            </a:endParaRPr>
          </a:p>
          <a:p>
            <a:r>
              <a:rPr lang="ru-RU" sz="1600" b="1" dirty="0" smtClean="0">
                <a:solidFill>
                  <a:srgbClr val="16065A"/>
                </a:solidFill>
              </a:rPr>
              <a:t>«Увидела </a:t>
            </a:r>
            <a:r>
              <a:rPr lang="ru-RU" sz="1600" b="1" dirty="0">
                <a:solidFill>
                  <a:srgbClr val="16065A"/>
                </a:solidFill>
              </a:rPr>
              <a:t>зима, как звери, птицы, травы и деревья любят лето, осень, весну. </a:t>
            </a:r>
          </a:p>
          <a:p>
            <a:r>
              <a:rPr lang="ru-RU" sz="1600" b="1" dirty="0">
                <a:solidFill>
                  <a:srgbClr val="16065A"/>
                </a:solidFill>
              </a:rPr>
              <a:t>А ее приходу , не радуются. Вот она и решила всех наказать. Вот навалю деревьям на ветки снегу и их поломаю. А </a:t>
            </a:r>
            <a:r>
              <a:rPr lang="ru-RU" sz="1600" b="1" dirty="0" smtClean="0">
                <a:solidFill>
                  <a:srgbClr val="16065A"/>
                </a:solidFill>
              </a:rPr>
              <a:t>деревья–то </a:t>
            </a:r>
            <a:r>
              <a:rPr lang="ru-RU" sz="1600" b="1" dirty="0">
                <a:solidFill>
                  <a:srgbClr val="16065A"/>
                </a:solidFill>
              </a:rPr>
              <a:t>листья сбросили. Тогда она решила заморозить травку и цветы.</a:t>
            </a:r>
            <a:r>
              <a:rPr lang="en-US" sz="1600" b="1" dirty="0">
                <a:solidFill>
                  <a:srgbClr val="16065A"/>
                </a:solidFill>
              </a:rPr>
              <a:t> </a:t>
            </a:r>
            <a:r>
              <a:rPr lang="ru-RU" sz="1600" b="1" dirty="0">
                <a:solidFill>
                  <a:srgbClr val="16065A"/>
                </a:solidFill>
              </a:rPr>
              <a:t>А они под снег спрятались, где им мороз не страшен. От зимы спрятались и насекомые, некоторые животные заснули.  Птицы улетели, а кто остался,  стал держаться ближе к человеческому жилью. </a:t>
            </a:r>
            <a:endParaRPr lang="ru-RU" sz="1600" b="1" dirty="0" smtClean="0">
              <a:solidFill>
                <a:srgbClr val="16065A"/>
              </a:solidFill>
            </a:endParaRPr>
          </a:p>
          <a:p>
            <a:pPr algn="r"/>
            <a:r>
              <a:rPr lang="ru-RU" sz="1600" b="1" dirty="0" smtClean="0">
                <a:solidFill>
                  <a:srgbClr val="16065A"/>
                </a:solidFill>
              </a:rPr>
              <a:t>                Звери </a:t>
            </a:r>
            <a:r>
              <a:rPr lang="ru-RU" sz="1600" b="1" dirty="0">
                <a:solidFill>
                  <a:srgbClr val="16065A"/>
                </a:solidFill>
              </a:rPr>
              <a:t>теплые шубки одели. И люди не боятся зимы: теплее одеваются, дома </a:t>
            </a:r>
            <a:r>
              <a:rPr lang="ru-RU" sz="1600" b="1" dirty="0" smtClean="0">
                <a:solidFill>
                  <a:srgbClr val="16065A"/>
                </a:solidFill>
              </a:rPr>
              <a:t>                                                          согревают</a:t>
            </a:r>
            <a:r>
              <a:rPr lang="ru-RU" sz="1600" b="1" dirty="0">
                <a:solidFill>
                  <a:srgbClr val="16065A"/>
                </a:solidFill>
              </a:rPr>
              <a:t>. Дети тоже не боятся зимы. </a:t>
            </a:r>
            <a:endParaRPr lang="ru-RU" sz="1600" b="1" dirty="0" smtClean="0">
              <a:solidFill>
                <a:srgbClr val="16065A"/>
              </a:solidFill>
            </a:endParaRPr>
          </a:p>
          <a:p>
            <a:pPr algn="r"/>
            <a:r>
              <a:rPr lang="ru-RU" sz="1600" b="1" dirty="0" smtClean="0">
                <a:solidFill>
                  <a:srgbClr val="16065A"/>
                </a:solidFill>
              </a:rPr>
              <a:t>Они </a:t>
            </a:r>
            <a:r>
              <a:rPr lang="ru-RU" sz="1600" b="1" dirty="0">
                <a:solidFill>
                  <a:srgbClr val="16065A"/>
                </a:solidFill>
              </a:rPr>
              <a:t>катаются на санках, на коньках, на лыжах, играют в снежки</a:t>
            </a:r>
            <a:r>
              <a:rPr lang="ru-RU" sz="1600" b="1" dirty="0" smtClean="0">
                <a:solidFill>
                  <a:srgbClr val="16065A"/>
                </a:solidFill>
              </a:rPr>
              <a:t>»</a:t>
            </a:r>
            <a:r>
              <a:rPr lang="ru-RU" sz="1600" dirty="0" smtClean="0">
                <a:solidFill>
                  <a:srgbClr val="16065A"/>
                </a:solidFill>
              </a:rPr>
              <a:t>.</a:t>
            </a:r>
            <a:endParaRPr lang="ru-RU" sz="1600" dirty="0">
              <a:solidFill>
                <a:srgbClr val="16065A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%D1%84%D0%BE%D0%BD2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1412" y="-1141412"/>
            <a:ext cx="686117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14290"/>
            <a:ext cx="4471990" cy="15001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Снег кружится, снег ложится –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Снег! Снег! Снег!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Рады снегу зверь и птица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И, конечно человек!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4" name="Picture 6" descr="http://lenagold.ru/fon/clipart/o/okn/okno5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142852"/>
            <a:ext cx="847725" cy="28384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4282" y="2214554"/>
            <a:ext cx="73479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Снег и лед в 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загадках, пословицах, поговорках и приметах: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3643314"/>
            <a:ext cx="92458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haroni" pitchFamily="2" charset="-79"/>
              </a:rPr>
              <a:t>Зимой греет, весной тлеет, летом умирает, осенью оживает.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haroni" pitchFamily="2" charset="-79"/>
              </a:rPr>
              <a:t>На дворе горой, а в избе водой.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Verdana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haroni" pitchFamily="2" charset="-79"/>
              </a:rPr>
              <a:t>Не драгоценный камень, а светится.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haroni" pitchFamily="2" charset="-79"/>
              </a:rPr>
              <a:t>Лед почернел, лес шумит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haroni" pitchFamily="2" charset="-79"/>
              </a:rPr>
              <a:t> жди оттепель.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haroni" pitchFamily="2" charset="-79"/>
              </a:rPr>
              <a:t>Если снег выпадает, когда лист с дерева не спадает, то зима будет лютой.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haroni" pitchFamily="2" charset="-79"/>
              </a:rPr>
              <a:t>Лед сильно трещит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haroni" pitchFamily="2" charset="-79"/>
              </a:rPr>
              <a:t> будет мороз.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68346"/>
          </a:xfrm>
        </p:spPr>
        <p:txBody>
          <a:bodyPr/>
          <a:lstStyle/>
          <a:p>
            <a:r>
              <a:rPr lang="ru-RU" b="1" dirty="0"/>
              <a:t>Снег и лед в природе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42844" y="1000108"/>
          <a:ext cx="885831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снега и льда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84183" y="1055969"/>
            <a:ext cx="22107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Снег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43570" y="984531"/>
            <a:ext cx="20354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Лёд</a:t>
            </a:r>
            <a:r>
              <a:rPr lang="ru-RU" sz="3200" b="1" i="1" dirty="0">
                <a:latin typeface="Elephant" pitchFamily="18" charset="0"/>
              </a:rPr>
              <a:t>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71538" y="2285992"/>
            <a:ext cx="16431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Berlin Sans FB Demi" pitchFamily="34" charset="0"/>
              </a:rPr>
              <a:t>Белый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214942" y="2357430"/>
            <a:ext cx="26667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Eras Bold ITC" pitchFamily="34" charset="0"/>
              </a:rPr>
              <a:t>Бесцветный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547782" y="2816975"/>
            <a:ext cx="45719" cy="108931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7021482" y="2745538"/>
            <a:ext cx="45719" cy="108931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85786" y="3429000"/>
            <a:ext cx="32092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Berlin Sans FB Demi" pitchFamily="34" charset="0"/>
              </a:rPr>
              <a:t>Непрозрачный 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357818" y="3500438"/>
            <a:ext cx="26997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Berlin Sans FB Demi" pitchFamily="34" charset="0"/>
              </a:rPr>
              <a:t>Прозрачный</a:t>
            </a:r>
          </a:p>
          <a:p>
            <a:endParaRPr lang="ru-RU" dirty="0">
              <a:latin typeface="Berlin Sans FB Demi" pitchFamily="34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1547782" y="3927703"/>
            <a:ext cx="45719" cy="12094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7092920" y="3927703"/>
            <a:ext cx="45719" cy="12094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42976" y="4643446"/>
            <a:ext cx="19670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Berlin Sans FB Demi" pitchFamily="34" charset="0"/>
              </a:rPr>
              <a:t>Рыхлый 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5500694" y="4786322"/>
            <a:ext cx="17390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Berlin Sans FB Demi" pitchFamily="34" charset="0"/>
              </a:rPr>
              <a:t>Хрупкий </a:t>
            </a: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1714480" y="1643050"/>
            <a:ext cx="214314" cy="571504"/>
          </a:xfrm>
          <a:prstGeom prst="down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19"/>
          <p:cNvSpPr>
            <a:spLocks noChangeArrowheads="1"/>
          </p:cNvSpPr>
          <p:nvPr/>
        </p:nvSpPr>
        <p:spPr bwMode="auto">
          <a:xfrm>
            <a:off x="6072198" y="1643050"/>
            <a:ext cx="214314" cy="714380"/>
          </a:xfrm>
          <a:prstGeom prst="downArrow">
            <a:avLst>
              <a:gd name="adj1" fmla="val 50000"/>
              <a:gd name="adj2" fmla="val 114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utoShape 32"/>
          <p:cNvSpPr>
            <a:spLocks noChangeArrowheads="1"/>
          </p:cNvSpPr>
          <p:nvPr/>
        </p:nvSpPr>
        <p:spPr bwMode="auto">
          <a:xfrm>
            <a:off x="1714480" y="2786058"/>
            <a:ext cx="214314" cy="571504"/>
          </a:xfrm>
          <a:prstGeom prst="downArrow">
            <a:avLst>
              <a:gd name="adj1" fmla="val 50000"/>
              <a:gd name="adj2" fmla="val 109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33"/>
          <p:cNvSpPr>
            <a:spLocks noChangeArrowheads="1"/>
          </p:cNvSpPr>
          <p:nvPr/>
        </p:nvSpPr>
        <p:spPr bwMode="auto">
          <a:xfrm>
            <a:off x="6072198" y="2786058"/>
            <a:ext cx="214314" cy="714380"/>
          </a:xfrm>
          <a:prstGeom prst="downArrow">
            <a:avLst>
              <a:gd name="adj1" fmla="val 50000"/>
              <a:gd name="adj2" fmla="val 109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34"/>
          <p:cNvSpPr>
            <a:spLocks noChangeArrowheads="1"/>
          </p:cNvSpPr>
          <p:nvPr/>
        </p:nvSpPr>
        <p:spPr bwMode="auto">
          <a:xfrm>
            <a:off x="1714480" y="3857628"/>
            <a:ext cx="214314" cy="571504"/>
          </a:xfrm>
          <a:prstGeom prst="down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6072198" y="3929066"/>
            <a:ext cx="214314" cy="642942"/>
          </a:xfrm>
          <a:prstGeom prst="downArrow">
            <a:avLst>
              <a:gd name="adj1" fmla="val 50000"/>
              <a:gd name="adj2" fmla="val 109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http://swishsite.ru/images/01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143380"/>
            <a:ext cx="2286016" cy="2500306"/>
          </a:xfrm>
          <a:prstGeom prst="rect">
            <a:avLst/>
          </a:prstGeom>
          <a:noFill/>
        </p:spPr>
      </p:pic>
      <p:pic>
        <p:nvPicPr>
          <p:cNvPr id="5124" name="Picture 4" descr="http://go3.imgsmail.ru/imgpreview?key=http%3A//ledorub.ru/led/pic/led_02.jpg&amp;mb=imgdb_preview_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929066"/>
            <a:ext cx="2033045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4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8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Ольга\Pictures\для презентации СНЕГ И ЛЕД\bd6eb2fcbc97deaecc76c47e1866b1e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375421"/>
            <a:ext cx="4643439" cy="3482579"/>
          </a:xfrm>
          <a:prstGeom prst="rect">
            <a:avLst/>
          </a:prstGeom>
          <a:noFill/>
        </p:spPr>
      </p:pic>
      <p:pic>
        <p:nvPicPr>
          <p:cNvPr id="15362" name="Picture 2" descr="C:\Users\Ольга\Pictures\для презентации СНЕГ И ЛЕД\47b8d7d2798b8931e04bfd5a0895016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00562" cy="3375422"/>
          </a:xfrm>
          <a:prstGeom prst="rect">
            <a:avLst/>
          </a:prstGeom>
          <a:noFill/>
        </p:spPr>
      </p:pic>
      <p:pic>
        <p:nvPicPr>
          <p:cNvPr id="15365" name="Picture 5" descr="C:\Users\Ольга\Pictures\для презентации СНЕГ И ЛЕД\festivalsnaga-i-lda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0"/>
            <a:ext cx="4643438" cy="3002917"/>
          </a:xfrm>
          <a:prstGeom prst="rect">
            <a:avLst/>
          </a:prstGeom>
          <a:noFill/>
        </p:spPr>
      </p:pic>
      <p:pic>
        <p:nvPicPr>
          <p:cNvPr id="15363" name="Picture 3" descr="C:\Users\Ольга\Pictures\для презентации СНЕГ И ЛЕД\e9f09eaf0a58adbc181b64ed9995df4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3000373"/>
            <a:ext cx="5143504" cy="3857628"/>
          </a:xfrm>
          <a:prstGeom prst="rect">
            <a:avLst/>
          </a:prstGeom>
          <a:noFill/>
        </p:spPr>
      </p:pic>
      <p:pic>
        <p:nvPicPr>
          <p:cNvPr id="15366" name="Picture 6" descr="C:\Users\Ольга\Pictures\для презентации СНЕГ И ЛЕД\a59f8432e456b4f4b5f3c6c7db95f71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7" y="2786058"/>
            <a:ext cx="4667283" cy="35004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293096"/>
            <a:ext cx="5058023" cy="2664296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год в Бельгии, Китае, России и др. странах проходят фестивали Снега и льда, на котором скульпторы из разных стран мира представляют свои работы из ледяных и снежных глыб.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7" name="Picture 7" descr="C:\Users\Ольга\Pictures\для презентации СНЕГ И ЛЕД\15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26765" y="339326"/>
            <a:ext cx="9164760" cy="607219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536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153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1536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153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5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85" decel="100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385" decel="100000"/>
                                        <p:tgtEl>
                                          <p:spTgt spid="1536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 и лед – это не только красота зимней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природы…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C:\Users\Ольга\Pictures\для презентации СНЕГ И ЛЕД\800x600_1324895982_mchs-gov-r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3524248" cy="2643186"/>
          </a:xfrm>
          <a:prstGeom prst="rect">
            <a:avLst/>
          </a:prstGeom>
          <a:noFill/>
        </p:spPr>
      </p:pic>
      <p:pic>
        <p:nvPicPr>
          <p:cNvPr id="19459" name="Picture 3" descr="C:\Users\Ольга\Pictures\для презентации СНЕГ И ЛЕД\2010060017_0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429256" y="4369804"/>
            <a:ext cx="3595718" cy="2416782"/>
          </a:xfrm>
          <a:prstGeom prst="rect">
            <a:avLst/>
          </a:prstGeom>
          <a:noFill/>
        </p:spPr>
      </p:pic>
      <p:pic>
        <p:nvPicPr>
          <p:cNvPr id="19461" name="Picture 5" descr="C:\Users\Ольга\Pictures\для презентации СНЕГ И ЛЕД\1294491769_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857628"/>
            <a:ext cx="3786185" cy="2839639"/>
          </a:xfrm>
          <a:prstGeom prst="rect">
            <a:avLst/>
          </a:prstGeom>
          <a:noFill/>
        </p:spPr>
      </p:pic>
      <p:pic>
        <p:nvPicPr>
          <p:cNvPr id="19460" name="Picture 4" descr="C:\Users\Ольга\Pictures\для презентации СНЕГ И ЛЕД\post_132799433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1857364"/>
            <a:ext cx="3572745" cy="2683529"/>
          </a:xfrm>
          <a:prstGeom prst="rect">
            <a:avLst/>
          </a:prstGeom>
          <a:noFill/>
        </p:spPr>
      </p:pic>
      <p:pic>
        <p:nvPicPr>
          <p:cNvPr id="19464" name="Picture 8" descr="http://a17006.rimg.info/icon/15635440001dd345ebb4ee7ca5f3993fa96d8236f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928670"/>
            <a:ext cx="1879023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0B93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здоровы!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C:\Users\Ольга\Pictures\для презентации СНЕГ И ЛЕД\399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4950"/>
            <a:ext cx="7786742" cy="53530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484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СНЕГ И ЛЕД</vt:lpstr>
      <vt:lpstr>СНЕГ</vt:lpstr>
      <vt:lpstr>Презентация PowerPoint</vt:lpstr>
      <vt:lpstr>Презентация PowerPoint</vt:lpstr>
      <vt:lpstr>Снег и лед в природе</vt:lpstr>
      <vt:lpstr>Свойства снега и льда</vt:lpstr>
      <vt:lpstr>Каждый год в Бельгии, Китае, России и др. странах проходят фестивали Снега и льда, на котором скульпторы из разных стран мира представляют свои работы из ледяных и снежных глыб. </vt:lpstr>
      <vt:lpstr>Снег и лед – это не только красота зимней природы…</vt:lpstr>
      <vt:lpstr>Будьте здоровы! 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Слайды</dc:title>
  <dc:creator>Лена</dc:creator>
  <cp:lastModifiedBy>Лена</cp:lastModifiedBy>
  <cp:revision>64</cp:revision>
  <dcterms:created xsi:type="dcterms:W3CDTF">2014-01-18T20:16:34Z</dcterms:created>
  <dcterms:modified xsi:type="dcterms:W3CDTF">2015-01-09T15:10:37Z</dcterms:modified>
</cp:coreProperties>
</file>