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79" r:id="rId4"/>
    <p:sldId id="281" r:id="rId5"/>
    <p:sldId id="278" r:id="rId6"/>
    <p:sldId id="257" r:id="rId7"/>
    <p:sldId id="259" r:id="rId8"/>
    <p:sldId id="258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3" r:id="rId22"/>
    <p:sldId id="282" r:id="rId23"/>
    <p:sldId id="283" r:id="rId24"/>
    <p:sldId id="284" r:id="rId25"/>
    <p:sldId id="285" r:id="rId26"/>
    <p:sldId id="286" r:id="rId27"/>
    <p:sldId id="287" r:id="rId28"/>
    <p:sldId id="300" r:id="rId29"/>
    <p:sldId id="301" r:id="rId30"/>
    <p:sldId id="299" r:id="rId31"/>
    <p:sldId id="302" r:id="rId32"/>
    <p:sldId id="288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89" r:id="rId43"/>
    <p:sldId id="303" r:id="rId44"/>
    <p:sldId id="304" r:id="rId45"/>
    <p:sldId id="305" r:id="rId46"/>
    <p:sldId id="306" r:id="rId47"/>
    <p:sldId id="307" r:id="rId48"/>
    <p:sldId id="308" r:id="rId49"/>
    <p:sldId id="309" r:id="rId50"/>
    <p:sldId id="277" r:id="rId5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B420F6-000A-44C5-9A68-DF06CC3CB0B3}" type="doc">
      <dgm:prSet loTypeId="urn:microsoft.com/office/officeart/2005/8/layout/target3" loCatId="relationship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D3F1E6CA-A46C-4CD4-97AA-ADAADD6B126E}">
      <dgm:prSet phldrT="[Текст]"/>
      <dgm:spPr/>
      <dgm:t>
        <a:bodyPr/>
        <a:lstStyle/>
        <a:p>
          <a:r>
            <a:rPr lang="ru-RU" dirty="0" smtClean="0"/>
            <a:t>По исходящей инициативе</a:t>
          </a:r>
          <a:endParaRPr lang="ru-RU" dirty="0"/>
        </a:p>
      </dgm:t>
    </dgm:pt>
    <dgm:pt modelId="{5518FCB6-4FD1-410E-A0A8-D5E4E82B7A7F}" type="parTrans" cxnId="{320EE287-1E5D-4C8E-9F5D-E5B146C521B3}">
      <dgm:prSet/>
      <dgm:spPr/>
      <dgm:t>
        <a:bodyPr/>
        <a:lstStyle/>
        <a:p>
          <a:endParaRPr lang="ru-RU"/>
        </a:p>
      </dgm:t>
    </dgm:pt>
    <dgm:pt modelId="{A3F66282-6E2B-4C63-8BC4-4B01FC18BF79}" type="sibTrans" cxnId="{320EE287-1E5D-4C8E-9F5D-E5B146C521B3}">
      <dgm:prSet/>
      <dgm:spPr/>
      <dgm:t>
        <a:bodyPr/>
        <a:lstStyle/>
        <a:p>
          <a:endParaRPr lang="ru-RU"/>
        </a:p>
      </dgm:t>
    </dgm:pt>
    <dgm:pt modelId="{10A53E9D-7697-4E93-A9FB-6AFC9D413B15}">
      <dgm:prSet phldrT="[Текст]"/>
      <dgm:spPr/>
      <dgm:t>
        <a:bodyPr/>
        <a:lstStyle/>
        <a:p>
          <a:r>
            <a:rPr lang="ru-RU" dirty="0" smtClean="0"/>
            <a:t>Внешний</a:t>
          </a:r>
          <a:endParaRPr lang="ru-RU" dirty="0"/>
        </a:p>
      </dgm:t>
    </dgm:pt>
    <dgm:pt modelId="{A0597F0E-9F82-434F-85B1-E34360D40E9B}" type="parTrans" cxnId="{AF9AF5DE-3D91-4E58-BAEE-B01195E08313}">
      <dgm:prSet/>
      <dgm:spPr/>
      <dgm:t>
        <a:bodyPr/>
        <a:lstStyle/>
        <a:p>
          <a:endParaRPr lang="ru-RU"/>
        </a:p>
      </dgm:t>
    </dgm:pt>
    <dgm:pt modelId="{891391C8-6F1C-4AF0-9500-EBB5C9F45904}" type="sibTrans" cxnId="{AF9AF5DE-3D91-4E58-BAEE-B01195E08313}">
      <dgm:prSet/>
      <dgm:spPr/>
      <dgm:t>
        <a:bodyPr/>
        <a:lstStyle/>
        <a:p>
          <a:endParaRPr lang="ru-RU"/>
        </a:p>
      </dgm:t>
    </dgm:pt>
    <dgm:pt modelId="{439937E1-595B-47CF-B8D4-15B09449490E}">
      <dgm:prSet phldrT="[Текст]"/>
      <dgm:spPr/>
      <dgm:t>
        <a:bodyPr/>
        <a:lstStyle/>
        <a:p>
          <a:r>
            <a:rPr lang="ru-RU" dirty="0" smtClean="0"/>
            <a:t>Внутренний</a:t>
          </a:r>
          <a:endParaRPr lang="ru-RU" dirty="0"/>
        </a:p>
      </dgm:t>
    </dgm:pt>
    <dgm:pt modelId="{4C8F3494-868B-426C-9854-EF48825BE041}" type="parTrans" cxnId="{3CE1D232-9F15-482A-8F5F-7EC338270FDB}">
      <dgm:prSet/>
      <dgm:spPr/>
      <dgm:t>
        <a:bodyPr/>
        <a:lstStyle/>
        <a:p>
          <a:endParaRPr lang="ru-RU"/>
        </a:p>
      </dgm:t>
    </dgm:pt>
    <dgm:pt modelId="{38C663B2-0C4C-403C-88DD-2B1504C3D2ED}" type="sibTrans" cxnId="{3CE1D232-9F15-482A-8F5F-7EC338270FDB}">
      <dgm:prSet/>
      <dgm:spPr/>
      <dgm:t>
        <a:bodyPr/>
        <a:lstStyle/>
        <a:p>
          <a:endParaRPr lang="ru-RU"/>
        </a:p>
      </dgm:t>
    </dgm:pt>
    <dgm:pt modelId="{926E6E2C-0D7D-4BED-B247-C258A9B1E7BB}">
      <dgm:prSet phldrT="[Текст]"/>
      <dgm:spPr/>
      <dgm:t>
        <a:bodyPr/>
        <a:lstStyle/>
        <a:p>
          <a:r>
            <a:rPr lang="ru-RU" dirty="0" smtClean="0"/>
            <a:t>По времени</a:t>
          </a:r>
          <a:endParaRPr lang="ru-RU" dirty="0"/>
        </a:p>
      </dgm:t>
    </dgm:pt>
    <dgm:pt modelId="{8337D445-927A-4AE3-A743-2EC4E0AF441E}" type="parTrans" cxnId="{E649328F-7C24-42E7-958D-A3FFA33B13E9}">
      <dgm:prSet/>
      <dgm:spPr/>
      <dgm:t>
        <a:bodyPr/>
        <a:lstStyle/>
        <a:p>
          <a:endParaRPr lang="ru-RU"/>
        </a:p>
      </dgm:t>
    </dgm:pt>
    <dgm:pt modelId="{88BE5669-8D50-4C82-A4D8-A0904916579A}" type="sibTrans" cxnId="{E649328F-7C24-42E7-958D-A3FFA33B13E9}">
      <dgm:prSet/>
      <dgm:spPr/>
      <dgm:t>
        <a:bodyPr/>
        <a:lstStyle/>
        <a:p>
          <a:endParaRPr lang="ru-RU"/>
        </a:p>
      </dgm:t>
    </dgm:pt>
    <dgm:pt modelId="{2990D4BC-23F3-49C0-80AF-95FB091F5A22}">
      <dgm:prSet phldrT="[Текст]" custT="1"/>
      <dgm:spPr/>
      <dgm:t>
        <a:bodyPr/>
        <a:lstStyle/>
        <a:p>
          <a:r>
            <a:rPr lang="ru-RU" sz="2100" dirty="0" smtClean="0"/>
            <a:t>По содержанию</a:t>
          </a:r>
        </a:p>
        <a:p>
          <a:r>
            <a:rPr lang="ru-RU" sz="2000" dirty="0" smtClean="0"/>
            <a:t>фронтальный</a:t>
          </a:r>
        </a:p>
        <a:p>
          <a:r>
            <a:rPr lang="ru-RU" sz="2000" dirty="0" smtClean="0"/>
            <a:t>тематический </a:t>
          </a:r>
          <a:endParaRPr lang="ru-RU" sz="2000" dirty="0"/>
        </a:p>
      </dgm:t>
    </dgm:pt>
    <dgm:pt modelId="{3553F551-465D-4185-A163-6E302B2D1CE7}" type="parTrans" cxnId="{16F1047C-E3B9-42E7-A987-2E509899A814}">
      <dgm:prSet/>
      <dgm:spPr/>
      <dgm:t>
        <a:bodyPr/>
        <a:lstStyle/>
        <a:p>
          <a:endParaRPr lang="ru-RU"/>
        </a:p>
      </dgm:t>
    </dgm:pt>
    <dgm:pt modelId="{5BAAE143-B106-4DAE-971B-893F05C188BF}" type="sibTrans" cxnId="{16F1047C-E3B9-42E7-A987-2E509899A814}">
      <dgm:prSet/>
      <dgm:spPr/>
      <dgm:t>
        <a:bodyPr/>
        <a:lstStyle/>
        <a:p>
          <a:endParaRPr lang="ru-RU"/>
        </a:p>
      </dgm:t>
    </dgm:pt>
    <dgm:pt modelId="{48AE1182-C49C-4A1F-A4D9-B30BD5C8BF25}">
      <dgm:prSet phldrT="[Текст]"/>
      <dgm:spPr/>
      <dgm:t>
        <a:bodyPr/>
        <a:lstStyle/>
        <a:p>
          <a:r>
            <a:rPr lang="ru-RU" dirty="0" smtClean="0"/>
            <a:t>отсроченный</a:t>
          </a:r>
          <a:endParaRPr lang="ru-RU" dirty="0"/>
        </a:p>
      </dgm:t>
    </dgm:pt>
    <dgm:pt modelId="{447627EE-8235-4318-8338-A34D8DD23552}" type="parTrans" cxnId="{56F8C7B4-F4B8-47A2-A5F1-47F9A16D88F8}">
      <dgm:prSet/>
      <dgm:spPr/>
      <dgm:t>
        <a:bodyPr/>
        <a:lstStyle/>
        <a:p>
          <a:endParaRPr lang="ru-RU"/>
        </a:p>
      </dgm:t>
    </dgm:pt>
    <dgm:pt modelId="{017692EB-C81C-4A98-9FE1-B1D760206968}" type="sibTrans" cxnId="{56F8C7B4-F4B8-47A2-A5F1-47F9A16D88F8}">
      <dgm:prSet/>
      <dgm:spPr/>
      <dgm:t>
        <a:bodyPr/>
        <a:lstStyle/>
        <a:p>
          <a:endParaRPr lang="ru-RU"/>
        </a:p>
      </dgm:t>
    </dgm:pt>
    <dgm:pt modelId="{392B9D4E-B1E9-44D3-A92C-2898E1D03A43}">
      <dgm:prSet phldrT="[Текст]"/>
      <dgm:spPr/>
      <dgm:t>
        <a:bodyPr/>
        <a:lstStyle/>
        <a:p>
          <a:r>
            <a:rPr lang="ru-RU" dirty="0" smtClean="0"/>
            <a:t>итоговый</a:t>
          </a:r>
          <a:endParaRPr lang="ru-RU" dirty="0"/>
        </a:p>
      </dgm:t>
    </dgm:pt>
    <dgm:pt modelId="{AB9FE63F-F674-44D9-A9FE-5EB67448CB3A}" type="sibTrans" cxnId="{EBC15F6C-C888-44A8-85FD-66EDA67572C7}">
      <dgm:prSet/>
      <dgm:spPr/>
      <dgm:t>
        <a:bodyPr/>
        <a:lstStyle/>
        <a:p>
          <a:endParaRPr lang="ru-RU"/>
        </a:p>
      </dgm:t>
    </dgm:pt>
    <dgm:pt modelId="{D21AF676-AFF3-4463-B60F-EAE42209B425}" type="parTrans" cxnId="{EBC15F6C-C888-44A8-85FD-66EDA67572C7}">
      <dgm:prSet/>
      <dgm:spPr/>
      <dgm:t>
        <a:bodyPr/>
        <a:lstStyle/>
        <a:p>
          <a:endParaRPr lang="ru-RU"/>
        </a:p>
      </dgm:t>
    </dgm:pt>
    <dgm:pt modelId="{6EDB3816-47CE-4982-B020-905FBFA96D87}">
      <dgm:prSet phldrT="[Текст]"/>
      <dgm:spPr/>
      <dgm:t>
        <a:bodyPr/>
        <a:lstStyle/>
        <a:p>
          <a:r>
            <a:rPr lang="ru-RU" dirty="0" smtClean="0"/>
            <a:t>текущий или оперативный</a:t>
          </a:r>
          <a:endParaRPr lang="ru-RU" dirty="0"/>
        </a:p>
      </dgm:t>
    </dgm:pt>
    <dgm:pt modelId="{B839960D-8454-48A1-8220-677B34EFA3BF}" type="sibTrans" cxnId="{5A1752F7-DC76-447B-AFE5-3CA22E502D37}">
      <dgm:prSet/>
      <dgm:spPr/>
      <dgm:t>
        <a:bodyPr/>
        <a:lstStyle/>
        <a:p>
          <a:endParaRPr lang="ru-RU"/>
        </a:p>
      </dgm:t>
    </dgm:pt>
    <dgm:pt modelId="{4DE5DBA7-A961-4B20-B11A-7AA1B34D9158}" type="parTrans" cxnId="{5A1752F7-DC76-447B-AFE5-3CA22E502D37}">
      <dgm:prSet/>
      <dgm:spPr/>
      <dgm:t>
        <a:bodyPr/>
        <a:lstStyle/>
        <a:p>
          <a:endParaRPr lang="ru-RU"/>
        </a:p>
      </dgm:t>
    </dgm:pt>
    <dgm:pt modelId="{AEAFA580-3522-4F7E-990B-2B9DB96CE3DB}">
      <dgm:prSet phldrT="[Текст]"/>
      <dgm:spPr/>
      <dgm:t>
        <a:bodyPr/>
        <a:lstStyle/>
        <a:p>
          <a:r>
            <a:rPr lang="ru-RU" dirty="0" smtClean="0"/>
            <a:t>предупредительный</a:t>
          </a:r>
          <a:endParaRPr lang="ru-RU" dirty="0"/>
        </a:p>
      </dgm:t>
    </dgm:pt>
    <dgm:pt modelId="{7F47FBE0-9E25-4DFB-862F-61B06702E1DD}" type="sibTrans" cxnId="{ABEE3336-EAA4-481A-A9D3-CFCF3984C2BC}">
      <dgm:prSet/>
      <dgm:spPr/>
      <dgm:t>
        <a:bodyPr/>
        <a:lstStyle/>
        <a:p>
          <a:endParaRPr lang="ru-RU"/>
        </a:p>
      </dgm:t>
    </dgm:pt>
    <dgm:pt modelId="{0FC2E55C-A6DC-4F45-9A2F-DB16F65D4C90}" type="parTrans" cxnId="{ABEE3336-EAA4-481A-A9D3-CFCF3984C2BC}">
      <dgm:prSet/>
      <dgm:spPr/>
      <dgm:t>
        <a:bodyPr/>
        <a:lstStyle/>
        <a:p>
          <a:endParaRPr lang="ru-RU"/>
        </a:p>
      </dgm:t>
    </dgm:pt>
    <dgm:pt modelId="{AA99EA75-2CB3-4C1A-B6C9-4F23E7FB41D6}" type="pres">
      <dgm:prSet presAssocID="{DAB420F6-000A-44C5-9A68-DF06CC3CB0B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EDBFDA9-0FCC-4288-B856-CF1FE856C0D9}" type="pres">
      <dgm:prSet presAssocID="{D3F1E6CA-A46C-4CD4-97AA-ADAADD6B126E}" presName="circle1" presStyleLbl="node1" presStyleIdx="0" presStyleCnt="3"/>
      <dgm:spPr/>
      <dgm:t>
        <a:bodyPr/>
        <a:lstStyle/>
        <a:p>
          <a:endParaRPr lang="ru-RU"/>
        </a:p>
      </dgm:t>
    </dgm:pt>
    <dgm:pt modelId="{6E1D400F-2256-4694-8BCD-5E452D628593}" type="pres">
      <dgm:prSet presAssocID="{D3F1E6CA-A46C-4CD4-97AA-ADAADD6B126E}" presName="space" presStyleCnt="0"/>
      <dgm:spPr/>
      <dgm:t>
        <a:bodyPr/>
        <a:lstStyle/>
        <a:p>
          <a:endParaRPr lang="ru-RU"/>
        </a:p>
      </dgm:t>
    </dgm:pt>
    <dgm:pt modelId="{58F5079D-8EB8-4218-AFEE-8007BC2E81D2}" type="pres">
      <dgm:prSet presAssocID="{D3F1E6CA-A46C-4CD4-97AA-ADAADD6B126E}" presName="rect1" presStyleLbl="alignAcc1" presStyleIdx="0" presStyleCnt="3" custLinFactNeighborX="560" custLinFactNeighborY="3431"/>
      <dgm:spPr/>
      <dgm:t>
        <a:bodyPr/>
        <a:lstStyle/>
        <a:p>
          <a:endParaRPr lang="ru-RU"/>
        </a:p>
      </dgm:t>
    </dgm:pt>
    <dgm:pt modelId="{77C3B6D4-9279-4558-8BD7-6BE19CF97E9A}" type="pres">
      <dgm:prSet presAssocID="{926E6E2C-0D7D-4BED-B247-C258A9B1E7BB}" presName="vertSpace2" presStyleLbl="node1" presStyleIdx="0" presStyleCnt="3"/>
      <dgm:spPr/>
      <dgm:t>
        <a:bodyPr/>
        <a:lstStyle/>
        <a:p>
          <a:endParaRPr lang="ru-RU"/>
        </a:p>
      </dgm:t>
    </dgm:pt>
    <dgm:pt modelId="{D20E75BF-A834-4475-AD88-99CD75CD1834}" type="pres">
      <dgm:prSet presAssocID="{926E6E2C-0D7D-4BED-B247-C258A9B1E7BB}" presName="circle2" presStyleLbl="node1" presStyleIdx="1" presStyleCnt="3"/>
      <dgm:spPr/>
      <dgm:t>
        <a:bodyPr/>
        <a:lstStyle/>
        <a:p>
          <a:endParaRPr lang="ru-RU"/>
        </a:p>
      </dgm:t>
    </dgm:pt>
    <dgm:pt modelId="{C6C17F74-D8B2-4096-921F-4924DB947340}" type="pres">
      <dgm:prSet presAssocID="{926E6E2C-0D7D-4BED-B247-C258A9B1E7BB}" presName="rect2" presStyleLbl="alignAcc1" presStyleIdx="1" presStyleCnt="3"/>
      <dgm:spPr/>
      <dgm:t>
        <a:bodyPr/>
        <a:lstStyle/>
        <a:p>
          <a:endParaRPr lang="ru-RU"/>
        </a:p>
      </dgm:t>
    </dgm:pt>
    <dgm:pt modelId="{6534F801-522D-461A-B375-228E4215EAE4}" type="pres">
      <dgm:prSet presAssocID="{2990D4BC-23F3-49C0-80AF-95FB091F5A22}" presName="vertSpace3" presStyleLbl="node1" presStyleIdx="1" presStyleCnt="3"/>
      <dgm:spPr/>
      <dgm:t>
        <a:bodyPr/>
        <a:lstStyle/>
        <a:p>
          <a:endParaRPr lang="ru-RU"/>
        </a:p>
      </dgm:t>
    </dgm:pt>
    <dgm:pt modelId="{3877600B-467A-46BF-BE80-058595E27605}" type="pres">
      <dgm:prSet presAssocID="{2990D4BC-23F3-49C0-80AF-95FB091F5A22}" presName="circle3" presStyleLbl="node1" presStyleIdx="2" presStyleCnt="3"/>
      <dgm:spPr/>
      <dgm:t>
        <a:bodyPr/>
        <a:lstStyle/>
        <a:p>
          <a:endParaRPr lang="ru-RU"/>
        </a:p>
      </dgm:t>
    </dgm:pt>
    <dgm:pt modelId="{397F70FF-A25E-4C00-A9B7-D31E69A119D6}" type="pres">
      <dgm:prSet presAssocID="{2990D4BC-23F3-49C0-80AF-95FB091F5A22}" presName="rect3" presStyleLbl="alignAcc1" presStyleIdx="2" presStyleCnt="3"/>
      <dgm:spPr/>
      <dgm:t>
        <a:bodyPr/>
        <a:lstStyle/>
        <a:p>
          <a:endParaRPr lang="ru-RU"/>
        </a:p>
      </dgm:t>
    </dgm:pt>
    <dgm:pt modelId="{7CC3E02F-63B5-4445-8016-24078D9DAA68}" type="pres">
      <dgm:prSet presAssocID="{D3F1E6CA-A46C-4CD4-97AA-ADAADD6B126E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B3D697-789B-485B-A161-4C509D01AD40}" type="pres">
      <dgm:prSet presAssocID="{D3F1E6CA-A46C-4CD4-97AA-ADAADD6B126E}" presName="rect1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670BF2-A57E-4A4D-999E-5EC63F7C11F8}" type="pres">
      <dgm:prSet presAssocID="{926E6E2C-0D7D-4BED-B247-C258A9B1E7BB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3E72E0-901C-4646-B035-9BC992BB4469}" type="pres">
      <dgm:prSet presAssocID="{926E6E2C-0D7D-4BED-B247-C258A9B1E7BB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B496B4-21A3-42F7-8EFE-DE712428E665}" type="pres">
      <dgm:prSet presAssocID="{2990D4BC-23F3-49C0-80AF-95FB091F5A22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9B7864-831D-4C2B-8B72-B02EED19D713}" type="pres">
      <dgm:prSet presAssocID="{2990D4BC-23F3-49C0-80AF-95FB091F5A22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F9AF5DE-3D91-4E58-BAEE-B01195E08313}" srcId="{D3F1E6CA-A46C-4CD4-97AA-ADAADD6B126E}" destId="{10A53E9D-7697-4E93-A9FB-6AFC9D413B15}" srcOrd="0" destOrd="0" parTransId="{A0597F0E-9F82-434F-85B1-E34360D40E9B}" sibTransId="{891391C8-6F1C-4AF0-9500-EBB5C9F45904}"/>
    <dgm:cxn modelId="{320EE287-1E5D-4C8E-9F5D-E5B146C521B3}" srcId="{DAB420F6-000A-44C5-9A68-DF06CC3CB0B3}" destId="{D3F1E6CA-A46C-4CD4-97AA-ADAADD6B126E}" srcOrd="0" destOrd="0" parTransId="{5518FCB6-4FD1-410E-A0A8-D5E4E82B7A7F}" sibTransId="{A3F66282-6E2B-4C63-8BC4-4B01FC18BF79}"/>
    <dgm:cxn modelId="{E7DFF50E-CA53-447C-BCCC-5FBB8722499E}" type="presOf" srcId="{926E6E2C-0D7D-4BED-B247-C258A9B1E7BB}" destId="{C6C17F74-D8B2-4096-921F-4924DB947340}" srcOrd="0" destOrd="0" presId="urn:microsoft.com/office/officeart/2005/8/layout/target3"/>
    <dgm:cxn modelId="{09A91C94-B633-4AA7-976A-9407B2673CD8}" type="presOf" srcId="{AEAFA580-3522-4F7E-990B-2B9DB96CE3DB}" destId="{573E72E0-901C-4646-B035-9BC992BB4469}" srcOrd="0" destOrd="0" presId="urn:microsoft.com/office/officeart/2005/8/layout/target3"/>
    <dgm:cxn modelId="{5A1752F7-DC76-447B-AFE5-3CA22E502D37}" srcId="{926E6E2C-0D7D-4BED-B247-C258A9B1E7BB}" destId="{6EDB3816-47CE-4982-B020-905FBFA96D87}" srcOrd="1" destOrd="0" parTransId="{4DE5DBA7-A961-4B20-B11A-7AA1B34D9158}" sibTransId="{B839960D-8454-48A1-8220-677B34EFA3BF}"/>
    <dgm:cxn modelId="{EBC15F6C-C888-44A8-85FD-66EDA67572C7}" srcId="{926E6E2C-0D7D-4BED-B247-C258A9B1E7BB}" destId="{392B9D4E-B1E9-44D3-A92C-2898E1D03A43}" srcOrd="2" destOrd="0" parTransId="{D21AF676-AFF3-4463-B60F-EAE42209B425}" sibTransId="{AB9FE63F-F674-44D9-A9FE-5EB67448CB3A}"/>
    <dgm:cxn modelId="{3719E3E1-5E12-4A12-B84C-5EF159E0A164}" type="presOf" srcId="{D3F1E6CA-A46C-4CD4-97AA-ADAADD6B126E}" destId="{7CC3E02F-63B5-4445-8016-24078D9DAA68}" srcOrd="1" destOrd="0" presId="urn:microsoft.com/office/officeart/2005/8/layout/target3"/>
    <dgm:cxn modelId="{4AA7796C-918A-4182-9CC1-29F80B59D11B}" type="presOf" srcId="{926E6E2C-0D7D-4BED-B247-C258A9B1E7BB}" destId="{C6670BF2-A57E-4A4D-999E-5EC63F7C11F8}" srcOrd="1" destOrd="0" presId="urn:microsoft.com/office/officeart/2005/8/layout/target3"/>
    <dgm:cxn modelId="{56F8C7B4-F4B8-47A2-A5F1-47F9A16D88F8}" srcId="{926E6E2C-0D7D-4BED-B247-C258A9B1E7BB}" destId="{48AE1182-C49C-4A1F-A4D9-B30BD5C8BF25}" srcOrd="3" destOrd="0" parTransId="{447627EE-8235-4318-8338-A34D8DD23552}" sibTransId="{017692EB-C81C-4A98-9FE1-B1D760206968}"/>
    <dgm:cxn modelId="{16F1047C-E3B9-42E7-A987-2E509899A814}" srcId="{DAB420F6-000A-44C5-9A68-DF06CC3CB0B3}" destId="{2990D4BC-23F3-49C0-80AF-95FB091F5A22}" srcOrd="2" destOrd="0" parTransId="{3553F551-465D-4185-A163-6E302B2D1CE7}" sibTransId="{5BAAE143-B106-4DAE-971B-893F05C188BF}"/>
    <dgm:cxn modelId="{F4588ECB-B0CC-4697-998C-488D814910D9}" type="presOf" srcId="{392B9D4E-B1E9-44D3-A92C-2898E1D03A43}" destId="{573E72E0-901C-4646-B035-9BC992BB4469}" srcOrd="0" destOrd="2" presId="urn:microsoft.com/office/officeart/2005/8/layout/target3"/>
    <dgm:cxn modelId="{5BE9FA1C-1B93-4F35-A49F-800FB3FF8B9A}" type="presOf" srcId="{10A53E9D-7697-4E93-A9FB-6AFC9D413B15}" destId="{1FB3D697-789B-485B-A161-4C509D01AD40}" srcOrd="0" destOrd="0" presId="urn:microsoft.com/office/officeart/2005/8/layout/target3"/>
    <dgm:cxn modelId="{E649328F-7C24-42E7-958D-A3FFA33B13E9}" srcId="{DAB420F6-000A-44C5-9A68-DF06CC3CB0B3}" destId="{926E6E2C-0D7D-4BED-B247-C258A9B1E7BB}" srcOrd="1" destOrd="0" parTransId="{8337D445-927A-4AE3-A743-2EC4E0AF441E}" sibTransId="{88BE5669-8D50-4C82-A4D8-A0904916579A}"/>
    <dgm:cxn modelId="{3CE1D232-9F15-482A-8F5F-7EC338270FDB}" srcId="{D3F1E6CA-A46C-4CD4-97AA-ADAADD6B126E}" destId="{439937E1-595B-47CF-B8D4-15B09449490E}" srcOrd="1" destOrd="0" parTransId="{4C8F3494-868B-426C-9854-EF48825BE041}" sibTransId="{38C663B2-0C4C-403C-88DD-2B1504C3D2ED}"/>
    <dgm:cxn modelId="{AC368A5B-1E47-4CB5-B77F-2307442A4ADE}" type="presOf" srcId="{2990D4BC-23F3-49C0-80AF-95FB091F5A22}" destId="{397F70FF-A25E-4C00-A9B7-D31E69A119D6}" srcOrd="0" destOrd="0" presId="urn:microsoft.com/office/officeart/2005/8/layout/target3"/>
    <dgm:cxn modelId="{3541817C-F8FE-4F43-B4E8-A6EE23ADC358}" type="presOf" srcId="{D3F1E6CA-A46C-4CD4-97AA-ADAADD6B126E}" destId="{58F5079D-8EB8-4218-AFEE-8007BC2E81D2}" srcOrd="0" destOrd="0" presId="urn:microsoft.com/office/officeart/2005/8/layout/target3"/>
    <dgm:cxn modelId="{AD22210A-7531-4C29-BB88-45EF2879FF4E}" type="presOf" srcId="{DAB420F6-000A-44C5-9A68-DF06CC3CB0B3}" destId="{AA99EA75-2CB3-4C1A-B6C9-4F23E7FB41D6}" srcOrd="0" destOrd="0" presId="urn:microsoft.com/office/officeart/2005/8/layout/target3"/>
    <dgm:cxn modelId="{1D3D9776-2AA5-4941-A1CF-4DE9C7D2526F}" type="presOf" srcId="{6EDB3816-47CE-4982-B020-905FBFA96D87}" destId="{573E72E0-901C-4646-B035-9BC992BB4469}" srcOrd="0" destOrd="1" presId="urn:microsoft.com/office/officeart/2005/8/layout/target3"/>
    <dgm:cxn modelId="{35087905-6700-4B1A-834E-B5D1326867E0}" type="presOf" srcId="{439937E1-595B-47CF-B8D4-15B09449490E}" destId="{1FB3D697-789B-485B-A161-4C509D01AD40}" srcOrd="0" destOrd="1" presId="urn:microsoft.com/office/officeart/2005/8/layout/target3"/>
    <dgm:cxn modelId="{E1FF0881-5C67-4CD7-94C8-254BB64B7431}" type="presOf" srcId="{2990D4BC-23F3-49C0-80AF-95FB091F5A22}" destId="{D2B496B4-21A3-42F7-8EFE-DE712428E665}" srcOrd="1" destOrd="0" presId="urn:microsoft.com/office/officeart/2005/8/layout/target3"/>
    <dgm:cxn modelId="{76B7C164-5D42-484A-B160-D34915794730}" type="presOf" srcId="{48AE1182-C49C-4A1F-A4D9-B30BD5C8BF25}" destId="{573E72E0-901C-4646-B035-9BC992BB4469}" srcOrd="0" destOrd="3" presId="urn:microsoft.com/office/officeart/2005/8/layout/target3"/>
    <dgm:cxn modelId="{ABEE3336-EAA4-481A-A9D3-CFCF3984C2BC}" srcId="{926E6E2C-0D7D-4BED-B247-C258A9B1E7BB}" destId="{AEAFA580-3522-4F7E-990B-2B9DB96CE3DB}" srcOrd="0" destOrd="0" parTransId="{0FC2E55C-A6DC-4F45-9A2F-DB16F65D4C90}" sibTransId="{7F47FBE0-9E25-4DFB-862F-61B06702E1DD}"/>
    <dgm:cxn modelId="{4496FAC3-3566-4EE2-A194-663B45C68EE2}" type="presParOf" srcId="{AA99EA75-2CB3-4C1A-B6C9-4F23E7FB41D6}" destId="{EEDBFDA9-0FCC-4288-B856-CF1FE856C0D9}" srcOrd="0" destOrd="0" presId="urn:microsoft.com/office/officeart/2005/8/layout/target3"/>
    <dgm:cxn modelId="{742E8137-36EF-44D1-867E-A0E30BD7DA60}" type="presParOf" srcId="{AA99EA75-2CB3-4C1A-B6C9-4F23E7FB41D6}" destId="{6E1D400F-2256-4694-8BCD-5E452D628593}" srcOrd="1" destOrd="0" presId="urn:microsoft.com/office/officeart/2005/8/layout/target3"/>
    <dgm:cxn modelId="{9EC893CF-D520-4C1F-8DE6-9FCF6400E002}" type="presParOf" srcId="{AA99EA75-2CB3-4C1A-B6C9-4F23E7FB41D6}" destId="{58F5079D-8EB8-4218-AFEE-8007BC2E81D2}" srcOrd="2" destOrd="0" presId="urn:microsoft.com/office/officeart/2005/8/layout/target3"/>
    <dgm:cxn modelId="{9A38F91D-3FEB-4EB1-8D35-78FA21309EFE}" type="presParOf" srcId="{AA99EA75-2CB3-4C1A-B6C9-4F23E7FB41D6}" destId="{77C3B6D4-9279-4558-8BD7-6BE19CF97E9A}" srcOrd="3" destOrd="0" presId="urn:microsoft.com/office/officeart/2005/8/layout/target3"/>
    <dgm:cxn modelId="{3721CB02-ECA8-46EA-8322-3705468A2D23}" type="presParOf" srcId="{AA99EA75-2CB3-4C1A-B6C9-4F23E7FB41D6}" destId="{D20E75BF-A834-4475-AD88-99CD75CD1834}" srcOrd="4" destOrd="0" presId="urn:microsoft.com/office/officeart/2005/8/layout/target3"/>
    <dgm:cxn modelId="{B777BCC0-963E-45EF-A13F-E4EBFB739990}" type="presParOf" srcId="{AA99EA75-2CB3-4C1A-B6C9-4F23E7FB41D6}" destId="{C6C17F74-D8B2-4096-921F-4924DB947340}" srcOrd="5" destOrd="0" presId="urn:microsoft.com/office/officeart/2005/8/layout/target3"/>
    <dgm:cxn modelId="{4B66941C-F941-4D8F-8DDD-A5BDB14D95E1}" type="presParOf" srcId="{AA99EA75-2CB3-4C1A-B6C9-4F23E7FB41D6}" destId="{6534F801-522D-461A-B375-228E4215EAE4}" srcOrd="6" destOrd="0" presId="urn:microsoft.com/office/officeart/2005/8/layout/target3"/>
    <dgm:cxn modelId="{64561EE1-6597-46AC-B825-84195C59395C}" type="presParOf" srcId="{AA99EA75-2CB3-4C1A-B6C9-4F23E7FB41D6}" destId="{3877600B-467A-46BF-BE80-058595E27605}" srcOrd="7" destOrd="0" presId="urn:microsoft.com/office/officeart/2005/8/layout/target3"/>
    <dgm:cxn modelId="{057A7914-FF6F-4CB8-9686-FA4998932683}" type="presParOf" srcId="{AA99EA75-2CB3-4C1A-B6C9-4F23E7FB41D6}" destId="{397F70FF-A25E-4C00-A9B7-D31E69A119D6}" srcOrd="8" destOrd="0" presId="urn:microsoft.com/office/officeart/2005/8/layout/target3"/>
    <dgm:cxn modelId="{2FD9B62D-EDB2-417A-866D-D0BD6B0E210E}" type="presParOf" srcId="{AA99EA75-2CB3-4C1A-B6C9-4F23E7FB41D6}" destId="{7CC3E02F-63B5-4445-8016-24078D9DAA68}" srcOrd="9" destOrd="0" presId="urn:microsoft.com/office/officeart/2005/8/layout/target3"/>
    <dgm:cxn modelId="{F2000F42-43B7-4564-A72B-D8BD6F772F85}" type="presParOf" srcId="{AA99EA75-2CB3-4C1A-B6C9-4F23E7FB41D6}" destId="{1FB3D697-789B-485B-A161-4C509D01AD40}" srcOrd="10" destOrd="0" presId="urn:microsoft.com/office/officeart/2005/8/layout/target3"/>
    <dgm:cxn modelId="{14A1E9D6-6965-4320-B8CE-4B336FF5D373}" type="presParOf" srcId="{AA99EA75-2CB3-4C1A-B6C9-4F23E7FB41D6}" destId="{C6670BF2-A57E-4A4D-999E-5EC63F7C11F8}" srcOrd="11" destOrd="0" presId="urn:microsoft.com/office/officeart/2005/8/layout/target3"/>
    <dgm:cxn modelId="{0791817E-EC34-462D-8AAC-3B091DE07D2C}" type="presParOf" srcId="{AA99EA75-2CB3-4C1A-B6C9-4F23E7FB41D6}" destId="{573E72E0-901C-4646-B035-9BC992BB4469}" srcOrd="12" destOrd="0" presId="urn:microsoft.com/office/officeart/2005/8/layout/target3"/>
    <dgm:cxn modelId="{51BF2D7D-F902-41E0-A625-FBE2AEF5D018}" type="presParOf" srcId="{AA99EA75-2CB3-4C1A-B6C9-4F23E7FB41D6}" destId="{D2B496B4-21A3-42F7-8EFE-DE712428E665}" srcOrd="13" destOrd="0" presId="urn:microsoft.com/office/officeart/2005/8/layout/target3"/>
    <dgm:cxn modelId="{33FB10EB-6DE6-4E5B-88E6-8D5952C2D5F5}" type="presParOf" srcId="{AA99EA75-2CB3-4C1A-B6C9-4F23E7FB41D6}" destId="{1F9B7864-831D-4C2B-8B72-B02EED19D713}" srcOrd="14" destOrd="0" presId="urn:microsoft.com/office/officeart/2005/8/layout/targe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E0689-7039-4F4D-BA1D-1C73AC6E54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4BC47C-BD2D-4913-8909-20C39C1495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523B9-BFC6-4208-8955-30B15A363C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778A6-D051-4400-9312-15C99064D4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342AF-E0CE-466D-AA11-A83DFAE1F6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4B97B-388F-4E7D-80D8-39539BD45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20E7F-3909-43D2-90B7-5B0981B0F0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0D048-2F0C-4791-AD4E-0E49DFA9CB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0FF7C-0C7A-4526-B1F6-EFD6DB7A3C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180AD-46C0-470F-8440-C14B8C2C5C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F7A2AB-028C-4C39-B673-D0AFA8A25A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1939A61-DF8C-4B3A-B9C2-1A7F66D114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1524000"/>
            <a:ext cx="8305800" cy="2209800"/>
          </a:xfrm>
        </p:spPr>
        <p:txBody>
          <a:bodyPr/>
          <a:lstStyle/>
          <a:p>
            <a:pPr eaLnBrk="1" hangingPunct="1"/>
            <a:endParaRPr lang="ru-RU" sz="1600" b="1" dirty="0" smtClean="0"/>
          </a:p>
          <a:p>
            <a:pPr eaLnBrk="1" hangingPunct="1"/>
            <a:endParaRPr lang="ru-RU" sz="1600" dirty="0" smtClean="0"/>
          </a:p>
          <a:p>
            <a:pPr eaLnBrk="1" hangingPunct="1"/>
            <a:r>
              <a:rPr lang="ru-RU" dirty="0" smtClean="0"/>
              <a:t> «Контроль его функция и значение  в дошкольных образовательных учреждениях»</a:t>
            </a:r>
          </a:p>
          <a:p>
            <a:pPr eaLnBrk="1" hangingPunct="1"/>
            <a:endParaRPr lang="ru-RU" sz="1400" dirty="0" smtClean="0"/>
          </a:p>
          <a:p>
            <a:pPr eaLnBrk="1" hangingPunct="1"/>
            <a:endParaRPr lang="ru-RU" sz="1400" dirty="0" smtClean="0"/>
          </a:p>
          <a:p>
            <a:pPr eaLnBrk="1" hangingPunct="1"/>
            <a:endParaRPr lang="ru-RU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3"/>
          <p:cNvSpPr>
            <a:spLocks noGrp="1"/>
          </p:cNvSpPr>
          <p:nvPr>
            <p:ph type="title"/>
          </p:nvPr>
        </p:nvSpPr>
        <p:spPr>
          <a:xfrm>
            <a:off x="838200" y="274638"/>
            <a:ext cx="7848600" cy="1020762"/>
          </a:xfrm>
        </p:spPr>
        <p:txBody>
          <a:bodyPr/>
          <a:lstStyle/>
          <a:p>
            <a:r>
              <a:rPr lang="ru-RU" sz="3200" dirty="0" smtClean="0">
                <a:solidFill>
                  <a:srgbClr val="C00000"/>
                </a:solidFill>
              </a:rPr>
              <a:t>Инспектирование дошкольных учреждений позволяет решить несколько вопросов: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38200" y="1828800"/>
            <a:ext cx="8153400" cy="4297363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ru-RU" sz="2400" smtClean="0"/>
              <a:t>осуществление контроля за всесторонним развитием детей;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smtClean="0"/>
              <a:t>оказание помощи руководителям и педагогам детских учреждений в совершенствовании учебно-воспитательного процесса;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smtClean="0"/>
              <a:t>выявление и распространение лучшего опыта работы воспитателей, лучших форм руководства детскими учреждениями;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smtClean="0"/>
              <a:t>предупреждение недостатков в работе, оказание помощи в устранении вскрытых недостатков.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3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3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3"/>
          <p:cNvSpPr>
            <a:spLocks noGrp="1"/>
          </p:cNvSpPr>
          <p:nvPr>
            <p:ph type="title"/>
          </p:nvPr>
        </p:nvSpPr>
        <p:spPr>
          <a:xfrm>
            <a:off x="838200" y="274638"/>
            <a:ext cx="8077200" cy="1477962"/>
          </a:xfrm>
        </p:spPr>
        <p:txBody>
          <a:bodyPr/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В соответствии с целями и задачами основными организационными формами инспектирования являются</a:t>
            </a:r>
            <a:br>
              <a:rPr lang="ru-RU" sz="2400" i="1" dirty="0" smtClean="0">
                <a:solidFill>
                  <a:srgbClr val="C00000"/>
                </a:solidFill>
              </a:rPr>
            </a:br>
            <a:r>
              <a:rPr lang="ru-RU" sz="2400" i="1" dirty="0" smtClean="0">
                <a:solidFill>
                  <a:srgbClr val="C00000"/>
                </a:solidFill>
              </a:rPr>
              <a:t> надзор и инспекционный контроль.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38200" y="2057400"/>
            <a:ext cx="8153400" cy="4068763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sz="2400" dirty="0" smtClean="0"/>
              <a:t>Инспектирование в порядке надзора проводится в следующих видах: установление законности действий органов управления образованием и образовательных учреждений и их должностных лиц при реализации законодательства; проверка соответствия издаваемых правовых актов, учредительных документов и локальных актов действующему законодательству. Основным методом, используемым при надзоре, является изучение и проверка документации (документальный контроль).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3"/>
          <p:cNvSpPr>
            <a:spLocks noGrp="1"/>
          </p:cNvSpPr>
          <p:nvPr>
            <p:ph type="title"/>
          </p:nvPr>
        </p:nvSpPr>
        <p:spPr>
          <a:xfrm>
            <a:off x="838200" y="274638"/>
            <a:ext cx="7848600" cy="1020762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Инспекционный контроль  - это</a:t>
            </a:r>
            <a:r>
              <a:rPr lang="ru-RU" sz="3200" dirty="0" smtClean="0">
                <a:solidFill>
                  <a:srgbClr val="C00000"/>
                </a:solidFill>
              </a:rPr>
              <a:t>: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38200" y="1066800"/>
            <a:ext cx="8153400" cy="5059363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ru-RU" sz="2400" smtClean="0"/>
              <a:t>это система специально организованных проверок органов управления образованием и руководителей образовательных учреждений с использованием методов: документального контроля, обследования, наблюдения за фактическим состоянием проверяемого объекта, экспертизы, анкетирования, опроса участников образовательного процесса, контрольных срезов освоения обучающимися образовательных программ и иных правомерных методов, способствующих достижению цели контроля 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smtClean="0"/>
              <a:t>Инспектирование может осуществляться в виде плановых или оперативных проверок, мониторинга и аудита.</a:t>
            </a:r>
          </a:p>
          <a:p>
            <a:pPr algn="just">
              <a:buFontTx/>
              <a:buNone/>
            </a:pPr>
            <a:endParaRPr lang="ru-RU" sz="2400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3"/>
          <p:cNvSpPr>
            <a:spLocks noGrp="1"/>
          </p:cNvSpPr>
          <p:nvPr>
            <p:ph type="title"/>
          </p:nvPr>
        </p:nvSpPr>
        <p:spPr>
          <a:xfrm>
            <a:off x="838200" y="274638"/>
            <a:ext cx="7848600" cy="1020762"/>
          </a:xfrm>
        </p:spPr>
        <p:txBody>
          <a:bodyPr/>
          <a:lstStyle/>
          <a:p>
            <a:r>
              <a:rPr lang="ru-RU" sz="3200" i="1" dirty="0" smtClean="0">
                <a:solidFill>
                  <a:srgbClr val="C00000"/>
                </a:solidFill>
              </a:rPr>
              <a:t>Плановое инспектирование осуществляется </a:t>
            </a:r>
            <a:r>
              <a:rPr lang="ru-RU" sz="3200" dirty="0" smtClean="0">
                <a:solidFill>
                  <a:srgbClr val="C00000"/>
                </a:solidFill>
              </a:rPr>
              <a:t>:</a:t>
            </a:r>
            <a:br>
              <a:rPr lang="ru-RU" sz="3200" dirty="0" smtClean="0">
                <a:solidFill>
                  <a:srgbClr val="C00000"/>
                </a:solidFill>
              </a:rPr>
            </a:b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10243" name="Содержимое 4"/>
          <p:cNvSpPr>
            <a:spLocks noGrp="1"/>
          </p:cNvSpPr>
          <p:nvPr>
            <p:ph idx="1"/>
          </p:nvPr>
        </p:nvSpPr>
        <p:spPr>
          <a:xfrm>
            <a:off x="838200" y="1600200"/>
            <a:ext cx="8153400" cy="4525963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ru-RU" sz="2000" smtClean="0"/>
              <a:t>в соответствии с планом-графиком, который обеспечивает периодичность и координацию и призван исключить нерациональное дублирование в организации и проведении проверок;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smtClean="0"/>
              <a:t>фронтальные проверки муниципальных органов управления образованием, организуемые органом управления образованием субъекта РФ, проводятся не чаще одного раза в пять лет;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smtClean="0"/>
              <a:t>муниципальные органы управления проводят инспекционные проверки образовательных учреждений и должностных лиц (тематические и комплексные) не реже одного раза в пять лет;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smtClean="0"/>
              <a:t>плановые проверки, как тематические, так и комплексные, проводятся не более трех раз в учебный год; 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35362"/>
          </a:xfrm>
        </p:spPr>
        <p:txBody>
          <a:bodyPr/>
          <a:lstStyle/>
          <a:p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b="1" i="1" smtClean="0">
                <a:solidFill>
                  <a:srgbClr val="7030A0"/>
                </a:solidFill>
              </a:rPr>
              <a:t>Оперативное инспектирование проводится в целях установления фактов и проверки сведений о нарушениях, указанных в обращениях граждан и организаций, и урегулирования конфликтных ситуаций в отношениях между участниками образовательного процесса.</a:t>
            </a: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/>
            </a:r>
            <a:br>
              <a:rPr lang="ru-RU" sz="3200" smtClean="0"/>
            </a:br>
            <a:endParaRPr lang="ru-RU" sz="320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3"/>
          <p:cNvSpPr>
            <a:spLocks noGrp="1"/>
          </p:cNvSpPr>
          <p:nvPr>
            <p:ph type="title"/>
          </p:nvPr>
        </p:nvSpPr>
        <p:spPr>
          <a:xfrm>
            <a:off x="762000" y="0"/>
            <a:ext cx="8153400" cy="5181600"/>
          </a:xfrm>
        </p:spPr>
        <p:txBody>
          <a:bodyPr/>
          <a:lstStyle/>
          <a:p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b="1" i="1" smtClean="0">
                <a:solidFill>
                  <a:srgbClr val="7030A0"/>
                </a:solidFill>
              </a:rPr>
              <a:t>Инспектирование в виде мониторинга призвано вести постоянное наблюдение за деятельностью объектов инспектирования, обеспечить постоянное пополнение, системный учет, обработку, анализ и накопление информации для совершенствования нормативных правовых актов для эффективного решения задач управления качеством образования.</a:t>
            </a: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/>
            </a:r>
            <a:br>
              <a:rPr lang="ru-RU" sz="3200" smtClean="0"/>
            </a:br>
            <a:endParaRPr lang="ru-RU" sz="320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525963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ru-RU" sz="2000" smtClean="0"/>
              <a:t>Комплексная проверка — наиболее объемный и сложный вид инспекторского контроля. Это проверка всех сторон жизни дошкольного учреждения.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smtClean="0"/>
              <a:t>Комплексная проверка дошкольных учреждений проводится не реже одного раза в пять лет. Продолжительность инспектирования детского сада зависит от количества групп в них, но не должна превышать десяти дней.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smtClean="0"/>
              <a:t>К инспектированию могут привлекаться заведующие, воспитатели, медицинские сестры дошкольных учреждений, работники городских методических кабинетов и другие квалифицированные специалисты </a:t>
            </a:r>
          </a:p>
        </p:txBody>
      </p:sp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1289050" y="228600"/>
            <a:ext cx="7626350" cy="1538834"/>
          </a:xfrm>
        </p:spPr>
        <p:txBody>
          <a:bodyPr wrap="square" tIns="152352" bIns="0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Основные направления работы при комплексной</a:t>
            </a:r>
            <a:br>
              <a:rPr lang="ru-RU" sz="2400" b="1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 проверке дошкольного учреждения</a:t>
            </a:r>
            <a:r>
              <a:rPr lang="ru-RU" sz="2400" b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</a:br>
            <a:endParaRPr lang="ru-RU" sz="18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1676400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ru-RU" sz="2000" smtClean="0"/>
              <a:t>Составление подробного плана проверки, в котором намечаются основные вопросы и методы инспектирования.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smtClean="0"/>
              <a:t>Проверки распределяются обязанности между членами бригады.</a:t>
            </a:r>
          </a:p>
        </p:txBody>
      </p:sp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1219200" y="533400"/>
            <a:ext cx="7310438" cy="892175"/>
          </a:xfrm>
        </p:spPr>
        <p:txBody>
          <a:bodyPr tIns="152352" bIns="0">
            <a:spAutoFit/>
          </a:bodyPr>
          <a:lstStyle/>
          <a:p>
            <a:pPr>
              <a:defRPr/>
            </a:pPr>
            <a:r>
              <a:rPr lang="ru-RU" sz="2400" b="1" i="1" dirty="0" smtClean="0">
                <a:solidFill>
                  <a:srgbClr val="C00000"/>
                </a:solidFill>
              </a:rPr>
              <a:t>Подготовка к проведению комплексной проверки </a:t>
            </a:r>
            <a:endParaRPr lang="ru-RU" sz="1800" b="1" i="1" dirty="0" smtClean="0">
              <a:solidFill>
                <a:srgbClr val="C00000"/>
              </a:solidFill>
            </a:endParaRPr>
          </a:p>
        </p:txBody>
      </p:sp>
      <p:pic>
        <p:nvPicPr>
          <p:cNvPr id="36866" name="Picture 2" descr="Картинка 1 из 71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2971800"/>
            <a:ext cx="2590800" cy="32865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525963"/>
          </a:xfrm>
        </p:spPr>
        <p:txBody>
          <a:bodyPr/>
          <a:lstStyle/>
          <a:p>
            <a:pPr algn="just">
              <a:buFont typeface="Wingdings" pitchFamily="2" charset="2"/>
              <a:buChar char="ü"/>
              <a:defRPr/>
            </a:pPr>
            <a:r>
              <a:rPr lang="ru-RU" sz="2000" dirty="0" smtClean="0"/>
              <a:t>Наблюдение и анализ занятий, прогулок, игр, различных режимных моментов.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2000" dirty="0" smtClean="0"/>
              <a:t>Ознакомление с документацией дошкольных учреждений (планами работы заведующей, воспитателей, родительского комитета, протоколами совещаний, книга ми учета детей и другими материалами.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2000" dirty="0" smtClean="0"/>
              <a:t>Беседа с руководителями и воспитателями. </a:t>
            </a:r>
          </a:p>
          <a:p>
            <a:pPr algn="just">
              <a:buFont typeface="Wingdings" pitchFamily="2" charset="2"/>
              <a:buChar char="ü"/>
              <a:defRPr/>
            </a:pPr>
            <a:endParaRPr lang="ru-RU" sz="2000" dirty="0" smtClean="0"/>
          </a:p>
          <a:p>
            <a:pPr algn="ctr">
              <a:buFontTx/>
              <a:buNone/>
              <a:defRPr/>
            </a:pPr>
            <a:r>
              <a:rPr lang="ru-RU" sz="2000" b="1" dirty="0" smtClean="0">
                <a:solidFill>
                  <a:srgbClr val="C00000"/>
                </a:solidFill>
              </a:rPr>
              <a:t>Результаты инспекторской проверки</a:t>
            </a:r>
          </a:p>
          <a:p>
            <a:pPr algn="ctr">
              <a:buFontTx/>
              <a:buNone/>
              <a:defRPr/>
            </a:pPr>
            <a:r>
              <a:rPr lang="ru-RU" sz="2000" b="1" dirty="0" smtClean="0">
                <a:solidFill>
                  <a:srgbClr val="C00000"/>
                </a:solidFill>
              </a:rPr>
              <a:t> оформляются актом, служебной запиской или аналитической справкой, содержащими обоснованные выводы и конкретные предложения по улучшению работы учреждения</a:t>
            </a:r>
            <a:r>
              <a:rPr lang="ru-RU" sz="2000" dirty="0" smtClean="0">
                <a:solidFill>
                  <a:srgbClr val="C00000"/>
                </a:solidFill>
              </a:rPr>
              <a:t>.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848600" cy="1262063"/>
          </a:xfrm>
        </p:spPr>
        <p:txBody>
          <a:bodyPr tIns="152352" bIns="0">
            <a:spAutoFit/>
          </a:bodyPr>
          <a:lstStyle/>
          <a:p>
            <a:pPr>
              <a:defRPr/>
            </a:pPr>
            <a:r>
              <a:rPr lang="ru-RU" sz="2400" b="1" i="1" dirty="0" smtClean="0">
                <a:solidFill>
                  <a:srgbClr val="C00000"/>
                </a:solidFill>
              </a:rPr>
              <a:t>Основными методами и приемами инспектирования</a:t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rgbClr val="C00000"/>
                </a:solidFill>
              </a:rPr>
              <a:t> являются:</a:t>
            </a:r>
            <a:endParaRPr lang="ru-RU" sz="1800" b="1" i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533400"/>
            <a:ext cx="7924800" cy="6019800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ru-RU" sz="1600" smtClean="0"/>
              <a:t>учебно-воспитательная работа в учреждении, выполнение программы воспитания, качество знаний, умений и навыков детей, методы работы воспитателей;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smtClean="0"/>
              <a:t>подбор, расстановка, воспитание кадров и повышение их квалификации, методическая работа в детском саду, деятельность методического кабинета;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smtClean="0"/>
              <a:t>состояние организационно-педагогической и административно-хозяйственной работы, материально-технической базы, техники безопасности и пожарной безопасности;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smtClean="0"/>
              <a:t>выполнение плана работы (численность детей, комплектование групп, посещаемость и т. д.);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smtClean="0"/>
              <a:t>финансовая деятельность, исполнение сметы;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smtClean="0"/>
              <a:t>уровень медицинского обслуживания, организация рационального питания детей;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smtClean="0"/>
              <a:t>педагогическое просвещение родителей;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smtClean="0"/>
              <a:t>стиль руководства учреждением, осуществление контроля за состоянием учебно-воспитательной работы со стороны заведующего и старшего воспитателя;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smtClean="0"/>
              <a:t>качество планов, организация контроля за исполнением решений педсоветов, производственных совещаний, планов, приказов и инструкций вышестоящих органов;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smtClean="0"/>
              <a:t>ведение делопроизводства в учреждении, документация, правильность ее оформления и хранения</a:t>
            </a:r>
            <a:r>
              <a:rPr lang="ru-RU" sz="2000" smtClean="0"/>
              <a:t>.</a:t>
            </a:r>
          </a:p>
        </p:txBody>
      </p:sp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848600" cy="523875"/>
          </a:xfrm>
        </p:spPr>
        <p:txBody>
          <a:bodyPr tIns="152352" bIns="0">
            <a:spAutoFit/>
          </a:bodyPr>
          <a:lstStyle/>
          <a:p>
            <a:pPr>
              <a:defRPr/>
            </a:pPr>
            <a:r>
              <a:rPr lang="ru-RU" sz="2400" b="1" i="1" dirty="0" smtClean="0">
                <a:solidFill>
                  <a:srgbClr val="C00000"/>
                </a:solidFill>
              </a:rPr>
              <a:t>Основные вопросы, подлежащие проверке:</a:t>
            </a:r>
            <a:endParaRPr lang="ru-RU" sz="1800" b="1" i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0"/>
                            </p:stCondLst>
                            <p:childTnLst>
                              <p:par>
                                <p:cTn id="3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3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0"/>
                            </p:stCondLst>
                            <p:childTnLst>
                              <p:par>
                                <p:cTn id="4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3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Контроль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066800"/>
            <a:ext cx="8229600" cy="4525963"/>
          </a:xfrm>
        </p:spPr>
        <p:txBody>
          <a:bodyPr/>
          <a:lstStyle/>
          <a:p>
            <a:r>
              <a:rPr lang="ru-RU" sz="2000" b="1" i="1" dirty="0" smtClean="0"/>
              <a:t>Контрольная функция </a:t>
            </a:r>
            <a:r>
              <a:rPr lang="ru-RU" sz="2000" i="1" dirty="0" smtClean="0"/>
              <a:t>является неотъемлемой частью управленческой деятельности. </a:t>
            </a:r>
            <a:r>
              <a:rPr lang="ru-RU" sz="2000" dirty="0" smtClean="0"/>
              <a:t>Информация, полученная в ходе контроля, является основой для принятия управленческих решений.</a:t>
            </a:r>
          </a:p>
          <a:p>
            <a:endParaRPr lang="ru-RU" dirty="0"/>
          </a:p>
        </p:txBody>
      </p:sp>
      <p:pic>
        <p:nvPicPr>
          <p:cNvPr id="2050" name="Picture 2" descr="C:\Users\Ольга\Desktop\paper-documen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2819400"/>
            <a:ext cx="5638800" cy="32531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1371600"/>
            <a:ext cx="7924800" cy="5181600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ru-RU" sz="2000" smtClean="0"/>
              <a:t>Проводится проверка состояния и анализ одного из направлений работы дошкольных учреждений, и нужна для более глубокого изучения отдельных сторон его деятельности.;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smtClean="0"/>
              <a:t>Изучается организация педагогического процесса в детском саду, но могут подвергаться проверке и административно-хозяйственные разделы работы.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smtClean="0"/>
              <a:t>Тематические проверки организуются по мере необходимости. Однако в течение учебного года одно дошкольное учреждение может быть тематически проверено не более трех раз.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smtClean="0"/>
              <a:t> Продолжительность проверки не должна превышать трех дней. По результатам тематической проверки составляется справка, а результаты проверки доводятся до сведения педагогического коллектива.</a:t>
            </a:r>
          </a:p>
          <a:p>
            <a:pPr algn="just">
              <a:buFont typeface="Wingdings" pitchFamily="2" charset="2"/>
              <a:buChar char="ü"/>
            </a:pPr>
            <a:endParaRPr lang="ru-RU" sz="1600" smtClean="0"/>
          </a:p>
        </p:txBody>
      </p:sp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848600" cy="1169988"/>
          </a:xfrm>
        </p:spPr>
        <p:txBody>
          <a:bodyPr tIns="152352" bIns="0">
            <a:spAutoFit/>
          </a:bodyPr>
          <a:lstStyle/>
          <a:p>
            <a:pPr>
              <a:defRPr/>
            </a:pPr>
            <a:r>
              <a:rPr lang="ru-RU" sz="2400" b="1" i="1" dirty="0" smtClean="0">
                <a:solidFill>
                  <a:srgbClr val="C00000"/>
                </a:solidFill>
              </a:rPr>
              <a:t>Ход и организация тематических проверок дошкольного учреждения</a:t>
            </a: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endParaRPr lang="ru-RU" sz="1800" b="1" i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685800"/>
            <a:ext cx="8153400" cy="586740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1400" b="1" smtClean="0"/>
              <a:t>Общие сведения о дошкольном учреждении, состояние материально-технической базы</a:t>
            </a:r>
          </a:p>
          <a:p>
            <a:pPr>
              <a:buFont typeface="Wingdings" pitchFamily="2" charset="2"/>
              <a:buChar char="ü"/>
            </a:pPr>
            <a:r>
              <a:rPr lang="ru-RU" sz="1400" b="1" smtClean="0"/>
              <a:t>Адрес ДОУ, в каком ведомстве находится.</a:t>
            </a:r>
          </a:p>
          <a:p>
            <a:pPr>
              <a:buFont typeface="Wingdings" pitchFamily="2" charset="2"/>
              <a:buChar char="ü"/>
            </a:pPr>
            <a:r>
              <a:rPr lang="ru-RU" sz="1400" b="1" smtClean="0"/>
              <a:t>Вид дошкольного учреждения, количество групп, плановый контингент детей, посещаемость в дни проверок (указать конкретно какой-либо день).</a:t>
            </a:r>
          </a:p>
          <a:p>
            <a:pPr>
              <a:buFont typeface="Wingdings" pitchFamily="2" charset="2"/>
              <a:buChar char="ü"/>
            </a:pPr>
            <a:r>
              <a:rPr lang="ru-RU" sz="1400" b="1" smtClean="0"/>
              <a:t>Сведения о здании: состояние и характеристика здания, участка, качество и дата проведенного ремонта, эстетическое оформление.</a:t>
            </a:r>
          </a:p>
          <a:p>
            <a:pPr>
              <a:buFont typeface="Wingdings" pitchFamily="2" charset="2"/>
              <a:buChar char="ü"/>
            </a:pPr>
            <a:r>
              <a:rPr lang="ru-RU" sz="1400" b="1" smtClean="0"/>
              <a:t>Оборудование групп.</a:t>
            </a:r>
          </a:p>
          <a:p>
            <a:pPr>
              <a:buFont typeface="Wingdings" pitchFamily="2" charset="2"/>
              <a:buChar char="ü"/>
            </a:pPr>
            <a:r>
              <a:rPr lang="ru-RU" sz="1400" b="1" smtClean="0"/>
              <a:t>Качественный состав педагогических кадров дошкольного учреждения</a:t>
            </a:r>
          </a:p>
          <a:p>
            <a:pPr>
              <a:buFont typeface="Wingdings" pitchFamily="2" charset="2"/>
              <a:buChar char="ü"/>
            </a:pPr>
            <a:r>
              <a:rPr lang="ru-RU" sz="1400" b="1" smtClean="0"/>
              <a:t>Специалисты по музыкальному воспитанию, изобразительной деятельности, логопед, психолог, инструктор по физическому воспитанию, плаванию.</a:t>
            </a:r>
          </a:p>
          <a:p>
            <a:pPr>
              <a:buFont typeface="Wingdings" pitchFamily="2" charset="2"/>
              <a:buChar char="ü"/>
            </a:pPr>
            <a:r>
              <a:rPr lang="ru-RU" sz="1400" b="1" smtClean="0"/>
              <a:t>Медицинский персонал.</a:t>
            </a:r>
          </a:p>
          <a:p>
            <a:pPr>
              <a:buFont typeface="Wingdings" pitchFamily="2" charset="2"/>
              <a:buChar char="ü"/>
            </a:pPr>
            <a:r>
              <a:rPr lang="ru-RU" sz="1400" b="1" smtClean="0"/>
              <a:t>Оснащение образовательного процесса</a:t>
            </a:r>
          </a:p>
          <a:p>
            <a:pPr>
              <a:buFont typeface="Wingdings" pitchFamily="2" charset="2"/>
              <a:buChar char="ü"/>
            </a:pPr>
            <a:r>
              <a:rPr lang="ru-RU" sz="1400" b="1" smtClean="0"/>
              <a:t>Методический кабинет, его организация и функционирование.</a:t>
            </a:r>
          </a:p>
          <a:p>
            <a:pPr>
              <a:buFont typeface="Wingdings" pitchFamily="2" charset="2"/>
              <a:buChar char="ü"/>
            </a:pPr>
            <a:r>
              <a:rPr lang="ru-RU" sz="1400" b="1" smtClean="0"/>
              <a:t>Диагностика выполнения образовательной работы.</a:t>
            </a:r>
          </a:p>
          <a:p>
            <a:pPr>
              <a:buFont typeface="Wingdings" pitchFamily="2" charset="2"/>
              <a:buChar char="ü"/>
            </a:pPr>
            <a:r>
              <a:rPr lang="ru-RU" sz="1400" b="1" smtClean="0"/>
              <a:t>Новации в ДОУ.</a:t>
            </a:r>
          </a:p>
          <a:p>
            <a:pPr>
              <a:buFont typeface="Wingdings" pitchFamily="2" charset="2"/>
              <a:buChar char="ü"/>
            </a:pPr>
            <a:r>
              <a:rPr lang="ru-RU" sz="1400" b="1" smtClean="0"/>
              <a:t>Кружковая работа, дополнительные услуги в ДОУ</a:t>
            </a:r>
          </a:p>
          <a:p>
            <a:pPr>
              <a:buFont typeface="Wingdings" pitchFamily="2" charset="2"/>
              <a:buChar char="ü"/>
            </a:pPr>
            <a:r>
              <a:rPr lang="ru-RU" sz="1400" b="1" smtClean="0"/>
              <a:t>Анализ качества медицинского обслуживания</a:t>
            </a:r>
          </a:p>
          <a:p>
            <a:pPr>
              <a:buFont typeface="Wingdings" pitchFamily="2" charset="2"/>
              <a:buChar char="ü"/>
            </a:pPr>
            <a:r>
              <a:rPr lang="ru-RU" sz="1400" b="1" smtClean="0"/>
              <a:t>Анализ заболеваемости детей </a:t>
            </a:r>
          </a:p>
          <a:p>
            <a:pPr>
              <a:buFont typeface="Wingdings" pitchFamily="2" charset="2"/>
              <a:buChar char="ü"/>
            </a:pPr>
            <a:r>
              <a:rPr lang="ru-RU" sz="1400" b="1" smtClean="0"/>
              <a:t>Анализ организации и контроля за детским питанием</a:t>
            </a:r>
          </a:p>
          <a:p>
            <a:pPr>
              <a:buFont typeface="Wingdings" pitchFamily="2" charset="2"/>
              <a:buChar char="ü"/>
            </a:pPr>
            <a:r>
              <a:rPr lang="ru-RU" sz="1400" b="1" smtClean="0"/>
              <a:t>Состояние техники безопасности и соблюдение правил пожарной безопасности</a:t>
            </a:r>
          </a:p>
          <a:p>
            <a:pPr>
              <a:buFont typeface="Wingdings" pitchFamily="2" charset="2"/>
              <a:buChar char="ü"/>
            </a:pPr>
            <a:r>
              <a:rPr lang="ru-RU" sz="1400" b="1" i="1" smtClean="0"/>
              <a:t>Делопроизводство</a:t>
            </a:r>
          </a:p>
          <a:p>
            <a:pPr>
              <a:buFont typeface="Wingdings" pitchFamily="2" charset="2"/>
              <a:buChar char="ü"/>
            </a:pPr>
            <a:r>
              <a:rPr lang="ru-RU" sz="1400" b="1" i="1" smtClean="0"/>
              <a:t>Анализ руководства дошкольным учреждением</a:t>
            </a:r>
            <a:endParaRPr lang="ru-RU" sz="1400" b="1" smtClean="0"/>
          </a:p>
          <a:p>
            <a:pPr>
              <a:buFont typeface="Wingdings" pitchFamily="2" charset="2"/>
              <a:buChar char="ü"/>
            </a:pPr>
            <a:endParaRPr lang="ru-RU" sz="1400" smtClean="0"/>
          </a:p>
          <a:p>
            <a:pPr>
              <a:buFont typeface="Wingdings" pitchFamily="2" charset="2"/>
              <a:buChar char="ü"/>
            </a:pPr>
            <a:endParaRPr lang="ru-RU" sz="1400" b="1" smtClean="0"/>
          </a:p>
          <a:p>
            <a:endParaRPr lang="ru-RU" sz="1600" smtClean="0"/>
          </a:p>
          <a:p>
            <a:endParaRPr lang="ru-RU" sz="1600" smtClean="0"/>
          </a:p>
          <a:p>
            <a:endParaRPr lang="ru-RU" sz="1600" smtClean="0"/>
          </a:p>
        </p:txBody>
      </p:sp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7848600" cy="1108075"/>
          </a:xfrm>
        </p:spPr>
        <p:txBody>
          <a:bodyPr tIns="152352" bIns="0">
            <a:spAutoFit/>
          </a:bodyPr>
          <a:lstStyle/>
          <a:p>
            <a:pPr>
              <a:defRPr/>
            </a:pPr>
            <a:r>
              <a:rPr lang="ru-RU" sz="2000" b="1" i="1" dirty="0" smtClean="0">
                <a:solidFill>
                  <a:srgbClr val="C00000"/>
                </a:solidFill>
              </a:rPr>
              <a:t>Примерный план комплексной (фронтальной) проверки</a:t>
            </a: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1800" b="1" i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0"/>
                            </p:stCondLst>
                            <p:childTnLst>
                              <p:par>
                                <p:cTn id="3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3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0"/>
                            </p:stCondLst>
                            <p:childTnLst>
                              <p:par>
                                <p:cTn id="4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3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0"/>
                            </p:stCondLst>
                            <p:childTnLst>
                              <p:par>
                                <p:cTn id="4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3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0"/>
                            </p:stCondLst>
                            <p:childTnLst>
                              <p:par>
                                <p:cTn id="4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3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0"/>
                            </p:stCondLst>
                            <p:childTnLst>
                              <p:par>
                                <p:cTn id="5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3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0"/>
                            </p:stCondLst>
                            <p:childTnLst>
                              <p:par>
                                <p:cTn id="5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3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0"/>
                            </p:stCondLst>
                            <p:childTnLst>
                              <p:par>
                                <p:cTn id="6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3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0"/>
                            </p:stCondLst>
                            <p:childTnLst>
                              <p:par>
                                <p:cTn id="6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3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0"/>
                            </p:stCondLst>
                            <p:childTnLst>
                              <p:par>
                                <p:cTn id="6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3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0"/>
                            </p:stCondLst>
                            <p:childTnLst>
                              <p:par>
                                <p:cTn id="7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3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000"/>
                            </p:stCondLst>
                            <p:childTnLst>
                              <p:par>
                                <p:cTn id="7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9" dur="3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Внешний контроль качества образования в ДОУ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419600" cy="4525963"/>
          </a:xfrm>
        </p:spPr>
        <p:txBody>
          <a:bodyPr/>
          <a:lstStyle/>
          <a:p>
            <a:r>
              <a:rPr lang="ru-RU" sz="2800" dirty="0" smtClean="0"/>
              <a:t>Документарная проверка</a:t>
            </a:r>
          </a:p>
          <a:p>
            <a:r>
              <a:rPr lang="ru-RU" sz="2800" dirty="0" smtClean="0"/>
              <a:t>Выездная проверка</a:t>
            </a:r>
          </a:p>
          <a:p>
            <a:pPr>
              <a:buNone/>
            </a:pPr>
            <a:r>
              <a:rPr lang="ru-RU" sz="2800" dirty="0" smtClean="0"/>
              <a:t>Проводятся на основании Приказа Департамента образования. Проводят эксперты аккредитованные МЦКО.</a:t>
            </a:r>
            <a:endParaRPr lang="ru-RU" sz="2800" dirty="0"/>
          </a:p>
        </p:txBody>
      </p:sp>
      <p:pic>
        <p:nvPicPr>
          <p:cNvPr id="1026" name="Picture 2" descr="C:\Users\Ольга\Desktop\knig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2286000"/>
            <a:ext cx="3860800" cy="386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Документарная проверка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990600"/>
            <a:ext cx="5486400" cy="5257800"/>
          </a:xfrm>
        </p:spPr>
        <p:txBody>
          <a:bodyPr/>
          <a:lstStyle/>
          <a:p>
            <a:r>
              <a:rPr lang="ru-RU" sz="2000" dirty="0" smtClean="0"/>
              <a:t>общеобразовательная программа ДОУ;</a:t>
            </a:r>
          </a:p>
          <a:p>
            <a:r>
              <a:rPr lang="ru-RU" sz="2000" dirty="0" smtClean="0"/>
              <a:t>расписание занятий на текущий учебный год (расписание непосредственно образовательной деятельности);</a:t>
            </a:r>
          </a:p>
          <a:p>
            <a:r>
              <a:rPr lang="ru-RU" sz="2000" dirty="0" smtClean="0"/>
              <a:t>план работы учреждения на текущий учебный год с анализом выполнения плана работы за предыдущий учебный год (могут быть запрошены планы за два года); </a:t>
            </a:r>
          </a:p>
          <a:p>
            <a:r>
              <a:rPr lang="ru-RU" sz="2000" dirty="0" smtClean="0"/>
              <a:t>документы по мониторингу;</a:t>
            </a:r>
          </a:p>
          <a:p>
            <a:r>
              <a:rPr lang="ru-RU" sz="2000" dirty="0" smtClean="0"/>
              <a:t>документы, связанные с работой специалистов;</a:t>
            </a:r>
          </a:p>
          <a:p>
            <a:r>
              <a:rPr lang="ru-RU" sz="2000" dirty="0" smtClean="0"/>
              <a:t>протоколы заседаний педагогических советов;</a:t>
            </a:r>
          </a:p>
          <a:p>
            <a:r>
              <a:rPr lang="ru-RU" sz="2000" dirty="0" smtClean="0"/>
              <a:t>документация по видам контроля</a:t>
            </a:r>
          </a:p>
          <a:p>
            <a:r>
              <a:rPr lang="ru-RU" sz="2000" dirty="0" smtClean="0"/>
              <a:t>некоторые документы, касающиеся безопасности ДОУ</a:t>
            </a:r>
          </a:p>
          <a:p>
            <a:endParaRPr lang="ru-RU" sz="2000" dirty="0"/>
          </a:p>
        </p:txBody>
      </p:sp>
      <p:pic>
        <p:nvPicPr>
          <p:cNvPr id="3074" name="Picture 2" descr="C:\Users\Ольга\Desktop\540840-480.jpg"/>
          <p:cNvPicPr>
            <a:picLocks noChangeAspect="1" noChangeArrowheads="1"/>
          </p:cNvPicPr>
          <p:nvPr/>
        </p:nvPicPr>
        <p:blipFill>
          <a:blip r:embed="rId2"/>
          <a:srcRect l="20000" t="35556"/>
          <a:stretch>
            <a:fillRect/>
          </a:stretch>
        </p:blipFill>
        <p:spPr bwMode="auto">
          <a:xfrm>
            <a:off x="7010400" y="3810000"/>
            <a:ext cx="182880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Выездная проверка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762000"/>
            <a:ext cx="8229600" cy="5867400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В ходе проведения выездной проверки может проводиться экспертиза более широкого спектра документов и материалов, необходимых для достижения целей и задач проверки</a:t>
            </a:r>
            <a:r>
              <a:rPr lang="ru-RU" sz="2400" dirty="0" smtClean="0"/>
              <a:t>:</a:t>
            </a:r>
          </a:p>
          <a:p>
            <a:pPr lvl="0">
              <a:buNone/>
            </a:pPr>
            <a:r>
              <a:rPr lang="ru-RU" sz="1800" b="1" dirty="0" smtClean="0"/>
              <a:t>документы, характеризующие деятельность учреждения как юридического лица:</a:t>
            </a:r>
          </a:p>
          <a:p>
            <a:pPr lvl="0"/>
            <a:r>
              <a:rPr lang="ru-RU" sz="1800" b="1" dirty="0" smtClean="0"/>
              <a:t>учредительные документы;</a:t>
            </a:r>
          </a:p>
          <a:p>
            <a:pPr lvl="0"/>
            <a:r>
              <a:rPr lang="ru-RU" sz="1800" b="1" dirty="0" smtClean="0"/>
              <a:t>лицензия на ведение образовательной деятельности с приложением;</a:t>
            </a:r>
          </a:p>
          <a:p>
            <a:pPr lvl="0">
              <a:buNone/>
            </a:pPr>
            <a:r>
              <a:rPr lang="ru-RU" sz="1800" b="1" dirty="0" smtClean="0"/>
              <a:t>документы, регламентирующие деятельность сотрудников проверяемого учреждения при осуществлении образовательного процесса;</a:t>
            </a:r>
          </a:p>
          <a:p>
            <a:pPr lvl="0"/>
            <a:r>
              <a:rPr lang="ru-RU" sz="1800" b="1" dirty="0" smtClean="0"/>
              <a:t>должностные инструкции сотрудников проверяемого учреждения;</a:t>
            </a:r>
          </a:p>
          <a:p>
            <a:pPr lvl="0"/>
            <a:r>
              <a:rPr lang="ru-RU" sz="1800" b="1" dirty="0" smtClean="0"/>
              <a:t>инструкция по охране жизни и здоровья воспитанников;</a:t>
            </a:r>
          </a:p>
          <a:p>
            <a:pPr lvl="0"/>
            <a:r>
              <a:rPr lang="ru-RU" sz="1800" b="1" dirty="0" smtClean="0"/>
              <a:t>педагогическая документация, регламентирующая учебно-воспитательный процесс ДОУ:</a:t>
            </a:r>
          </a:p>
          <a:p>
            <a:pPr lvl="0"/>
            <a:r>
              <a:rPr lang="ru-RU" sz="1800" b="1" dirty="0" smtClean="0"/>
              <a:t> образовательная программа ДОУ;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304800"/>
            <a:ext cx="8229600" cy="6248400"/>
          </a:xfrm>
        </p:spPr>
        <p:txBody>
          <a:bodyPr/>
          <a:lstStyle/>
          <a:p>
            <a:pPr lvl="0"/>
            <a:r>
              <a:rPr lang="ru-RU" b="1" dirty="0" smtClean="0"/>
              <a:t> </a:t>
            </a:r>
            <a:r>
              <a:rPr lang="ru-RU" sz="2400" b="1" dirty="0" smtClean="0"/>
              <a:t>план работы ДОУ на учебный год с анализом выполнения плана работы за предыдущий учебный год;</a:t>
            </a:r>
          </a:p>
          <a:p>
            <a:pPr lvl="0"/>
            <a:r>
              <a:rPr lang="ru-RU" sz="2400" b="1" dirty="0" smtClean="0"/>
              <a:t> расписание непрерывной непосредственно образовательной деятельности воспитанников;</a:t>
            </a:r>
          </a:p>
          <a:p>
            <a:pPr lvl="0"/>
            <a:r>
              <a:rPr lang="ru-RU" sz="2400" b="1" dirty="0" smtClean="0"/>
              <a:t> протоколы педагогических советов;</a:t>
            </a:r>
          </a:p>
          <a:p>
            <a:pPr lvl="0"/>
            <a:r>
              <a:rPr lang="ru-RU" sz="2400" b="1" dirty="0" smtClean="0"/>
              <a:t> документы по всем видам контроля (оперативный, тематический, итоговый);</a:t>
            </a:r>
          </a:p>
          <a:p>
            <a:pPr lvl="0"/>
            <a:r>
              <a:rPr lang="ru-RU" sz="2400" b="1" dirty="0" smtClean="0"/>
              <a:t> документация педагогов (перспективное и календарное планирование, результаты педагогической диагностики);</a:t>
            </a:r>
          </a:p>
          <a:p>
            <a:pPr lvl="0"/>
            <a:r>
              <a:rPr lang="ru-RU" sz="2400" b="1" dirty="0" smtClean="0"/>
              <a:t> программа развития ДОУ.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Внутренний контроль ДОУ.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контрольно – диагностическая деятельность является одним из действенных регуляторов качества педагогического процесса, внутренний контроль осуществляет руководитель ДОУ. Внутренний контроль может осуществляться в виде плановых (тематических, итоговых) или оперативных проверок, мониторинга.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762000"/>
            <a:ext cx="7620000" cy="685800"/>
          </a:xfrm>
        </p:spPr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</a:rPr>
              <a:t>По итогам контроля в зависимости от его формы, целей и задач и с учётом реального положения дел: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371600"/>
            <a:ext cx="8153400" cy="4754563"/>
          </a:xfrm>
        </p:spPr>
        <p:txBody>
          <a:bodyPr/>
          <a:lstStyle/>
          <a:p>
            <a:pPr lvl="0"/>
            <a:r>
              <a:rPr lang="ru-RU" sz="2800" dirty="0" smtClean="0"/>
              <a:t>проводятся заседания педагогических и методических советов, производственные совещания, рабочие совещания с педагогическим составом;</a:t>
            </a:r>
          </a:p>
          <a:p>
            <a:pPr lvl="0"/>
            <a:r>
              <a:rPr lang="ru-RU" sz="2800" dirty="0" smtClean="0"/>
              <a:t>сделанные замечания и приложения фиксируются в документации согласно номенклатуре дел данного образовательного учреждения;</a:t>
            </a:r>
          </a:p>
          <a:p>
            <a:pPr lvl="0"/>
            <a:r>
              <a:rPr lang="ru-RU" sz="2800" dirty="0" smtClean="0"/>
              <a:t>результаты могут учитываться при проведении аттестации педагогических кадров.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Оперативный контроль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219200"/>
            <a:ext cx="6400800" cy="4525963"/>
          </a:xfrm>
        </p:spPr>
        <p:txBody>
          <a:bodyPr/>
          <a:lstStyle/>
          <a:p>
            <a:r>
              <a:rPr lang="ru-RU" sz="2400" dirty="0" smtClean="0"/>
              <a:t>направлен на изучение ежедневной информации о ходе и результатах педагогического процесса, выявление причин, нарушающих его. По итогам оперативного контроля вносятся изменения в педагогическую деятельность. Оперативный контроль — это не констатация фактов, а их сравнение, обобщение, анализ, поиск причин, вызвавших ту или иную проблему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5122" name="Picture 2" descr="C:\Users\Ольга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4648200"/>
            <a:ext cx="3071114" cy="2038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Тематический контроль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146" name="Picture 2" descr="C:\Users\Ольга\Desktop\d9dc447981c56f72b247c09b763d2726.jp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0" y="3886200"/>
            <a:ext cx="3523198" cy="2639219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838200" y="1295400"/>
            <a:ext cx="44958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омогает собрать наиболее полную информацию, а следовательно, вовремя внести коррективы в работу педагогического коллектива или отдельного воспитателя.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ru-RU" sz="2800" dirty="0" smtClean="0">
                <a:solidFill>
                  <a:srgbClr val="C00000"/>
                </a:solidFill>
              </a:rPr>
              <a:t>Нормативные документы, на основании которых проводится контроль в ОУ 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86400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Закон РФ «Об образовании»;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«Об организации контроля за деятельностью дошкольных образовательных учреждений»   Письмо Министерства образования РФ   4 августа 2000 г.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236/23-16;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Письмо Минобразования России от 10 сентября 1999 г. № 22-06-874 «Об обеспечении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инспекционно-контрольной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деятельности»;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РФ от 23.11.2009 № 655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"Об утверждении и введении в действие федеральных государственных требований к структуре основной общеобразовательной программы дошкольного образования»;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РФ от 20 июля 2011 г. N 2151 г. Москва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"Об утверждении федеральных государственных требований к условиям реализации основной общеобразовательной программы дошкольного образования»;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РФ от 28 декабря 2010 г. N 2106 г. Москва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"Об утверждении федеральных требований к образовательным учреждениям в части охраны здоровья обучающихся, воспитанников"</a:t>
            </a:r>
          </a:p>
          <a:p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0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Этапы тематического контроля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838200"/>
            <a:ext cx="7772400" cy="5638800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/>
              <a:t>1-й этап </a:t>
            </a:r>
          </a:p>
          <a:p>
            <a:pPr>
              <a:buNone/>
            </a:pPr>
            <a:r>
              <a:rPr lang="ru-RU" sz="2400" dirty="0" smtClean="0"/>
              <a:t>Постановка целей тематического контроля.</a:t>
            </a:r>
          </a:p>
          <a:p>
            <a:pPr>
              <a:buNone/>
            </a:pPr>
            <a:r>
              <a:rPr lang="ru-RU" sz="2400" b="1" dirty="0" smtClean="0"/>
              <a:t>2-й этап</a:t>
            </a:r>
          </a:p>
          <a:p>
            <a:pPr>
              <a:buNone/>
            </a:pPr>
            <a:r>
              <a:rPr lang="ru-RU" sz="2400" dirty="0" smtClean="0"/>
              <a:t>Составление плана тематического контроля с учетом специфики детского сада и результатов работы по выбранной теме в предшествующие годы.</a:t>
            </a:r>
          </a:p>
          <a:p>
            <a:pPr>
              <a:buNone/>
            </a:pPr>
            <a:r>
              <a:rPr lang="ru-RU" sz="2400" b="1" dirty="0" smtClean="0"/>
              <a:t>3-й этап. </a:t>
            </a:r>
          </a:p>
          <a:p>
            <a:pPr>
              <a:buNone/>
            </a:pPr>
            <a:r>
              <a:rPr lang="ru-RU" sz="2400" dirty="0" smtClean="0"/>
              <a:t>Подготовка руководителя к проведению тематического контроля</a:t>
            </a:r>
          </a:p>
          <a:p>
            <a:pPr>
              <a:buNone/>
            </a:pPr>
            <a:r>
              <a:rPr lang="ru-RU" sz="2400" b="1" dirty="0" smtClean="0"/>
              <a:t>4-й этап. </a:t>
            </a:r>
          </a:p>
          <a:p>
            <a:pPr>
              <a:buNone/>
            </a:pPr>
            <a:r>
              <a:rPr lang="ru-RU" sz="2400" dirty="0" smtClean="0"/>
              <a:t>Распределение обязанностей, вопросов к изучению, определение сроков выполнения работ.</a:t>
            </a:r>
          </a:p>
          <a:p>
            <a:pPr>
              <a:buNone/>
            </a:pP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В соответствии с годовой задачей тематический контроль предлагает изучение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525963"/>
          </a:xfrm>
        </p:spPr>
        <p:txBody>
          <a:bodyPr/>
          <a:lstStyle/>
          <a:p>
            <a:pPr lvl="0"/>
            <a:r>
              <a:rPr lang="ru-RU" sz="2800" dirty="0" smtClean="0"/>
              <a:t>уровня развития детей;</a:t>
            </a:r>
          </a:p>
          <a:p>
            <a:pPr lvl="0"/>
            <a:r>
              <a:rPr lang="ru-RU" sz="2800" dirty="0" smtClean="0"/>
              <a:t>уровня профессионального мастерства педагогов;</a:t>
            </a:r>
          </a:p>
          <a:p>
            <a:pPr lvl="0"/>
            <a:r>
              <a:rPr lang="ru-RU" sz="2800" dirty="0" smtClean="0"/>
              <a:t>системы планирования работы воспитателей;</a:t>
            </a:r>
          </a:p>
          <a:p>
            <a:pPr lvl="0"/>
            <a:r>
              <a:rPr lang="ru-RU" sz="2800" dirty="0" smtClean="0"/>
              <a:t>рациональности предметно развивающей среды и её обновления;</a:t>
            </a:r>
          </a:p>
          <a:p>
            <a:pPr lvl="0"/>
            <a:r>
              <a:rPr lang="ru-RU" sz="2800" dirty="0" smtClean="0"/>
              <a:t>результативности системы взаимодействия с родителями воспитанников.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льга\Desktop\для работы дома\фоны\94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49"/>
            <a:ext cx="9144000" cy="6847301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142852"/>
            <a:ext cx="792961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ОРГАНИЗАЦИЯ МЕДИКО-ПЕДАГОГИЧЕСКОГО КОНТРОЛЯ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571472" y="1143000"/>
            <a:ext cx="621032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дошкольном  учреждении  любого вида  разрабатывается  система  медико-педагогического  контроля. В  ее  содержание  необходимо  включить  следующие  примерные  разделы: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санитарно-гигиенический  режим;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питание;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режим  дня;</a:t>
            </a: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режим непосредственно образовательной деятельности;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двигательный  режим;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охрана  жизни  и безопасность жизнедеятельности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детей и сотрудников.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098" name="Picture 2" descr="C:\Users\Ольга\Desktop\f053cfa63a71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2057400"/>
            <a:ext cx="2072443" cy="25891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для работы дома\фоны\94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49"/>
            <a:ext cx="9144000" cy="684730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pPr lvl="0"/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Дневник Ф – 127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2071679"/>
          <a:ext cx="8472518" cy="3982598"/>
        </p:xfrm>
        <a:graphic>
          <a:graphicData uri="http://schemas.openxmlformats.org/drawingml/2006/table">
            <a:tbl>
              <a:tblPr/>
              <a:tblGrid>
                <a:gridCol w="680961"/>
                <a:gridCol w="1512949"/>
                <a:gridCol w="831989"/>
                <a:gridCol w="756207"/>
                <a:gridCol w="756742"/>
                <a:gridCol w="756742"/>
                <a:gridCol w="2080240"/>
                <a:gridCol w="1096688"/>
              </a:tblGrid>
              <a:tr h="338648"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Дата: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551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600" b="1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Фамилия, имя ребёнка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Дата рождения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Результаты осмотра во время утреннего приема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Наблюдения  педагога в течение дня 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(сдаваемое количество детей, состояние их здоровья, происшествия, на что необходимо обратить внимание, передать родителям, подпись)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Сведения, полученные от родителей 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(если есть)</a:t>
                      </a: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  - 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поведение ребенка дома, сон, аппетит, стул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26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кожа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зев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ru-RU" sz="1600" b="1" baseline="30000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96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000100" y="928670"/>
            <a:ext cx="785818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Документ, в котором воспитатели ежедневно фиксируют состояние здоровья каждого ребенка, основные изменения, новое в развитии и поведении детей.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для работы дома\фоны\94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49"/>
            <a:ext cx="9144000" cy="684730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500042"/>
            <a:ext cx="7229468" cy="785818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rgbClr val="C00000"/>
                </a:solidFill>
              </a:rPr>
              <a:t>Объем двигательной </a:t>
            </a:r>
            <a:r>
              <a:rPr lang="ru-RU" sz="3100" b="1" i="1" dirty="0">
                <a:solidFill>
                  <a:srgbClr val="C00000"/>
                </a:solidFill>
              </a:rPr>
              <a:t>деятельности за неделю</a:t>
            </a:r>
            <a:r>
              <a:rPr lang="ru-RU" sz="2800" b="1" i="1" dirty="0">
                <a:solidFill>
                  <a:srgbClr val="C00000"/>
                </a:solidFill>
              </a:rPr>
              <a:t>: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14617"/>
          </a:xfrm>
        </p:spPr>
        <p:txBody>
          <a:bodyPr/>
          <a:lstStyle/>
          <a:p>
            <a:pPr lvl="0"/>
            <a:r>
              <a:rPr lang="ru-RU" dirty="0"/>
              <a:t>     </a:t>
            </a:r>
            <a:r>
              <a:rPr lang="ru-RU" sz="2800" dirty="0"/>
              <a:t>   3-4 года  не менее 6 часов,</a:t>
            </a:r>
          </a:p>
          <a:p>
            <a:pPr lvl="0"/>
            <a:r>
              <a:rPr lang="ru-RU" sz="2800" dirty="0"/>
              <a:t>        4-5 лет  не менее 8 часов,</a:t>
            </a:r>
          </a:p>
          <a:p>
            <a:pPr lvl="0"/>
            <a:r>
              <a:rPr lang="ru-RU" sz="2800" dirty="0"/>
              <a:t>        5-6 лет  не менее 10-12 часов.</a:t>
            </a:r>
          </a:p>
          <a:p>
            <a:pPr algn="ctr">
              <a:buNone/>
            </a:pPr>
            <a:r>
              <a:rPr lang="ru-RU" sz="2800" b="1" i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Объем двигательной активности </a:t>
            </a:r>
            <a:r>
              <a:rPr lang="ru-RU" sz="2800" b="1" i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в день по </a:t>
            </a:r>
            <a:r>
              <a:rPr lang="ru-RU" sz="2800" b="1" i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шагомеру:</a:t>
            </a:r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00100" y="4214818"/>
          <a:ext cx="7858180" cy="2214578"/>
        </p:xfrm>
        <a:graphic>
          <a:graphicData uri="http://schemas.openxmlformats.org/drawingml/2006/table">
            <a:tbl>
              <a:tblPr/>
              <a:tblGrid>
                <a:gridCol w="1565947"/>
                <a:gridCol w="2989668"/>
                <a:gridCol w="3302565"/>
              </a:tblGrid>
              <a:tr h="3871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latin typeface="Calibri"/>
                        <a:cs typeface="Times New Roman"/>
                      </a:endParaRPr>
                    </a:p>
                  </a:txBody>
                  <a:tcPr marL="61107" marR="611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Теплое время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Холодное время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74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года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 года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 лет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 лет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 лет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     11-12 тысяч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     12,5-13,5 тысяч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     14-15 тысяч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     15,5-17,5 тысяч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     18-20 тысяч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               9-9,5 тысяч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               10-10,5 тысяч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               11-12 тысяч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               12,5-14,5 тысяч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               14,5-17,5 тысяч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для работы дома\фоны\94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49"/>
            <a:ext cx="9144000" cy="684730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571480"/>
            <a:ext cx="8143932" cy="582594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Медицинский  контроль за  физическим воспитанием  детей в дошкольных  учреждениях  включает:</a:t>
            </a:r>
            <a:r>
              <a:rPr lang="ru-RU" sz="2000" dirty="0">
                <a:solidFill>
                  <a:srgbClr val="C00000"/>
                </a:solidFill>
              </a:rPr>
              <a:t/>
            </a:r>
            <a:br>
              <a:rPr lang="ru-RU" sz="2000" dirty="0">
                <a:solidFill>
                  <a:srgbClr val="C00000"/>
                </a:solidFill>
              </a:rPr>
            </a:b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214974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sz="2400" b="1" i="1" dirty="0"/>
              <a:t>Динамическое  наблюдение за состоянием  здоровья и физическим  развитием  детей, которое осуществляется  при  углубленных  осмотрах  врачами </a:t>
            </a:r>
            <a:r>
              <a:rPr lang="ru-RU" sz="2400" b="1" i="1" dirty="0" smtClean="0"/>
              <a:t>дошкольных </a:t>
            </a:r>
            <a:r>
              <a:rPr lang="ru-RU" sz="2400" b="1" i="1" dirty="0"/>
              <a:t> учреждений  или  поликлиники. </a:t>
            </a:r>
            <a:endParaRPr lang="ru-RU" sz="2400" b="1" i="1" dirty="0" smtClean="0"/>
          </a:p>
          <a:p>
            <a:pPr lvl="0"/>
            <a:r>
              <a:rPr lang="ru-RU" sz="2400" b="1" i="1" dirty="0"/>
              <a:t>Медико-педагогические  наблюдения        за  организацией  двигательного  режима, методикой  проведения и организацией занятий физическими  упражнениями и  их  воздействием на  организм  ребенка; контроль  за  осуществлением системы  закаливания.</a:t>
            </a:r>
          </a:p>
          <a:p>
            <a:pPr lvl="0"/>
            <a:r>
              <a:rPr lang="ru-RU" sz="2400" b="1" i="1" dirty="0"/>
              <a:t>Контроль за  санитарно-гигиеническим  состоянием  мест проведения  занятий (помещения,  участок), физкультурного  оборудования, спортивной  одежде и обуви.</a:t>
            </a:r>
          </a:p>
          <a:p>
            <a:pPr lvl="0"/>
            <a:r>
              <a:rPr lang="ru-RU" sz="2400" b="1" i="1" dirty="0"/>
              <a:t>Санитарно-просветительную работу по  вопросам физического  воспитания  дошкольников  среди персонала дошкольного  учреждения и  родителей.</a:t>
            </a:r>
          </a:p>
          <a:p>
            <a:pPr algn="just"/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для работы дома\фоны\94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49"/>
            <a:ext cx="9144000" cy="684730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2910" y="357166"/>
            <a:ext cx="7072362" cy="64294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анные  физической  подготовленности и  физической  работоспособности  ребенка</a:t>
            </a:r>
            <a:b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14618"/>
          </a:xfrm>
        </p:spPr>
        <p:txBody>
          <a:bodyPr/>
          <a:lstStyle/>
          <a:p>
            <a:pPr lvl="0"/>
            <a:r>
              <a:rPr lang="ru-RU" dirty="0"/>
              <a:t>измерение мышечной  силы  рук;</a:t>
            </a:r>
          </a:p>
          <a:p>
            <a:pPr lvl="0"/>
            <a:r>
              <a:rPr lang="ru-RU" dirty="0"/>
              <a:t>измерение  силы  мышц  туловища;</a:t>
            </a:r>
          </a:p>
          <a:p>
            <a:pPr lvl="0"/>
            <a:r>
              <a:rPr lang="ru-RU" dirty="0"/>
              <a:t>жизненная  емкость  </a:t>
            </a:r>
            <a:r>
              <a:rPr lang="ru-RU" dirty="0" smtClean="0"/>
              <a:t>легких.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для работы дома\фоны\94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49"/>
            <a:ext cx="9144000" cy="684730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500042"/>
            <a:ext cx="8401080" cy="114300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ПРИМЕРНАЯ СИСТЕМА МЕДИКО-ПЕДАГОГИЧЕСКОГО КОНТРОЛЯ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Санитарно-гигиенический </a:t>
            </a:r>
            <a:r>
              <a:rPr lang="ru-RU" b="1" dirty="0"/>
              <a:t> </a:t>
            </a:r>
            <a:r>
              <a:rPr lang="ru-RU" b="1" dirty="0" smtClean="0"/>
              <a:t>режим;</a:t>
            </a:r>
            <a:endParaRPr lang="ru-RU" dirty="0"/>
          </a:p>
          <a:p>
            <a:r>
              <a:rPr lang="ru-RU" b="1" dirty="0"/>
              <a:t>Организация  </a:t>
            </a:r>
            <a:r>
              <a:rPr lang="ru-RU" b="1" dirty="0" smtClean="0"/>
              <a:t>питания;</a:t>
            </a:r>
            <a:endParaRPr lang="ru-RU" dirty="0"/>
          </a:p>
          <a:p>
            <a:r>
              <a:rPr lang="ru-RU" b="1" dirty="0"/>
              <a:t>Культура  </a:t>
            </a:r>
            <a:r>
              <a:rPr lang="ru-RU" b="1" dirty="0" smtClean="0"/>
              <a:t>питания;</a:t>
            </a:r>
          </a:p>
          <a:p>
            <a:r>
              <a:rPr lang="ru-RU" b="1" dirty="0"/>
              <a:t>Режим  </a:t>
            </a:r>
            <a:r>
              <a:rPr lang="ru-RU" b="1" dirty="0" smtClean="0"/>
              <a:t>дня;</a:t>
            </a:r>
          </a:p>
          <a:p>
            <a:r>
              <a:rPr lang="ru-RU" b="1" dirty="0"/>
              <a:t>Двигательный  </a:t>
            </a:r>
            <a:r>
              <a:rPr lang="ru-RU" b="1" dirty="0" smtClean="0"/>
              <a:t>режим;</a:t>
            </a:r>
          </a:p>
          <a:p>
            <a:r>
              <a:rPr lang="ru-RU" b="1" dirty="0" smtClean="0"/>
              <a:t>Режим непосредственно-образовательной деятельности;</a:t>
            </a:r>
          </a:p>
          <a:p>
            <a:r>
              <a:rPr lang="ru-RU" b="1" dirty="0"/>
              <a:t>Охрана жизни и здоровья детей</a:t>
            </a:r>
            <a:r>
              <a:rPr lang="ru-RU" b="1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для работы дома\фоны\94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49"/>
            <a:ext cx="9144000" cy="684730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725470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C00000"/>
                </a:solidFill>
              </a:rPr>
              <a:t>Ф</a:t>
            </a:r>
            <a:r>
              <a:rPr lang="ru-RU" sz="3600" dirty="0" smtClean="0">
                <a:solidFill>
                  <a:srgbClr val="C00000"/>
                </a:solidFill>
              </a:rPr>
              <a:t>изические качества:</a:t>
            </a:r>
            <a:br>
              <a:rPr lang="ru-RU" sz="3600" dirty="0" smtClean="0">
                <a:solidFill>
                  <a:srgbClr val="C00000"/>
                </a:solidFill>
              </a:rPr>
            </a:b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быстрота</a:t>
            </a:r>
            <a:r>
              <a:rPr lang="ru-RU" dirty="0" smtClean="0"/>
              <a:t> </a:t>
            </a:r>
            <a:r>
              <a:rPr lang="ru-RU" dirty="0"/>
              <a:t>- по времени </a:t>
            </a:r>
            <a:r>
              <a:rPr lang="ru-RU" dirty="0" err="1"/>
              <a:t>пробегания</a:t>
            </a:r>
            <a:r>
              <a:rPr lang="ru-RU" dirty="0"/>
              <a:t> 10 м с хода;</a:t>
            </a:r>
          </a:p>
          <a:p>
            <a:r>
              <a:rPr lang="ru-RU" b="1" dirty="0"/>
              <a:t>скоростно-силовые</a:t>
            </a:r>
            <a:r>
              <a:rPr lang="ru-RU" dirty="0"/>
              <a:t> - по времени </a:t>
            </a:r>
            <a:r>
              <a:rPr lang="ru-RU" dirty="0" err="1"/>
              <a:t>пробегания</a:t>
            </a:r>
            <a:r>
              <a:rPr lang="ru-RU" dirty="0"/>
              <a:t> 30 м со старта, длине прыжка с места, высоте прыжка с места, дальности броска набивного мяча (1 кг) из-за головы в положении стоя, дальности метания правой и левой рукой;</a:t>
            </a:r>
          </a:p>
          <a:p>
            <a:r>
              <a:rPr lang="ru-RU" b="1" dirty="0"/>
              <a:t>выносливость</a:t>
            </a:r>
            <a:r>
              <a:rPr lang="ru-RU" dirty="0"/>
              <a:t> - по времени бега на дистанции 90, 120, 150 м (в зависимости от возраста детей - 5, 6 и 7 л.).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для работы дома\фоны\94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49"/>
            <a:ext cx="9144000" cy="684730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Учет </a:t>
            </a:r>
            <a:r>
              <a:rPr lang="ru-RU" sz="3200" b="1" dirty="0">
                <a:solidFill>
                  <a:srgbClr val="C00000"/>
                </a:solidFill>
              </a:rPr>
              <a:t>качества выполнения каждого </a:t>
            </a:r>
            <a:r>
              <a:rPr lang="ru-RU" sz="3200" b="1" dirty="0" smtClean="0">
                <a:solidFill>
                  <a:srgbClr val="C00000"/>
                </a:solidFill>
              </a:rPr>
              <a:t>движения</a:t>
            </a:r>
            <a:r>
              <a:rPr lang="ru-RU" sz="2400" dirty="0" smtClean="0">
                <a:solidFill>
                  <a:srgbClr val="C00000"/>
                </a:solidFill>
              </a:rPr>
              <a:t>:</a:t>
            </a:r>
            <a:r>
              <a:rPr lang="ru-RU" sz="2400" dirty="0">
                <a:solidFill>
                  <a:srgbClr val="C00000"/>
                </a:solidFill>
              </a:rPr>
              <a:t/>
            </a:r>
            <a:br>
              <a:rPr lang="ru-RU" sz="2400" dirty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при беге следует обращать внимание на положение головы и туловища, согласованность движений рук и ног, легкость бега, отрыв стоп от почвы и сохранение направления бега;</a:t>
            </a:r>
          </a:p>
          <a:p>
            <a:r>
              <a:rPr lang="ru-RU" dirty="0"/>
              <a:t>при прыжке - исходное положение, замах рук, толчок ног, сохранение равновесия при приземлении;</a:t>
            </a:r>
          </a:p>
          <a:p>
            <a:r>
              <a:rPr lang="ru-RU" dirty="0"/>
              <a:t>при метании - исходное положение, прицеливание, замах, бросок, его направление и сохранение равновесия </a:t>
            </a:r>
            <a:r>
              <a:rPr lang="ru-RU" dirty="0" smtClean="0"/>
              <a:t>туловища.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Значение функции контроля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990600"/>
            <a:ext cx="8229600" cy="4525963"/>
          </a:xfrm>
        </p:spPr>
        <p:txBody>
          <a:bodyPr/>
          <a:lstStyle/>
          <a:p>
            <a:r>
              <a:rPr lang="ru-RU" sz="2000" dirty="0" smtClean="0"/>
              <a:t>процесс получения информации об изменениях внешних и внутренних условий функционирования и развития школы, процесс оценки работы школы и выявления необходимости и организации осуществления ее коррекции;</a:t>
            </a:r>
          </a:p>
          <a:p>
            <a:r>
              <a:rPr lang="ru-RU" sz="2000" dirty="0" smtClean="0"/>
              <a:t>контроль позволяет накопить данные о результатах педагогического процесса, зафиксировать наметившиеся отклонения от запланированных задач, выявить наличие передового педагогического опыта. Является основным источником информации для принятия управленческого решения;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для работы дома\фоны\94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49"/>
            <a:ext cx="9144000" cy="684730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Общая плотность физкультурного занятия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представляет </a:t>
            </a:r>
            <a:r>
              <a:rPr lang="ru-RU" dirty="0"/>
              <a:t>собой отношение полезного времени к общей продолжительности всего занятия, выраженное в процентах.</a:t>
            </a:r>
          </a:p>
          <a:p>
            <a:pPr>
              <a:buNone/>
            </a:pPr>
            <a:r>
              <a:rPr lang="ru-RU" dirty="0"/>
              <a:t>                       </a:t>
            </a:r>
            <a:r>
              <a:rPr lang="ru-RU" sz="2800" dirty="0"/>
              <a:t> </a:t>
            </a:r>
            <a:r>
              <a:rPr lang="ru-RU" sz="2400" b="1" dirty="0"/>
              <a:t>полезное время</a:t>
            </a:r>
          </a:p>
          <a:p>
            <a:pPr>
              <a:buNone/>
            </a:pPr>
            <a:r>
              <a:rPr lang="ru-RU" sz="2400" b="1" dirty="0"/>
              <a:t>     Общая плотность =  ---------------------------  </a:t>
            </a:r>
            <a:r>
              <a:rPr lang="ru-RU" sz="2400" b="1" dirty="0" err="1"/>
              <a:t>х</a:t>
            </a:r>
            <a:r>
              <a:rPr lang="ru-RU" sz="2400" b="1" dirty="0"/>
              <a:t> 100</a:t>
            </a:r>
          </a:p>
          <a:p>
            <a:pPr>
              <a:buNone/>
            </a:pPr>
            <a:r>
              <a:rPr lang="ru-RU" sz="2400" b="1" dirty="0"/>
              <a:t>                         продолжительность занятия</a:t>
            </a:r>
          </a:p>
          <a:p>
            <a:pPr>
              <a:buNone/>
            </a:pPr>
            <a:r>
              <a:rPr lang="ru-RU" dirty="0"/>
              <a:t>Общая плотность занятия должна составлять не менее 80-90%.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для работы дома\фоны\94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49"/>
            <a:ext cx="9144000" cy="684730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Моторная плотность физкультурного занятия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характеризуется </a:t>
            </a:r>
            <a:r>
              <a:rPr lang="ru-RU" sz="2800" dirty="0"/>
              <a:t>отношением времени, непосредственно затрачиваемым ребенком на выполнение движений, ко всему времени занятия, выраженным в процентах. При достаточной двигательной активности она должна составлять не менее 70-85%.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 </a:t>
            </a:r>
            <a:r>
              <a:rPr lang="ru-RU" dirty="0" smtClean="0"/>
              <a:t>		</a:t>
            </a:r>
            <a:r>
              <a:rPr lang="ru-RU" b="1" dirty="0" smtClean="0"/>
              <a:t>		</a:t>
            </a:r>
            <a:r>
              <a:rPr lang="ru-RU" sz="2400" b="1" dirty="0" smtClean="0"/>
              <a:t>время</a:t>
            </a:r>
            <a:r>
              <a:rPr lang="ru-RU" sz="2400" b="1" dirty="0"/>
              <a:t>, затраченное на движения</a:t>
            </a:r>
          </a:p>
          <a:p>
            <a:pPr>
              <a:buNone/>
            </a:pPr>
            <a:r>
              <a:rPr lang="ru-RU" sz="2400" b="1" dirty="0"/>
              <a:t>     Моторная плотность = </a:t>
            </a:r>
            <a:r>
              <a:rPr lang="ru-RU" sz="2400" b="1" dirty="0" smtClean="0"/>
              <a:t>----------------------------------------</a:t>
            </a:r>
            <a:r>
              <a:rPr lang="ru-RU" sz="2400" b="1" dirty="0" err="1" smtClean="0"/>
              <a:t>х</a:t>
            </a:r>
            <a:r>
              <a:rPr lang="ru-RU" sz="2400" b="1" dirty="0" smtClean="0"/>
              <a:t> </a:t>
            </a:r>
            <a:r>
              <a:rPr lang="ru-RU" sz="2400" b="1" dirty="0"/>
              <a:t>100</a:t>
            </a:r>
          </a:p>
          <a:p>
            <a:pPr>
              <a:buNone/>
            </a:pPr>
            <a:r>
              <a:rPr lang="ru-RU" sz="2400" b="1" dirty="0"/>
              <a:t>                             </a:t>
            </a:r>
            <a:r>
              <a:rPr lang="ru-RU" sz="2400" b="1" dirty="0" smtClean="0"/>
              <a:t>		 </a:t>
            </a:r>
            <a:r>
              <a:rPr lang="ru-RU" sz="2400" b="1" dirty="0"/>
              <a:t>общее время занятия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Итоговый контроль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1143000"/>
            <a:ext cx="8153400" cy="4983163"/>
          </a:xfrm>
        </p:spPr>
        <p:txBody>
          <a:bodyPr/>
          <a:lstStyle/>
          <a:p>
            <a:r>
              <a:rPr lang="ru-RU" dirty="0" smtClean="0"/>
              <a:t>проводится после завершения отчётного периода и направлен на изучение всего комплекса факторов, влияющих на конечные результаты работы коллектива дошкольного образовательного учреждения.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229600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Итоговый контроль предлагает анализ по следующим позициям: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219200"/>
            <a:ext cx="8077200" cy="4906963"/>
          </a:xfrm>
        </p:spPr>
        <p:txBody>
          <a:bodyPr/>
          <a:lstStyle/>
          <a:p>
            <a:pPr lvl="0"/>
            <a:r>
              <a:rPr lang="ru-RU" dirty="0" smtClean="0"/>
              <a:t>выполнение годового плана ДОУ;</a:t>
            </a:r>
          </a:p>
          <a:p>
            <a:pPr lvl="0"/>
            <a:r>
              <a:rPr lang="ru-RU" dirty="0" smtClean="0"/>
              <a:t>выполнение программы по которой работает учреждение;</a:t>
            </a:r>
          </a:p>
          <a:p>
            <a:pPr lvl="0"/>
            <a:r>
              <a:rPr lang="ru-RU" dirty="0" smtClean="0"/>
              <a:t>развитие ДОУ (один раз в 5 лет к аттестации);</a:t>
            </a:r>
          </a:p>
          <a:p>
            <a:pPr lvl="0"/>
            <a:r>
              <a:rPr lang="ru-RU" dirty="0" smtClean="0"/>
              <a:t>профессионального роста педагогов (один раз в 5 лет к аттестации).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Мониторинг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914400"/>
            <a:ext cx="8153400" cy="5638800"/>
          </a:xfrm>
        </p:spPr>
        <p:txBody>
          <a:bodyPr/>
          <a:lstStyle/>
          <a:p>
            <a:r>
              <a:rPr lang="ru-RU" dirty="0" smtClean="0"/>
              <a:t>систематический сбор и обработка информации, которая может быть использована для улучшения процесса принятия решения, а также, косвенно, для информирования общественности или прямо как инструмент обратной связи в целях осуществления проектов, оценки программ или выработки политики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86836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Алгоритм создания диагностического инструментария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 </a:t>
            </a:r>
            <a:r>
              <a:rPr lang="ru-RU" sz="2800" dirty="0" smtClean="0"/>
              <a:t>Описание </a:t>
            </a:r>
            <a:r>
              <a:rPr lang="ru-RU" sz="2800" dirty="0" err="1" smtClean="0"/>
              <a:t>критериальной</a:t>
            </a:r>
            <a:r>
              <a:rPr lang="ru-RU" sz="2800" dirty="0" smtClean="0"/>
              <a:t> нормы по каждой возрастной группе в соответствии с направлениями развития детей.</a:t>
            </a:r>
          </a:p>
          <a:p>
            <a:r>
              <a:rPr lang="ru-RU" sz="2800" dirty="0" smtClean="0"/>
              <a:t>2. Определение периодичности мониторинга.</a:t>
            </a:r>
          </a:p>
          <a:p>
            <a:r>
              <a:rPr lang="ru-RU" sz="2800" dirty="0" smtClean="0"/>
              <a:t>3. Подбор базовых методик для определения уровня развития.</a:t>
            </a:r>
          </a:p>
          <a:p>
            <a:r>
              <a:rPr lang="ru-RU" sz="2800" dirty="0" smtClean="0"/>
              <a:t>4. Выбор форм и способов фиксации полученных данных для учета и аналитической обработки результатов.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Показатели мониторинга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791200"/>
          </a:xfrm>
        </p:spPr>
        <p:txBody>
          <a:bodyPr/>
          <a:lstStyle/>
          <a:p>
            <a:pPr lvl="0"/>
            <a:r>
              <a:rPr lang="ru-RU" sz="2000" dirty="0" smtClean="0"/>
              <a:t>Выполнение основной общеобразовательной программы ДОУ (итоговые и промежуточные результаты);</a:t>
            </a:r>
          </a:p>
          <a:p>
            <a:pPr lvl="0"/>
            <a:r>
              <a:rPr lang="ru-RU" sz="2000" dirty="0" smtClean="0"/>
              <a:t>Готовность воспитанников к обучению в школе;</a:t>
            </a:r>
          </a:p>
          <a:p>
            <a:pPr lvl="0"/>
            <a:r>
              <a:rPr lang="ru-RU" sz="2000" dirty="0" smtClean="0"/>
              <a:t>Состояние здоровья воспитанников (анализ заболеваемости детей, дней функционирования, динамики показателей групп здоровья);</a:t>
            </a:r>
          </a:p>
          <a:p>
            <a:pPr lvl="0"/>
            <a:r>
              <a:rPr lang="ru-RU" sz="2000" dirty="0" smtClean="0"/>
              <a:t>Физическое и психическое развитие воспитанников;</a:t>
            </a:r>
          </a:p>
          <a:p>
            <a:pPr lvl="0"/>
            <a:r>
              <a:rPr lang="ru-RU" sz="2000" dirty="0" smtClean="0"/>
              <a:t>Адаптация вновь прибывших детей к условиям ДОУ;</a:t>
            </a:r>
          </a:p>
          <a:p>
            <a:pPr lvl="0"/>
            <a:r>
              <a:rPr lang="ru-RU" sz="2000" dirty="0" smtClean="0"/>
              <a:t>Выполнение поставленных годовых задач;</a:t>
            </a:r>
          </a:p>
          <a:p>
            <a:pPr lvl="0"/>
            <a:r>
              <a:rPr lang="ru-RU" sz="2000" dirty="0" smtClean="0"/>
              <a:t>Взаимодействие с семьями воспитанников (удовлетворенность родителей (законных представителей) качеством образования в ДОУ);</a:t>
            </a:r>
          </a:p>
          <a:p>
            <a:pPr lvl="0"/>
            <a:r>
              <a:rPr lang="ru-RU" sz="2000" dirty="0" smtClean="0"/>
              <a:t>Кадровое обеспечение образовательного процесса: укомплектованность кадрами; динамика профессионального роста (повышение квалификации, образовательного уровня педагогов);</a:t>
            </a:r>
          </a:p>
          <a:p>
            <a:pPr lvl="0"/>
            <a:r>
              <a:rPr lang="ru-RU" sz="2000" dirty="0" smtClean="0"/>
              <a:t>Материально-технические, медико-социальные  условия  пребывания  воспитанников  в ДОУ.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Программа развития ДОУ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914400"/>
            <a:ext cx="4953000" cy="5562600"/>
          </a:xfrm>
        </p:spPr>
        <p:txBody>
          <a:bodyPr/>
          <a:lstStyle/>
          <a:p>
            <a:r>
              <a:rPr lang="ru-RU" sz="2800" dirty="0" smtClean="0"/>
              <a:t>Программа развития является обязательным документом дошкольного образовательного учреждения. Ее можно рассматривать как модель совместной деятельности педагогического коллектива.</a:t>
            </a:r>
          </a:p>
          <a:p>
            <a:endParaRPr lang="ru-RU" dirty="0"/>
          </a:p>
        </p:txBody>
      </p:sp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3124200"/>
            <a:ext cx="4419600" cy="2128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Программа развития определяет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исходное состояние ДОУ;</a:t>
            </a:r>
          </a:p>
          <a:p>
            <a:r>
              <a:rPr lang="ru-RU" dirty="0" smtClean="0"/>
              <a:t>- образ желаемого будущего (концепция, вид ДОУ);</a:t>
            </a:r>
          </a:p>
          <a:p>
            <a:r>
              <a:rPr lang="ru-RU" dirty="0" smtClean="0"/>
              <a:t>- состав и структура действий по переводу ДОУ от настоящего к будущему (стратегия и механизмы реализации).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Структура программы развития дошкольного образовательного учреждения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219200"/>
            <a:ext cx="7848600" cy="4906963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/>
              <a:t>Раздел 1</a:t>
            </a:r>
            <a:r>
              <a:rPr lang="ru-RU" sz="2800" dirty="0" smtClean="0"/>
              <a:t>.</a:t>
            </a:r>
          </a:p>
          <a:p>
            <a:pPr>
              <a:buNone/>
            </a:pPr>
            <a:r>
              <a:rPr lang="ru-RU" sz="2800" dirty="0" smtClean="0"/>
              <a:t> Информационная справка ДОУ</a:t>
            </a:r>
          </a:p>
          <a:p>
            <a:pPr>
              <a:buNone/>
            </a:pPr>
            <a:r>
              <a:rPr lang="ru-RU" sz="2800" b="1" dirty="0" smtClean="0"/>
              <a:t>Раздел 2</a:t>
            </a:r>
            <a:r>
              <a:rPr lang="ru-RU" sz="2800" dirty="0" smtClean="0"/>
              <a:t>. </a:t>
            </a:r>
          </a:p>
          <a:p>
            <a:pPr>
              <a:buNone/>
            </a:pPr>
            <a:r>
              <a:rPr lang="ru-RU" sz="2800" dirty="0" smtClean="0"/>
              <a:t>Проблемный анализ состояния воспитательно-образовательного процесса по всем линиям развития ребенка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b="1" dirty="0" smtClean="0"/>
              <a:t>Раздел 3</a:t>
            </a:r>
            <a:r>
              <a:rPr lang="ru-RU" sz="2800" dirty="0" smtClean="0"/>
              <a:t>. </a:t>
            </a:r>
          </a:p>
          <a:p>
            <a:pPr>
              <a:buNone/>
            </a:pPr>
            <a:r>
              <a:rPr lang="ru-RU" sz="2800" dirty="0" smtClean="0"/>
              <a:t>Концепция и стратегия развития ДОУ</a:t>
            </a:r>
          </a:p>
          <a:p>
            <a:pPr>
              <a:buNone/>
            </a:pPr>
            <a:r>
              <a:rPr lang="ru-RU" sz="2800" b="1" dirty="0" smtClean="0"/>
              <a:t>Раздел 4. </a:t>
            </a:r>
          </a:p>
          <a:p>
            <a:pPr>
              <a:buNone/>
            </a:pPr>
            <a:r>
              <a:rPr lang="ru-RU" sz="2800" dirty="0" smtClean="0"/>
              <a:t>План действий.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Виды контроля в ОУ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66800" y="1524000"/>
          <a:ext cx="7772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7848600" cy="1108075"/>
          </a:xfrm>
        </p:spPr>
        <p:txBody>
          <a:bodyPr tIns="152352" bIns="0">
            <a:spAutoFit/>
          </a:bodyPr>
          <a:lstStyle/>
          <a:p>
            <a:pPr>
              <a:defRPr/>
            </a:pPr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</a:rPr>
              <a:t>Использованная литература: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1800" b="1" i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7889" name="Rectangle 1"/>
          <p:cNvSpPr>
            <a:spLocks noGrp="1" noChangeArrowheads="1"/>
          </p:cNvSpPr>
          <p:nvPr>
            <p:ph idx="1"/>
          </p:nvPr>
        </p:nvSpPr>
        <p:spPr>
          <a:xfrm>
            <a:off x="838200" y="762000"/>
            <a:ext cx="8153400" cy="3674852"/>
          </a:xfrm>
        </p:spPr>
        <p:txBody>
          <a:bodyPr anchor="ctr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1800" dirty="0" smtClean="0"/>
              <a:t>«Об организации контроля за деятельностью дошкольных образовательных учреждений»   Письмо Министерства образования РФ   4 августа 2000 г. </a:t>
            </a:r>
            <a:r>
              <a:rPr lang="ru-RU" sz="1800" dirty="0" err="1" smtClean="0"/>
              <a:t>n</a:t>
            </a:r>
            <a:r>
              <a:rPr lang="ru-RU" sz="1800" dirty="0" smtClean="0"/>
              <a:t> 236/23-16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err="1" smtClean="0"/>
              <a:t>Непершина</a:t>
            </a:r>
            <a:r>
              <a:rPr lang="ru-RU" sz="1800" dirty="0" smtClean="0"/>
              <a:t> О.В. Современные подходы к инспектированию дошкольных образовательных учреждений. Николаев. 2004.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/>
              <a:t> </a:t>
            </a:r>
            <a:r>
              <a:rPr lang="ru-RU" sz="1800" i="1" dirty="0" smtClean="0"/>
              <a:t>Белая К.Ю. </a:t>
            </a:r>
            <a:r>
              <a:rPr lang="ru-RU" sz="1800" dirty="0" smtClean="0"/>
              <a:t>Руководство ДОУ: контрольно-диагностическая функция. М.: Сфера, 2005.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/>
              <a:t>Дошкольное образовательное учреждение в России. Сборник действующих нормативно-правовых документов / Под ред. </a:t>
            </a:r>
            <a:r>
              <a:rPr lang="ru-RU" sz="1800" i="1" dirty="0" smtClean="0"/>
              <a:t>Р.Б. </a:t>
            </a:r>
            <a:r>
              <a:rPr lang="ru-RU" sz="1800" i="1" dirty="0" err="1" smtClean="0"/>
              <a:t>Стеркиной</a:t>
            </a:r>
            <a:r>
              <a:rPr lang="ru-RU" sz="1800" i="1" dirty="0" smtClean="0"/>
              <a:t>.</a:t>
            </a:r>
            <a:r>
              <a:rPr lang="ru-RU" sz="1800" dirty="0" smtClean="0"/>
              <a:t> М.: ACT, 1998.</a:t>
            </a:r>
          </a:p>
          <a:p>
            <a:pPr>
              <a:buFont typeface="Wingdings" pitchFamily="2" charset="2"/>
              <a:buChar char="ü"/>
            </a:pPr>
            <a:endParaRPr lang="ru-RU" sz="1800" dirty="0" smtClean="0"/>
          </a:p>
          <a:p>
            <a:pPr>
              <a:buFont typeface="Wingdings" pitchFamily="2" charset="2"/>
              <a:buChar char="ü"/>
            </a:pPr>
            <a:endParaRPr lang="ru-RU" sz="17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378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3000"/>
                                        <p:tgtEl>
                                          <p:spTgt spid="37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3000"/>
                                        <p:tgtEl>
                                          <p:spTgt spid="378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3000"/>
                                        <p:tgtEl>
                                          <p:spTgt spid="378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"/>
            <a:ext cx="8686800" cy="59737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Инспектирование</a:t>
            </a:r>
            <a:r>
              <a:rPr lang="ru-RU" sz="3600" dirty="0" smtClean="0">
                <a:solidFill>
                  <a:srgbClr val="C00000"/>
                </a:solidFill>
              </a:rPr>
              <a:t>  - </a:t>
            </a:r>
          </a:p>
          <a:p>
            <a:pPr algn="ctr" eaLnBrk="1" hangingPunct="1">
              <a:buFontTx/>
              <a:buNone/>
            </a:pPr>
            <a:endParaRPr lang="ru-RU" sz="2400" dirty="0" smtClean="0"/>
          </a:p>
          <a:p>
            <a:pPr algn="ctr" eaLnBrk="1" hangingPunct="1">
              <a:buFontTx/>
              <a:buNone/>
            </a:pPr>
            <a:r>
              <a:rPr lang="ru-RU" sz="2400" dirty="0" smtClean="0"/>
              <a:t>одна из важнейших форм руководства и контроля деятельности образовательных учреждений со стороны органов управления образования,</a:t>
            </a:r>
          </a:p>
          <a:p>
            <a:pPr algn="ctr" eaLnBrk="1" hangingPunct="1">
              <a:buFontTx/>
              <a:buNone/>
            </a:pPr>
            <a:r>
              <a:rPr lang="ru-RU" sz="2400" dirty="0" smtClean="0"/>
              <a:t>проверка соответствия деятельности учреждений системы образования нормам законодательства и других правовых актов.</a:t>
            </a:r>
          </a:p>
          <a:p>
            <a:pPr algn="ctr" eaLnBrk="1" hangingPunct="1">
              <a:buFontTx/>
              <a:buNone/>
            </a:pPr>
            <a:r>
              <a:rPr lang="ru-RU" sz="2400" dirty="0" smtClean="0"/>
              <a:t> Организуется инспекциями действующими от имени органа управления образованием или уполномоченного должностного лица.</a:t>
            </a:r>
          </a:p>
          <a:p>
            <a:pPr algn="ctr" eaLnBrk="1" hangingPunct="1">
              <a:buFontTx/>
              <a:buNone/>
            </a:pPr>
            <a:r>
              <a:rPr lang="ru-RU" sz="2400" dirty="0" smtClean="0"/>
              <a:t>Инспектирование осуществляется в соответствии с законодательством Российской Федерации (Закон РФ «Об образовании»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3000"/>
                                        <p:tgtEl>
                                          <p:spTgt spid="3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3000"/>
                                        <p:tgtEl>
                                          <p:spTgt spid="30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3000"/>
                                        <p:tgtEl>
                                          <p:spTgt spid="30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Цели инспектирования:</a:t>
            </a:r>
          </a:p>
        </p:txBody>
      </p:sp>
      <p:sp>
        <p:nvSpPr>
          <p:cNvPr id="4099" name="Text Box 50"/>
          <p:cNvSpPr txBox="1">
            <a:spLocks noChangeArrowheads="1"/>
          </p:cNvSpPr>
          <p:nvPr/>
        </p:nvSpPr>
        <p:spPr bwMode="gray">
          <a:xfrm>
            <a:off x="733425" y="2308225"/>
            <a:ext cx="190500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762000" y="1066800"/>
            <a:ext cx="8077200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ru-RU"/>
              <a:t> </a:t>
            </a:r>
            <a:r>
              <a:rPr lang="ru-RU" sz="2200"/>
              <a:t>Обеспечение соблюдения законодательства Российской Федерации и субъектов Российской Федерации в области образования и исполнения других нормативно-правовых актов, регулирующих деятельность учреждений системы образования</a:t>
            </a:r>
            <a:r>
              <a:rPr lang="ru-RU" sz="2000"/>
              <a:t>;</a:t>
            </a:r>
          </a:p>
          <a:p>
            <a:pPr algn="just"/>
            <a:r>
              <a:rPr lang="ru-RU" sz="2000"/>
              <a:t> </a:t>
            </a:r>
            <a:endParaRPr lang="ru-RU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838200" y="3048000"/>
            <a:ext cx="7848600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ru-RU"/>
              <a:t> </a:t>
            </a:r>
            <a:r>
              <a:rPr lang="ru-RU" sz="2200"/>
              <a:t>Соблюдение конституционных прав граждан на образование и социальных гарантий участников образовательного процесса;</a:t>
            </a:r>
          </a:p>
          <a:p>
            <a:pPr algn="just">
              <a:buFont typeface="Arial" charset="0"/>
              <a:buChar char="•"/>
            </a:pPr>
            <a:endParaRPr lang="ru-RU" sz="2000"/>
          </a:p>
          <a:p>
            <a:pPr algn="just"/>
            <a:endParaRPr lang="ru-RU" sz="2000"/>
          </a:p>
          <a:p>
            <a:pPr algn="just">
              <a:buFont typeface="Arial" charset="0"/>
              <a:buChar char="•"/>
            </a:pPr>
            <a:r>
              <a:rPr lang="ru-RU" sz="2000"/>
              <a:t> </a:t>
            </a:r>
            <a:r>
              <a:rPr lang="ru-RU" sz="2200"/>
              <a:t>Совершенствование механизма управления качеством образовательного процесса в пределах компетенции органов управления и прогнозирования тенденций развития системы образования;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3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30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Задачи инспектирования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38200" y="914400"/>
            <a:ext cx="8153400" cy="5211763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ru-RU" sz="2000" smtClean="0"/>
              <a:t>осуществление контроля за исполнением законодательства РФ в области образования;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smtClean="0"/>
              <a:t>выявление случаев нарушений и неисполнения законодательных и иных нормативных правовых актов и принятие в пределах своей компетенции мер по их пресечению;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smtClean="0"/>
              <a:t>анализ причин, лежащих в основе нарушений, и подготовка предложений по их предупреждению;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smtClean="0"/>
              <a:t>анализ и экспертная оценка эффективности результатов деятельности органов управления образованием, подведомственных им образовательных учреждений, должностных лиц;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smtClean="0"/>
              <a:t>инструктирование должностных лиц по вопросам применения действующих в образовании норм, правил и предоставление им рекомендаций по организации деятельности в рамках законодательства;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3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3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3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ru-RU" sz="3200" dirty="0" smtClean="0">
                <a:solidFill>
                  <a:srgbClr val="C00000"/>
                </a:solidFill>
              </a:rPr>
              <a:t>Задачи инспектирования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(продолжение</a:t>
            </a:r>
            <a:r>
              <a:rPr lang="ru-RU" dirty="0" smtClean="0">
                <a:solidFill>
                  <a:srgbClr val="C00000"/>
                </a:solidFill>
              </a:rPr>
              <a:t>)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38200" y="1219200"/>
            <a:ext cx="8153400" cy="4906963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ru-RU" sz="2000" smtClean="0"/>
              <a:t>изучение состояния системы образования или ее составляющих, выявление отрицательных и положительных тенденций в их развитии и разработка на этой основе предложений по устранению негативных тенденций и распространению опыта в области управления;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smtClean="0"/>
              <a:t>сбор информации (в ходе проведения инспекционных проверок), ее обработка и накопление для подготовки проектов решений;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smtClean="0"/>
              <a:t>анализ результатов реализации законодательства РФ и иных нормативных правовых актов в области образования с целью разработки предложений и рекомендаций для внесения в установленном порядке изменений и дополнений в законодательство Российской Федерации в области образования и принятия мер по повышению его применения;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smtClean="0"/>
              <a:t>организация и разработка в пределах установленной компетенции нормативных правовых актов инспекционно-контрольной деятельности.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3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3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602</TotalTime>
  <Words>2536</Words>
  <Application>Microsoft PowerPoint</Application>
  <PresentationFormat>Экран (4:3)</PresentationFormat>
  <Paragraphs>313</Paragraphs>
  <Slides>50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51" baseType="lpstr">
      <vt:lpstr>Оформление по умолчанию</vt:lpstr>
      <vt:lpstr>Слайд 1</vt:lpstr>
      <vt:lpstr>Контроль</vt:lpstr>
      <vt:lpstr>Нормативные документы, на основании которых проводится контроль в ОУ </vt:lpstr>
      <vt:lpstr>Значение функции контроля</vt:lpstr>
      <vt:lpstr>Виды контроля в ОУ</vt:lpstr>
      <vt:lpstr>Слайд 6</vt:lpstr>
      <vt:lpstr>Цели инспектирования:</vt:lpstr>
      <vt:lpstr>Задачи инспектирования</vt:lpstr>
      <vt:lpstr>Задачи инспектирования (продолжение)</vt:lpstr>
      <vt:lpstr>Инспектирование дошкольных учреждений позволяет решить несколько вопросов: </vt:lpstr>
      <vt:lpstr>В соответствии с целями и задачами основными организационными формами инспектирования являются  надзор и инспекционный контроль.</vt:lpstr>
      <vt:lpstr>Инспекционный контроль  - это: </vt:lpstr>
      <vt:lpstr>Плановое инспектирование осуществляется : </vt:lpstr>
      <vt:lpstr>      Оперативное инспектирование проводится в целях установления фактов и проверки сведений о нарушениях, указанных в обращениях граждан и организаций, и урегулирования конфликтных ситуаций в отношениях между участниками образовательного процесса.  </vt:lpstr>
      <vt:lpstr>      Инспектирование в виде мониторинга призвано вести постоянное наблюдение за деятельностью объектов инспектирования, обеспечить постоянное пополнение, системный учет, обработку, анализ и накопление информации для совершенствования нормативных правовых актов для эффективного решения задач управления качеством образования.  </vt:lpstr>
      <vt:lpstr>Основные направления работы при комплексной  проверке дошкольного учреждения </vt:lpstr>
      <vt:lpstr>Подготовка к проведению комплексной проверки </vt:lpstr>
      <vt:lpstr>Основными методами и приемами инспектирования  являются:</vt:lpstr>
      <vt:lpstr>Основные вопросы, подлежащие проверке:</vt:lpstr>
      <vt:lpstr>Ход и организация тематических проверок дошкольного учреждения </vt:lpstr>
      <vt:lpstr>Примерный план комплексной (фронтальной) проверки  </vt:lpstr>
      <vt:lpstr>Внешний контроль качества образования в ДОУ</vt:lpstr>
      <vt:lpstr>Документарная проверка</vt:lpstr>
      <vt:lpstr>Выездная проверка</vt:lpstr>
      <vt:lpstr>Слайд 25</vt:lpstr>
      <vt:lpstr>Внутренний контроль ДОУ. </vt:lpstr>
      <vt:lpstr>По итогам контроля в зависимости от его формы, целей и задач и с учётом реального положения дел: </vt:lpstr>
      <vt:lpstr>Оперативный контроль </vt:lpstr>
      <vt:lpstr>Тематический контроль</vt:lpstr>
      <vt:lpstr>Этапы тематического контроля</vt:lpstr>
      <vt:lpstr>В соответствии с годовой задачей тематический контроль предлагает изучение</vt:lpstr>
      <vt:lpstr>Слайд 32</vt:lpstr>
      <vt:lpstr>Дневник Ф – 127 </vt:lpstr>
      <vt:lpstr>Объем двигательной деятельности за неделю: </vt:lpstr>
      <vt:lpstr>Медицинский  контроль за  физическим воспитанием  детей в дошкольных  учреждениях  включает: </vt:lpstr>
      <vt:lpstr>Данные  физической  подготовленности и  физической  работоспособности  ребенка </vt:lpstr>
      <vt:lpstr>ПРИМЕРНАЯ СИСТЕМА МЕДИКО-ПЕДАГОГИЧЕСКОГО КОНТРОЛЯ</vt:lpstr>
      <vt:lpstr>Физические качества: </vt:lpstr>
      <vt:lpstr>Учет качества выполнения каждого движения: </vt:lpstr>
      <vt:lpstr>Общая плотность физкультурного занятия</vt:lpstr>
      <vt:lpstr>Моторная плотность физкультурного занятия</vt:lpstr>
      <vt:lpstr>Итоговый контроль</vt:lpstr>
      <vt:lpstr>Итоговый контроль предлагает анализ по следующим позициям: </vt:lpstr>
      <vt:lpstr>Мониторинг </vt:lpstr>
      <vt:lpstr>Алгоритм создания диагностического инструментария. </vt:lpstr>
      <vt:lpstr>Показатели мониторинга</vt:lpstr>
      <vt:lpstr>Программа развития ДОУ</vt:lpstr>
      <vt:lpstr>Программа развития определяет</vt:lpstr>
      <vt:lpstr>Структура программы развития дошкольного образовательного учреждения. </vt:lpstr>
      <vt:lpstr>Использованная литература: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Ольга</dc:creator>
  <cp:lastModifiedBy>Ольга</cp:lastModifiedBy>
  <cp:revision>73</cp:revision>
  <cp:lastPrinted>1601-01-01T00:00:00Z</cp:lastPrinted>
  <dcterms:created xsi:type="dcterms:W3CDTF">1601-01-01T00:00:00Z</dcterms:created>
  <dcterms:modified xsi:type="dcterms:W3CDTF">2013-03-17T21:31:14Z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